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Impact" panose="020B0806030902050204" pitchFamily="34" charset="0"/>
      <p:regular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e5505a56e_1_2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3e5505a56e_1_2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e5505a56e_1_2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3e5505a56e_1_2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e5505a56e_1_2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3e5505a56e_1_2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e5505a56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3e5505a56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e5505a56e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g3e5505a56e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e5505a56e_1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3e5505a56e_1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e5505a56e_1_2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3e5505a56e_1_2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e5505a5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e5505a5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e5505a56e_1_2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3e5505a56e_1_2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28650" y="36513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62360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3"/>
          </p:nvPr>
        </p:nvSpPr>
        <p:spPr>
          <a:xfrm>
            <a:off x="4629155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4"/>
          </p:nvPr>
        </p:nvSpPr>
        <p:spPr>
          <a:xfrm>
            <a:off x="4629155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36513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623601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623888" y="1709740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629841" y="365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 rot="5400000">
            <a:off x="4623601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8650" y="36513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9841" y="36513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29155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29155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28650" y="36513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3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>
            <a:spLocks noGrp="1"/>
          </p:cNvSpPr>
          <p:nvPr>
            <p:ph type="ctrTitle"/>
          </p:nvPr>
        </p:nvSpPr>
        <p:spPr>
          <a:xfrm>
            <a:off x="1204550" y="1531650"/>
            <a:ext cx="6911700" cy="3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5900"/>
              <a:buFont typeface="Impact"/>
              <a:buNone/>
            </a:pPr>
            <a:r>
              <a:rPr lang="es-MX" sz="59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El Testigo Social en compras gubernamentales</a:t>
            </a:r>
            <a:endParaRPr sz="59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5900"/>
              <a:buFont typeface="Impact"/>
              <a:buNone/>
            </a:pPr>
            <a:endParaRPr sz="5900" b="0" i="0" u="none" strike="noStrike" cap="none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481" y="4384135"/>
            <a:ext cx="1449350" cy="15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"/>
          <p:cNvSpPr txBox="1"/>
          <p:nvPr/>
        </p:nvSpPr>
        <p:spPr>
          <a:xfrm>
            <a:off x="1093800" y="779325"/>
            <a:ext cx="695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SzPts val="2800"/>
            </a:pPr>
            <a:r>
              <a:rPr lang="es-MX" sz="2400" b="1" dirty="0">
                <a:latin typeface="Calibri"/>
                <a:ea typeface="Calibri"/>
                <a:cs typeface="Calibri"/>
                <a:sym typeface="Calibri"/>
              </a:rPr>
              <a:t>Comités de Adquisiciones de los Entes Públicos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336425" y="1943300"/>
            <a:ext cx="8117700" cy="3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marR="0" lvl="0" indent="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MX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Artículo 24. LC</a:t>
            </a:r>
          </a:p>
          <a:p>
            <a:pPr marL="50800" marR="0" lvl="0" indent="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MX"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550" marR="0" lvl="0" indent="-28575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s-MX" sz="18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aquellos casos 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que, por el impacto de una contratación sobre los </a:t>
            </a:r>
            <a:r>
              <a:rPr lang="es-MX" sz="18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programas sustantivos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ente público, deberá presentar un testigo social; </a:t>
            </a:r>
          </a:p>
          <a:p>
            <a:pPr marL="50800" marR="0" lvl="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s-MX"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Artículo 37.LC</a:t>
            </a:r>
          </a:p>
          <a:p>
            <a:pPr marL="5080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6550" marR="0" lvl="0" indent="-28575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s-MX" sz="18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las bases relativas</a:t>
            </a:r>
            <a:r>
              <a:rPr lang="es-MX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los procedimientos de licitación pública se deberá </a:t>
            </a:r>
            <a:r>
              <a:rPr lang="es-MX" sz="18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prever la participación de testigos sociales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 txBox="1"/>
          <p:nvPr/>
        </p:nvSpPr>
        <p:spPr>
          <a:xfrm>
            <a:off x="503850" y="1534727"/>
            <a:ext cx="8136300" cy="189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2200" dirty="0">
              <a:latin typeface="Calibri"/>
              <a:ea typeface="Calibri"/>
              <a:cs typeface="Calibri"/>
              <a:sym typeface="Calibri"/>
            </a:endParaRPr>
          </a:p>
          <a:p>
            <a:pPr marL="5080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2200" dirty="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4290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MX" sz="2200" dirty="0">
                <a:latin typeface="Calibri"/>
                <a:ea typeface="Calibri"/>
                <a:cs typeface="Calibri"/>
                <a:sym typeface="Calibri"/>
              </a:rPr>
              <a:t>Los Testigos Sociales P</a:t>
            </a:r>
            <a:r>
              <a:rPr lang="es-MX" sz="22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articiparán en las adjudicaciones directas que determine la Contraloría y los Órganos Internos de Control</a:t>
            </a:r>
            <a:r>
              <a:rPr lang="es-MX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los Entes Públicos</a:t>
            </a:r>
          </a:p>
          <a:p>
            <a:pPr marL="5080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2200" dirty="0"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4290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s-MX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Contraloría del Estado tendrá a su </a:t>
            </a:r>
            <a:r>
              <a:rPr lang="es-MX" sz="22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cargo el padrón público</a:t>
            </a:r>
            <a:r>
              <a:rPr lang="es-MX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testigos sociales</a:t>
            </a:r>
            <a:endParaRPr sz="2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52;p46">
            <a:extLst>
              <a:ext uri="{FF2B5EF4-FFF2-40B4-BE49-F238E27FC236}">
                <a16:creationId xmlns:a16="http://schemas.microsoft.com/office/drawing/2014/main" id="{8A3A6785-DAEE-43BB-ABAE-7019BD27E903}"/>
              </a:ext>
            </a:extLst>
          </p:cNvPr>
          <p:cNvSpPr txBox="1"/>
          <p:nvPr/>
        </p:nvSpPr>
        <p:spPr>
          <a:xfrm>
            <a:off x="1093800" y="779325"/>
            <a:ext cx="695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s-MX" sz="2400" b="1" dirty="0">
                <a:latin typeface="Calibri"/>
                <a:ea typeface="Calibri"/>
                <a:cs typeface="Calibri"/>
                <a:sym typeface="Calibri"/>
              </a:rPr>
              <a:t>Ley de Compras Gubernamentales, Enajenaciones y Contratación de Servicios del Estado de Jalisco y sus Municipios</a:t>
            </a: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"/>
          <p:cNvSpPr txBox="1"/>
          <p:nvPr/>
        </p:nvSpPr>
        <p:spPr>
          <a:xfrm>
            <a:off x="471850" y="2286549"/>
            <a:ext cx="8061000" cy="13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s-MX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Artículo 38.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LC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marR="0" lvl="0" indent="-36830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Contraloría y los Órganos internos de control de los Entes Públicos serán competentes para emitir los </a:t>
            </a:r>
            <a:r>
              <a:rPr lang="es-MX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lineamientos que normen la selección, permanencia y la conclusión</a:t>
            </a: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servicio proporcionado por los particulares, como testigos sociales.</a:t>
            </a:r>
          </a:p>
          <a:p>
            <a:pPr marL="5080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52;p46">
            <a:extLst>
              <a:ext uri="{FF2B5EF4-FFF2-40B4-BE49-F238E27FC236}">
                <a16:creationId xmlns:a16="http://schemas.microsoft.com/office/drawing/2014/main" id="{F60933F7-84E0-4CDA-99D4-39BB65B7CCE0}"/>
              </a:ext>
            </a:extLst>
          </p:cNvPr>
          <p:cNvSpPr txBox="1"/>
          <p:nvPr/>
        </p:nvSpPr>
        <p:spPr>
          <a:xfrm>
            <a:off x="1093800" y="581022"/>
            <a:ext cx="6956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2800"/>
            </a:pPr>
            <a:r>
              <a:rPr lang="es-MX" sz="2400" b="1" dirty="0">
                <a:latin typeface="Calibri"/>
                <a:ea typeface="Calibri"/>
                <a:cs typeface="Calibri"/>
                <a:sym typeface="Calibri"/>
              </a:rPr>
              <a:t>Ley de Compras Gubernamentales, Enajenaciones y Contratación de Servicios del Estado de Jalisco y sus Municipios</a:t>
            </a: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0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Funciones</a:t>
            </a:r>
            <a:r>
              <a:rPr lang="es-MX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 Testigo Social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0"/>
          <p:cNvSpPr txBox="1">
            <a:spLocks noGrp="1"/>
          </p:cNvSpPr>
          <p:nvPr>
            <p:ph type="body" idx="1"/>
          </p:nvPr>
        </p:nvSpPr>
        <p:spPr>
          <a:xfrm>
            <a:off x="628650" y="1616350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romanUcPeriod"/>
            </a:pPr>
            <a:r>
              <a:rPr lang="es-MX" sz="2600" b="1" i="0" u="none" strike="noStrike" cap="none" dirty="0">
                <a:solidFill>
                  <a:schemeClr val="dk1"/>
                </a:solidFill>
              </a:rPr>
              <a:t>Participar con voz pero sin voto</a:t>
            </a:r>
            <a:r>
              <a:rPr lang="es-MX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cualquier momento durante las contrataciones públicas en las que haya sido designado;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romanUcPeriod"/>
            </a:pPr>
            <a:r>
              <a:rPr lang="es-MX" sz="2600" b="1" i="0" u="none" strike="noStrike" cap="none" dirty="0">
                <a:solidFill>
                  <a:schemeClr val="dk1"/>
                </a:solidFill>
              </a:rPr>
              <a:t>Proponer</a:t>
            </a:r>
            <a:r>
              <a:rPr lang="es-MX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los entes públicos, </a:t>
            </a:r>
            <a:r>
              <a:rPr lang="es-MX" sz="2600" b="1" i="0" u="none" strike="noStrike" cap="none" dirty="0">
                <a:solidFill>
                  <a:schemeClr val="dk1"/>
                </a:solidFill>
              </a:rPr>
              <a:t>mejoras</a:t>
            </a:r>
            <a:r>
              <a:rPr lang="es-MX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600" b="1" i="0" u="none" strike="noStrike" cap="none" dirty="0">
                <a:solidFill>
                  <a:schemeClr val="dk1"/>
                </a:solidFill>
              </a:rPr>
              <a:t>para fortalecer la transparencia e imparcialidad</a:t>
            </a:r>
            <a:r>
              <a:rPr lang="es-MX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adquisiciones, arrendamientos y servicios;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romanUcPeriod"/>
            </a:pPr>
            <a:r>
              <a:rPr lang="es-MX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 seguimiento a las recomendaciones derivadas de su participación;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AutoNum type="romanUcPeriod"/>
            </a:pPr>
            <a:r>
              <a:rPr lang="es-MX" sz="2600" b="1" i="0" u="none" strike="noStrike" cap="none" dirty="0">
                <a:solidFill>
                  <a:schemeClr val="dk1"/>
                </a:solidFill>
              </a:rPr>
              <a:t>Emitir</a:t>
            </a:r>
            <a:r>
              <a:rPr lang="es-MX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final de su participación </a:t>
            </a:r>
            <a:r>
              <a:rPr lang="es-MX" sz="2600" b="1" i="0" u="none" strike="noStrike" cap="none" dirty="0">
                <a:solidFill>
                  <a:schemeClr val="dk1"/>
                </a:solidFill>
              </a:rPr>
              <a:t>el testimonio correspondiente</a:t>
            </a:r>
            <a:r>
              <a:rPr lang="es-MX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es-MX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Obligaciones del testigo social</a:t>
            </a:r>
            <a:endParaRPr sz="4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1"/>
          <p:cNvSpPr txBox="1">
            <a:spLocks noGrp="1"/>
          </p:cNvSpPr>
          <p:nvPr>
            <p:ph type="body" idx="2"/>
          </p:nvPr>
        </p:nvSpPr>
        <p:spPr>
          <a:xfrm>
            <a:off x="1020150" y="1491100"/>
            <a:ext cx="7495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UcPeriod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Conducirse de manera </a:t>
            </a:r>
            <a:r>
              <a:rPr lang="es-MX" sz="1800" b="1" i="0" u="none" strike="noStrike" cap="none">
                <a:solidFill>
                  <a:schemeClr val="dk1"/>
                </a:solidFill>
              </a:rPr>
              <a:t>imparcial, objetiva, independiente, honesta</a:t>
            </a: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ética;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UcPeriod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Participar en todas las etapas del procedimiento en el que intervenga;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UcPeriod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Emitir su opinión o testimonio respecto del procedimiento en el que participe;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UcPeriod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 del conocimiento del ente público convocante, las propuestas de mejora detectadas;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UcPeriod"/>
            </a:pPr>
            <a:r>
              <a:rPr lang="es-MX" sz="1800" b="1" i="0" u="none" strike="noStrike" cap="none">
                <a:solidFill>
                  <a:schemeClr val="dk1"/>
                </a:solidFill>
              </a:rPr>
              <a:t>Presentar el Manifiesto de Vínculos y Relaciones y la Declaración de Integridad y No Colusión;</a:t>
            </a:r>
            <a:endParaRPr sz="1800" b="1" i="0" u="none" strike="noStrike" cap="none">
              <a:solidFill>
                <a:schemeClr val="dk1"/>
              </a:solidFill>
            </a:endParaRPr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UcPeriod"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Abstenerse de intervenir en el procedimiento respecto del cual vaya a emitir su opinión o testimonio, cuando sobrevenga algún impedimento para desempeñarse como testigo social.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52"/>
          <p:cNvGrpSpPr/>
          <p:nvPr/>
        </p:nvGrpSpPr>
        <p:grpSpPr>
          <a:xfrm>
            <a:off x="102988" y="2306582"/>
            <a:ext cx="2214600" cy="1744938"/>
            <a:chOff x="0" y="1189989"/>
            <a:chExt cx="2214600" cy="1744938"/>
          </a:xfrm>
        </p:grpSpPr>
        <p:sp>
          <p:nvSpPr>
            <p:cNvPr id="388" name="Google Shape;388;p52"/>
            <p:cNvSpPr/>
            <p:nvPr/>
          </p:nvSpPr>
          <p:spPr>
            <a:xfrm>
              <a:off x="0" y="1189989"/>
              <a:ext cx="2214600" cy="669000"/>
            </a:xfrm>
            <a:prstGeom prst="homePlate">
              <a:avLst>
                <a:gd name="adj" fmla="val 50000"/>
              </a:avLst>
            </a:prstGeom>
            <a:solidFill>
              <a:srgbClr val="2F4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 registro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9" name="Google Shape;389;p52"/>
            <p:cNvSpPr txBox="1"/>
            <p:nvPr/>
          </p:nvSpPr>
          <p:spPr>
            <a:xfrm>
              <a:off x="295063" y="2057128"/>
              <a:ext cx="1624500" cy="87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Se otorga una vez que se han presentado los requisitos necesarios.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0" name="Google Shape;390;p52"/>
          <p:cNvGrpSpPr/>
          <p:nvPr/>
        </p:nvGrpSpPr>
        <p:grpSpPr>
          <a:xfrm>
            <a:off x="1941313" y="2306368"/>
            <a:ext cx="2064000" cy="2612155"/>
            <a:chOff x="1838325" y="1189775"/>
            <a:chExt cx="2064000" cy="2612155"/>
          </a:xfrm>
        </p:grpSpPr>
        <p:sp>
          <p:nvSpPr>
            <p:cNvPr id="391" name="Google Shape;391;p52"/>
            <p:cNvSpPr/>
            <p:nvPr/>
          </p:nvSpPr>
          <p:spPr>
            <a:xfrm>
              <a:off x="18383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Manifiesto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2" name="Google Shape;392;p52"/>
            <p:cNvSpPr txBox="1"/>
            <p:nvPr/>
          </p:nvSpPr>
          <p:spPr>
            <a:xfrm>
              <a:off x="2017263" y="2057130"/>
              <a:ext cx="1624500" cy="174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El Manifiesto de Vínculos y Relaciones, así como la Declaración de Integridad y No Colusión, se presentan después de obtener el Pre registro.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3" name="Google Shape;393;p52"/>
          <p:cNvGrpSpPr/>
          <p:nvPr/>
        </p:nvGrpSpPr>
        <p:grpSpPr>
          <a:xfrm>
            <a:off x="3619737" y="2306368"/>
            <a:ext cx="2064000" cy="2271354"/>
            <a:chOff x="3516750" y="1189775"/>
            <a:chExt cx="2064000" cy="2271354"/>
          </a:xfrm>
        </p:grpSpPr>
        <p:sp>
          <p:nvSpPr>
            <p:cNvPr id="394" name="Google Shape;394;p52"/>
            <p:cNvSpPr/>
            <p:nvPr/>
          </p:nvSpPr>
          <p:spPr>
            <a:xfrm>
              <a:off x="35167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Curso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5" name="Google Shape;395;p52"/>
            <p:cNvSpPr txBox="1"/>
            <p:nvPr/>
          </p:nvSpPr>
          <p:spPr>
            <a:xfrm>
              <a:off x="3739463" y="2057129"/>
              <a:ext cx="1624500" cy="14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La capacitación debe cursarse por el aspirante después de haber obtenido el pre registro correspondiente.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6" name="Google Shape;396;p52"/>
          <p:cNvGrpSpPr/>
          <p:nvPr/>
        </p:nvGrpSpPr>
        <p:grpSpPr>
          <a:xfrm>
            <a:off x="6977012" y="2306368"/>
            <a:ext cx="2064000" cy="2429455"/>
            <a:chOff x="6874025" y="1189775"/>
            <a:chExt cx="2064000" cy="2429455"/>
          </a:xfrm>
        </p:grpSpPr>
        <p:sp>
          <p:nvSpPr>
            <p:cNvPr id="397" name="Google Shape;397;p52"/>
            <p:cNvSpPr/>
            <p:nvPr/>
          </p:nvSpPr>
          <p:spPr>
            <a:xfrm>
              <a:off x="6874025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Inscripción en el Padrón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8" name="Google Shape;398;p52"/>
            <p:cNvSpPr txBox="1"/>
            <p:nvPr/>
          </p:nvSpPr>
          <p:spPr>
            <a:xfrm>
              <a:off x="7183863" y="2057130"/>
              <a:ext cx="1624500" cy="15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Si el Comité acredita como Testigo Social al aspirante, se registran sus datos en el Padrón Público de Testigos Sociales que corresponda.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9" name="Google Shape;399;p52"/>
          <p:cNvGrpSpPr/>
          <p:nvPr/>
        </p:nvGrpSpPr>
        <p:grpSpPr>
          <a:xfrm>
            <a:off x="5298338" y="2306368"/>
            <a:ext cx="2064000" cy="2612155"/>
            <a:chOff x="5195350" y="1189775"/>
            <a:chExt cx="2064000" cy="2612155"/>
          </a:xfrm>
        </p:grpSpPr>
        <p:sp>
          <p:nvSpPr>
            <p:cNvPr id="400" name="Google Shape;400;p52"/>
            <p:cNvSpPr/>
            <p:nvPr/>
          </p:nvSpPr>
          <p:spPr>
            <a:xfrm>
              <a:off x="5195350" y="1189775"/>
              <a:ext cx="2064000" cy="669000"/>
            </a:xfrm>
            <a:prstGeom prst="chevron">
              <a:avLst>
                <a:gd name="adj" fmla="val 50000"/>
              </a:avLst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Sesión del Comité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1" name="Google Shape;401;p52"/>
            <p:cNvSpPr txBox="1"/>
            <p:nvPr/>
          </p:nvSpPr>
          <p:spPr>
            <a:xfrm>
              <a:off x="5461663" y="2057130"/>
              <a:ext cx="1624500" cy="174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00">
                  <a:latin typeface="Roboto"/>
                  <a:ea typeface="Roboto"/>
                  <a:cs typeface="Roboto"/>
                  <a:sym typeface="Roboto"/>
                </a:rPr>
                <a:t>Una vez cumplitdos la totalidad de los requisitos, se remite la documentación completa al Comité del Testigo Social para que determine lo que corresponda.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2" name="Google Shape;402;p52"/>
          <p:cNvSpPr txBox="1"/>
          <p:nvPr/>
        </p:nvSpPr>
        <p:spPr>
          <a:xfrm>
            <a:off x="2538250" y="1034850"/>
            <a:ext cx="4670700" cy="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b="1"/>
              <a:t>Procedimiento de Acreditación y Registro</a:t>
            </a:r>
            <a:endParaRPr sz="30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3"/>
          <p:cNvSpPr txBox="1"/>
          <p:nvPr/>
        </p:nvSpPr>
        <p:spPr>
          <a:xfrm>
            <a:off x="1254500" y="1271250"/>
            <a:ext cx="73464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3"/>
          <p:cNvSpPr txBox="1">
            <a:spLocks noGrp="1"/>
          </p:cNvSpPr>
          <p:nvPr>
            <p:ph type="title"/>
          </p:nvPr>
        </p:nvSpPr>
        <p:spPr>
          <a:xfrm>
            <a:off x="1254500" y="-151229"/>
            <a:ext cx="734639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Designación</a:t>
            </a:r>
            <a:r>
              <a:rPr lang="es-MX" sz="2400" b="1" dirty="0">
                <a:latin typeface="Arial"/>
                <a:ea typeface="Arial"/>
                <a:cs typeface="Arial"/>
                <a:sym typeface="Arial"/>
              </a:rPr>
              <a:t> y</a:t>
            </a:r>
            <a:r>
              <a:rPr lang="es-MX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Participación del </a:t>
            </a:r>
            <a:r>
              <a:rPr lang="es-MX" sz="2400" b="1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s-MX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estigo Social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3"/>
          <p:cNvSpPr txBox="1">
            <a:spLocks noGrp="1"/>
          </p:cNvSpPr>
          <p:nvPr>
            <p:ph type="body" idx="1"/>
          </p:nvPr>
        </p:nvSpPr>
        <p:spPr>
          <a:xfrm>
            <a:off x="3971591" y="1448971"/>
            <a:ext cx="4629300" cy="427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Definición de las licitaciones públicas y adjudicaciones directas.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UcPeriod"/>
            </a:pPr>
            <a:r>
              <a:rPr lang="es-MX" sz="2000" dirty="0"/>
              <a:t>La s</a:t>
            </a: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olicitud de designación</a:t>
            </a:r>
            <a:r>
              <a:rPr lang="es-MX" sz="2000" dirty="0"/>
              <a:t> debe contener y considerar</a:t>
            </a: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 de terna;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Idoneidad del Perfil;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Impacto en los programas sustantivos;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Transparentar el proceso;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Porcentaje significativo del presupuesto;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Suficiencia presupuestal;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Solicitado 20 días hábiles previos.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3"/>
          <p:cNvSpPr txBox="1">
            <a:spLocks noGrp="1"/>
          </p:cNvSpPr>
          <p:nvPr>
            <p:ph type="body" idx="2"/>
          </p:nvPr>
        </p:nvSpPr>
        <p:spPr>
          <a:xfrm>
            <a:off x="309490" y="1597271"/>
            <a:ext cx="3662092" cy="4271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Testigo Social participará en los procedimientos de contrataciones públicas en los que sea designado, con la finalidad de garantizar que su desarrollo se lleve a cabo de conformidad con la normatividad aplicable, así como para favorecer la práctica de denuncias de faltas administrativas.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4"/>
          <p:cNvSpPr txBox="1">
            <a:spLocks noGrp="1"/>
          </p:cNvSpPr>
          <p:nvPr>
            <p:ph type="title"/>
          </p:nvPr>
        </p:nvSpPr>
        <p:spPr>
          <a:xfrm>
            <a:off x="1772530" y="-330590"/>
            <a:ext cx="53457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MX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Testimonio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y número de acreditación.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 y fecha de emisión.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Datos de identificación del procedimiento en el que intervino.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Breve reseña de cada una de las etapas del procedimiento.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Conclusiones, observaciones, recomendaciones así como una propuesta para su implementación.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del licitante contratado.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y firma.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UcPeriod"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demás que determine la Contraloría.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4"/>
          <p:cNvSpPr txBox="1">
            <a:spLocks noGrp="1"/>
          </p:cNvSpPr>
          <p:nvPr>
            <p:ph type="body" idx="2"/>
          </p:nvPr>
        </p:nvSpPr>
        <p:spPr>
          <a:xfrm>
            <a:off x="168812" y="1561514"/>
            <a:ext cx="3615397" cy="430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testimonio final se entregará una vez concluida la participación del Testigo </a:t>
            </a:r>
            <a:r>
              <a:rPr lang="es-MX" sz="2000" dirty="0"/>
              <a:t>S</a:t>
            </a: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ocial a la Contraloría del Estado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formularse dentro de los diez días naturales siguientes a la conclusión de la intervención dentro del procedimiento; será publicado en el SECG en un plazo no mayor a 10 días naturales siguientes a la entrega.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5"/>
          <p:cNvSpPr txBox="1">
            <a:spLocks noGrp="1"/>
          </p:cNvSpPr>
          <p:nvPr>
            <p:ph type="title"/>
          </p:nvPr>
        </p:nvSpPr>
        <p:spPr>
          <a:xfrm>
            <a:off x="1021834" y="821184"/>
            <a:ext cx="7100331" cy="71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MX" sz="3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Contraprestación</a:t>
            </a:r>
            <a:endParaRPr sz="3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5"/>
          <p:cNvSpPr txBox="1">
            <a:spLocks noGrp="1"/>
          </p:cNvSpPr>
          <p:nvPr>
            <p:ph type="body" idx="2"/>
          </p:nvPr>
        </p:nvSpPr>
        <p:spPr>
          <a:xfrm>
            <a:off x="636900" y="1835225"/>
            <a:ext cx="7870200" cy="2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Tabla de Cuotas y Estimaciones de Pago al Testigo Social.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marR="0" lvl="0" indent="-34290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proceder al pago, es necesario que el Testigo Social una vez concluida su participación, entregue a la Contraloría, así como a Comité de Adquisiciones correspondiente, el Testimonio Final, el cual a contra recibo, le otorgará una Constancia de Terminación de la Participación, documento que acredita la conclusión del servicio prestado y se procede al pago de contraprestación.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6"/>
          <p:cNvSpPr txBox="1">
            <a:spLocks noGrp="1"/>
          </p:cNvSpPr>
          <p:nvPr>
            <p:ph type="title"/>
          </p:nvPr>
        </p:nvSpPr>
        <p:spPr>
          <a:xfrm>
            <a:off x="1487978" y="676399"/>
            <a:ext cx="6629079" cy="12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Impact"/>
              <a:buNone/>
            </a:pPr>
            <a:r>
              <a:rPr lang="es-MX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Incumplimientos del Testigo </a:t>
            </a:r>
            <a:r>
              <a:rPr lang="es-MX" b="1" dirty="0">
                <a:solidFill>
                  <a:srgbClr val="000000"/>
                </a:solidFill>
              </a:rPr>
              <a:t>S</a:t>
            </a:r>
            <a:r>
              <a:rPr lang="es-MX" sz="3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ocial</a:t>
            </a:r>
            <a:endParaRPr sz="3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56"/>
          <p:cNvSpPr txBox="1">
            <a:spLocks noGrp="1"/>
          </p:cNvSpPr>
          <p:nvPr>
            <p:ph type="body" idx="1"/>
          </p:nvPr>
        </p:nvSpPr>
        <p:spPr>
          <a:xfrm>
            <a:off x="3887391" y="1434905"/>
            <a:ext cx="4629300" cy="414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UcPeriod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emitir su testimonio dentro del término señalado en el reglamento.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UcPeriod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estar presente en las sesiones del procedimiento para el cual fue contratado;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UcPeriod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Conducirse de manera subjetiva y con parcialidad en los procedimientos en los que participe;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UcPeriod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Utilizar de manera indebida la información confidencial;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UcPeriod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Abstenerse de participar en el procedimiento cuando sobrevenga una causa justificada;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romanUcPeriod"/>
            </a:pPr>
            <a:r>
              <a:rPr lang="es-MX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Abstenerse de informar a la Contraloría sobre la asunción de un cargo público.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56"/>
          <p:cNvSpPr txBox="1">
            <a:spLocks noGrp="1"/>
          </p:cNvSpPr>
          <p:nvPr>
            <p:ph type="body" idx="2"/>
          </p:nvPr>
        </p:nvSpPr>
        <p:spPr>
          <a:xfrm>
            <a:off x="267286" y="1725354"/>
            <a:ext cx="3311855" cy="4143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Contraloría del Estado o los Órganos Internos de Control correspondientes, serán competentes para sustanciar los procedimientos que se instauren en contra de los testigos sociales que incumplan con las obligaciones inherentes a su función y previstas por la normatividad aplicable.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06138" y="824013"/>
            <a:ext cx="72507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Impact"/>
              <a:buNone/>
            </a:pPr>
            <a:r>
              <a:rPr lang="es-MX" sz="3600" b="0" i="0" u="none" strike="noStrike" cap="non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Marco Jurídico</a:t>
            </a:r>
            <a:endParaRPr sz="3600" b="0" i="0" u="none" strike="noStrike" cap="none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Impact"/>
              <a:buNone/>
            </a:pPr>
            <a:endParaRPr sz="3600" b="0" i="0" u="none" strike="noStrike" cap="none">
              <a:solidFill>
                <a:srgbClr val="3A383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241" name="Google Shape;241;p38"/>
          <p:cNvGrpSpPr/>
          <p:nvPr/>
        </p:nvGrpSpPr>
        <p:grpSpPr>
          <a:xfrm>
            <a:off x="4731550" y="2344400"/>
            <a:ext cx="3977525" cy="747300"/>
            <a:chOff x="4530625" y="1128089"/>
            <a:chExt cx="3977525" cy="747300"/>
          </a:xfrm>
        </p:grpSpPr>
        <p:cxnSp>
          <p:nvCxnSpPr>
            <p:cNvPr id="242" name="Google Shape;242;p38"/>
            <p:cNvCxnSpPr/>
            <p:nvPr/>
          </p:nvCxnSpPr>
          <p:spPr>
            <a:xfrm>
              <a:off x="4530625" y="1582195"/>
              <a:ext cx="16527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3" name="Google Shape;243;p38"/>
            <p:cNvSpPr/>
            <p:nvPr/>
          </p:nvSpPr>
          <p:spPr>
            <a:xfrm>
              <a:off x="6014671" y="1481782"/>
              <a:ext cx="198600" cy="1983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8"/>
            <p:cNvSpPr txBox="1"/>
            <p:nvPr/>
          </p:nvSpPr>
          <p:spPr>
            <a:xfrm>
              <a:off x="5990215" y="1423765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-MX" sz="8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8"/>
            <p:cNvSpPr txBox="1"/>
            <p:nvPr/>
          </p:nvSpPr>
          <p:spPr>
            <a:xfrm>
              <a:off x="6394650" y="1128089"/>
              <a:ext cx="21135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CONSTITUCIÓN POLÍTICA DE LOS ESTADOS UNIDOS MEXICANOS</a:t>
              </a:r>
              <a:endParaRPr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6" name="Google Shape;246;p38"/>
          <p:cNvGrpSpPr/>
          <p:nvPr/>
        </p:nvGrpSpPr>
        <p:grpSpPr>
          <a:xfrm>
            <a:off x="5265375" y="3355685"/>
            <a:ext cx="3286704" cy="747300"/>
            <a:chOff x="5064450" y="2086419"/>
            <a:chExt cx="3286704" cy="747300"/>
          </a:xfrm>
        </p:grpSpPr>
        <p:cxnSp>
          <p:nvCxnSpPr>
            <p:cNvPr id="247" name="Google Shape;247;p38"/>
            <p:cNvCxnSpPr/>
            <p:nvPr/>
          </p:nvCxnSpPr>
          <p:spPr>
            <a:xfrm>
              <a:off x="5064450" y="2460069"/>
              <a:ext cx="11190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48" name="Google Shape;248;p38"/>
            <p:cNvSpPr/>
            <p:nvPr/>
          </p:nvSpPr>
          <p:spPr>
            <a:xfrm>
              <a:off x="6014671" y="2353882"/>
              <a:ext cx="198600" cy="198300"/>
            </a:xfrm>
            <a:prstGeom prst="ellipse">
              <a:avLst/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8"/>
            <p:cNvSpPr txBox="1"/>
            <p:nvPr/>
          </p:nvSpPr>
          <p:spPr>
            <a:xfrm>
              <a:off x="5991690" y="2295028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-MX" sz="8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8"/>
            <p:cNvSpPr txBox="1"/>
            <p:nvPr/>
          </p:nvSpPr>
          <p:spPr>
            <a:xfrm>
              <a:off x="6223854" y="2086419"/>
              <a:ext cx="21273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REGLAMENTO DE LA LCGECSEJM</a:t>
              </a:r>
              <a:endParaRPr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1" name="Google Shape;251;p38"/>
          <p:cNvGrpSpPr/>
          <p:nvPr/>
        </p:nvGrpSpPr>
        <p:grpSpPr>
          <a:xfrm>
            <a:off x="5775075" y="4435122"/>
            <a:ext cx="2777004" cy="747300"/>
            <a:chOff x="5574150" y="3083456"/>
            <a:chExt cx="2777004" cy="747300"/>
          </a:xfrm>
        </p:grpSpPr>
        <p:cxnSp>
          <p:nvCxnSpPr>
            <p:cNvPr id="252" name="Google Shape;252;p38"/>
            <p:cNvCxnSpPr/>
            <p:nvPr/>
          </p:nvCxnSpPr>
          <p:spPr>
            <a:xfrm>
              <a:off x="5574150" y="3449448"/>
              <a:ext cx="6093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3" name="Google Shape;253;p38"/>
            <p:cNvSpPr/>
            <p:nvPr/>
          </p:nvSpPr>
          <p:spPr>
            <a:xfrm>
              <a:off x="6014671" y="3349032"/>
              <a:ext cx="198600" cy="198300"/>
            </a:xfrm>
            <a:prstGeom prst="ellipse">
              <a:avLst/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8"/>
            <p:cNvSpPr txBox="1"/>
            <p:nvPr/>
          </p:nvSpPr>
          <p:spPr>
            <a:xfrm>
              <a:off x="5991690" y="3291115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-MX" sz="8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8"/>
            <p:cNvSpPr txBox="1"/>
            <p:nvPr/>
          </p:nvSpPr>
          <p:spPr>
            <a:xfrm>
              <a:off x="6223854" y="3083456"/>
              <a:ext cx="21273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TABLA DE CUOTAS Y ESTIMACIONES DE PAGO AL TESTIGO SOCIAL</a:t>
              </a:r>
              <a:endParaRPr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56" name="Google Shape;256;p38"/>
          <p:cNvGrpSpPr/>
          <p:nvPr/>
        </p:nvGrpSpPr>
        <p:grpSpPr>
          <a:xfrm>
            <a:off x="251075" y="2547725"/>
            <a:ext cx="3821350" cy="932700"/>
            <a:chOff x="391475" y="1390254"/>
            <a:chExt cx="3821350" cy="932700"/>
          </a:xfrm>
        </p:grpSpPr>
        <p:cxnSp>
          <p:nvCxnSpPr>
            <p:cNvPr id="257" name="Google Shape;257;p38"/>
            <p:cNvCxnSpPr/>
            <p:nvPr/>
          </p:nvCxnSpPr>
          <p:spPr>
            <a:xfrm rot="10800000">
              <a:off x="2921325" y="2046050"/>
              <a:ext cx="12915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8" name="Google Shape;258;p38"/>
            <p:cNvSpPr/>
            <p:nvPr/>
          </p:nvSpPr>
          <p:spPr>
            <a:xfrm>
              <a:off x="2874851" y="1943786"/>
              <a:ext cx="198600" cy="198300"/>
            </a:xfrm>
            <a:prstGeom prst="ellipse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8"/>
            <p:cNvSpPr txBox="1"/>
            <p:nvPr/>
          </p:nvSpPr>
          <p:spPr>
            <a:xfrm>
              <a:off x="2849841" y="1884747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-MX" sz="8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8"/>
            <p:cNvSpPr txBox="1"/>
            <p:nvPr/>
          </p:nvSpPr>
          <p:spPr>
            <a:xfrm>
              <a:off x="391475" y="1390254"/>
              <a:ext cx="3021600" cy="93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1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LEY DE COMPRAS GUBERNAMENTALES, ENAJENACIONES Y CONTRATACIÓN DE SERVICIOS DEL ESTADO DE JALISCO Y SUS MUNICIPIOS</a:t>
              </a:r>
              <a:endParaRPr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1" name="Google Shape;261;p38"/>
          <p:cNvGrpSpPr/>
          <p:nvPr/>
        </p:nvGrpSpPr>
        <p:grpSpPr>
          <a:xfrm>
            <a:off x="603701" y="3841590"/>
            <a:ext cx="3021694" cy="747300"/>
            <a:chOff x="744101" y="2507609"/>
            <a:chExt cx="3021694" cy="747300"/>
          </a:xfrm>
        </p:grpSpPr>
        <p:cxnSp>
          <p:nvCxnSpPr>
            <p:cNvPr id="262" name="Google Shape;262;p38"/>
            <p:cNvCxnSpPr/>
            <p:nvPr/>
          </p:nvCxnSpPr>
          <p:spPr>
            <a:xfrm rot="10800000">
              <a:off x="2915895" y="2881250"/>
              <a:ext cx="849900" cy="0"/>
            </a:xfrm>
            <a:prstGeom prst="straightConnector1">
              <a:avLst/>
            </a:prstGeom>
            <a:noFill/>
            <a:ln w="9525" cap="flat" cmpd="sng">
              <a:solidFill>
                <a:srgbClr val="BDBDBD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3" name="Google Shape;263;p38"/>
            <p:cNvSpPr/>
            <p:nvPr/>
          </p:nvSpPr>
          <p:spPr>
            <a:xfrm>
              <a:off x="2874851" y="2780836"/>
              <a:ext cx="198600" cy="198300"/>
            </a:xfrm>
            <a:prstGeom prst="ellipse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8"/>
            <p:cNvSpPr txBox="1"/>
            <p:nvPr/>
          </p:nvSpPr>
          <p:spPr>
            <a:xfrm>
              <a:off x="2849841" y="2724795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-MX" sz="8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8"/>
            <p:cNvSpPr txBox="1"/>
            <p:nvPr/>
          </p:nvSpPr>
          <p:spPr>
            <a:xfrm>
              <a:off x="744101" y="2507609"/>
              <a:ext cx="21273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LINEAMIENTOS PARA EL REGISTRO, PARTICIPACIÓN Y CONTRAPRESTACIÓN DE LOS TESTIGOS SOCIALES</a:t>
              </a:r>
              <a:endParaRPr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6" name="Google Shape;266;p38"/>
          <p:cNvGrpSpPr/>
          <p:nvPr/>
        </p:nvGrpSpPr>
        <p:grpSpPr>
          <a:xfrm>
            <a:off x="2817409" y="2547723"/>
            <a:ext cx="3509178" cy="3257207"/>
            <a:chOff x="3318063" y="1368287"/>
            <a:chExt cx="2408000" cy="2993481"/>
          </a:xfrm>
        </p:grpSpPr>
        <p:sp>
          <p:nvSpPr>
            <p:cNvPr id="267" name="Google Shape;267;p38"/>
            <p:cNvSpPr/>
            <p:nvPr/>
          </p:nvSpPr>
          <p:spPr>
            <a:xfrm>
              <a:off x="3595785" y="2775241"/>
              <a:ext cx="1853168" cy="919151"/>
            </a:xfrm>
            <a:custGeom>
              <a:avLst/>
              <a:gdLst/>
              <a:ahLst/>
              <a:cxnLst/>
              <a:rect l="0" t="0" r="0" b="0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68" name="Google Shape;268;p38"/>
            <p:cNvSpPr/>
            <p:nvPr/>
          </p:nvSpPr>
          <p:spPr>
            <a:xfrm>
              <a:off x="3318063" y="3194383"/>
              <a:ext cx="1203867" cy="1167385"/>
            </a:xfrm>
            <a:custGeom>
              <a:avLst/>
              <a:gdLst/>
              <a:ahLst/>
              <a:cxnLst/>
              <a:rect l="0" t="0" r="0" b="0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269" name="Google Shape;269;p38"/>
            <p:cNvSpPr/>
            <p:nvPr/>
          </p:nvSpPr>
          <p:spPr>
            <a:xfrm flipH="1">
              <a:off x="4522196" y="3194383"/>
              <a:ext cx="1203867" cy="1167385"/>
            </a:xfrm>
            <a:custGeom>
              <a:avLst/>
              <a:gdLst/>
              <a:ahLst/>
              <a:cxnLst/>
              <a:rect l="0" t="0" r="0" b="0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D83829"/>
            </a:solidFill>
            <a:ln>
              <a:noFill/>
            </a:ln>
          </p:spPr>
        </p:sp>
        <p:sp>
          <p:nvSpPr>
            <p:cNvPr id="270" name="Google Shape;270;p38"/>
            <p:cNvSpPr/>
            <p:nvPr/>
          </p:nvSpPr>
          <p:spPr>
            <a:xfrm>
              <a:off x="3844034" y="2401368"/>
              <a:ext cx="1356545" cy="672851"/>
            </a:xfrm>
            <a:custGeom>
              <a:avLst/>
              <a:gdLst/>
              <a:ahLst/>
              <a:cxnLst/>
              <a:rect l="0" t="0" r="0" b="0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71" name="Google Shape;271;p38"/>
            <p:cNvSpPr/>
            <p:nvPr/>
          </p:nvSpPr>
          <p:spPr>
            <a:xfrm>
              <a:off x="3930892" y="2272397"/>
              <a:ext cx="1175304" cy="581421"/>
            </a:xfrm>
            <a:custGeom>
              <a:avLst/>
              <a:gdLst/>
              <a:ahLst/>
              <a:cxnLst/>
              <a:rect l="0" t="0" r="0" b="0"/>
              <a:pathLst>
                <a:path w="49248" h="16300" extrusionOk="0">
                  <a:moveTo>
                    <a:pt x="0" y="7554"/>
                  </a:moveTo>
                  <a:lnTo>
                    <a:pt x="24649" y="16300"/>
                  </a:lnTo>
                  <a:lnTo>
                    <a:pt x="49248" y="7604"/>
                  </a:lnTo>
                  <a:lnTo>
                    <a:pt x="245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72" name="Google Shape;272;p38"/>
            <p:cNvSpPr/>
            <p:nvPr/>
          </p:nvSpPr>
          <p:spPr>
            <a:xfrm>
              <a:off x="4052837" y="2081437"/>
              <a:ext cx="931314" cy="460727"/>
            </a:xfrm>
            <a:custGeom>
              <a:avLst/>
              <a:gdLst/>
              <a:ahLst/>
              <a:cxnLst/>
              <a:rect l="0" t="0" r="0" b="0"/>
              <a:pathLst>
                <a:path w="39012" h="12970" extrusionOk="0">
                  <a:moveTo>
                    <a:pt x="0" y="5914"/>
                  </a:moveTo>
                  <a:lnTo>
                    <a:pt x="19531" y="12970"/>
                  </a:lnTo>
                  <a:lnTo>
                    <a:pt x="39012" y="5914"/>
                  </a:lnTo>
                  <a:lnTo>
                    <a:pt x="1958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73" name="Google Shape;273;p38"/>
            <p:cNvSpPr/>
            <p:nvPr/>
          </p:nvSpPr>
          <p:spPr>
            <a:xfrm>
              <a:off x="4233144" y="1787006"/>
              <a:ext cx="573183" cy="289305"/>
            </a:xfrm>
            <a:custGeom>
              <a:avLst/>
              <a:gdLst/>
              <a:ahLst/>
              <a:cxnLst/>
              <a:rect l="0" t="0" r="0" b="0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74" name="Google Shape;274;p38"/>
            <p:cNvSpPr/>
            <p:nvPr/>
          </p:nvSpPr>
          <p:spPr>
            <a:xfrm>
              <a:off x="3640743" y="2708179"/>
              <a:ext cx="881371" cy="854431"/>
            </a:xfrm>
            <a:custGeom>
              <a:avLst/>
              <a:gdLst/>
              <a:ahLst/>
              <a:cxnLst/>
              <a:rect l="0" t="0" r="0" b="0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275" name="Google Shape;275;p38"/>
            <p:cNvSpPr/>
            <p:nvPr/>
          </p:nvSpPr>
          <p:spPr>
            <a:xfrm>
              <a:off x="3964720" y="2291507"/>
              <a:ext cx="555203" cy="453658"/>
            </a:xfrm>
            <a:custGeom>
              <a:avLst/>
              <a:gdLst/>
              <a:ahLst/>
              <a:cxnLst/>
              <a:rect l="0" t="0" r="0" b="0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gradFill>
              <a:gsLst>
                <a:gs pos="0">
                  <a:srgbClr val="FFCA37"/>
                </a:gs>
                <a:gs pos="100000">
                  <a:srgbClr val="AD8107"/>
                </a:gs>
              </a:gsLst>
              <a:lin ang="5400012" scaled="0"/>
            </a:gradFill>
            <a:ln>
              <a:noFill/>
            </a:ln>
          </p:spPr>
        </p:sp>
        <p:sp>
          <p:nvSpPr>
            <p:cNvPr id="276" name="Google Shape;276;p38"/>
            <p:cNvSpPr/>
            <p:nvPr/>
          </p:nvSpPr>
          <p:spPr>
            <a:xfrm flipH="1">
              <a:off x="4518736" y="2291507"/>
              <a:ext cx="555203" cy="453658"/>
            </a:xfrm>
            <a:custGeom>
              <a:avLst/>
              <a:gdLst/>
              <a:ahLst/>
              <a:cxnLst/>
              <a:rect l="0" t="0" r="0" b="0"/>
              <a:pathLst>
                <a:path w="23257" h="12771" extrusionOk="0">
                  <a:moveTo>
                    <a:pt x="3727" y="0"/>
                  </a:moveTo>
                  <a:lnTo>
                    <a:pt x="0" y="4522"/>
                  </a:lnTo>
                  <a:lnTo>
                    <a:pt x="23257" y="12771"/>
                  </a:lnTo>
                  <a:lnTo>
                    <a:pt x="23257" y="7056"/>
                  </a:lnTo>
                  <a:close/>
                </a:path>
              </a:pathLst>
            </a:custGeom>
            <a:solidFill>
              <a:srgbClr val="F4B400"/>
            </a:solidFill>
            <a:ln>
              <a:noFill/>
            </a:ln>
          </p:spPr>
        </p:sp>
        <p:sp>
          <p:nvSpPr>
            <p:cNvPr id="277" name="Google Shape;277;p38"/>
            <p:cNvSpPr/>
            <p:nvPr/>
          </p:nvSpPr>
          <p:spPr>
            <a:xfrm>
              <a:off x="4084537" y="1922553"/>
              <a:ext cx="435387" cy="501365"/>
            </a:xfrm>
            <a:custGeom>
              <a:avLst/>
              <a:gdLst/>
              <a:ahLst/>
              <a:cxnLst/>
              <a:rect l="0" t="0" r="0" b="0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278" name="Google Shape;278;p38"/>
            <p:cNvSpPr/>
            <p:nvPr/>
          </p:nvSpPr>
          <p:spPr>
            <a:xfrm flipH="1">
              <a:off x="4518735" y="1922553"/>
              <a:ext cx="435387" cy="501365"/>
            </a:xfrm>
            <a:custGeom>
              <a:avLst/>
              <a:gdLst/>
              <a:ahLst/>
              <a:cxnLst/>
              <a:rect l="0" t="0" r="0" b="0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A72A1E"/>
            </a:solidFill>
            <a:ln>
              <a:noFill/>
            </a:ln>
          </p:spPr>
        </p:sp>
        <p:sp>
          <p:nvSpPr>
            <p:cNvPr id="279" name="Google Shape;279;p38"/>
            <p:cNvSpPr/>
            <p:nvPr/>
          </p:nvSpPr>
          <p:spPr>
            <a:xfrm>
              <a:off x="4266040" y="1368287"/>
              <a:ext cx="253884" cy="593119"/>
            </a:xfrm>
            <a:custGeom>
              <a:avLst/>
              <a:gdLst/>
              <a:ahLst/>
              <a:cxnLst/>
              <a:rect l="0" t="0" r="0" b="0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280" name="Google Shape;280;p38"/>
            <p:cNvSpPr/>
            <p:nvPr/>
          </p:nvSpPr>
          <p:spPr>
            <a:xfrm flipH="1">
              <a:off x="4518734" y="1368287"/>
              <a:ext cx="253884" cy="593119"/>
            </a:xfrm>
            <a:custGeom>
              <a:avLst/>
              <a:gdLst/>
              <a:ahLst/>
              <a:cxnLst/>
              <a:rect l="0" t="0" r="0" b="0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A72A1E"/>
            </a:solidFill>
            <a:ln>
              <a:noFill/>
            </a:ln>
          </p:spPr>
        </p:sp>
        <p:sp>
          <p:nvSpPr>
            <p:cNvPr id="281" name="Google Shape;281;p38"/>
            <p:cNvSpPr/>
            <p:nvPr/>
          </p:nvSpPr>
          <p:spPr>
            <a:xfrm>
              <a:off x="3877348" y="2290728"/>
              <a:ext cx="642683" cy="657851"/>
            </a:xfrm>
            <a:custGeom>
              <a:avLst/>
              <a:gdLst/>
              <a:ahLst/>
              <a:cxnLst/>
              <a:rect l="0" t="0" r="0" b="0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802017"/>
            </a:solidFill>
            <a:ln>
              <a:noFill/>
            </a:ln>
          </p:spPr>
        </p:sp>
        <p:sp>
          <p:nvSpPr>
            <p:cNvPr id="282" name="Google Shape;282;p38"/>
            <p:cNvSpPr/>
            <p:nvPr/>
          </p:nvSpPr>
          <p:spPr>
            <a:xfrm flipH="1">
              <a:off x="4518572" y="2291772"/>
              <a:ext cx="642683" cy="657851"/>
            </a:xfrm>
            <a:custGeom>
              <a:avLst/>
              <a:gdLst/>
              <a:ahLst/>
              <a:cxnLst/>
              <a:rect l="0" t="0" r="0" b="0"/>
              <a:pathLst>
                <a:path w="65016" h="46623" extrusionOk="0">
                  <a:moveTo>
                    <a:pt x="17858" y="0"/>
                  </a:moveTo>
                  <a:lnTo>
                    <a:pt x="0" y="22135"/>
                  </a:lnTo>
                  <a:lnTo>
                    <a:pt x="65016" y="46623"/>
                  </a:lnTo>
                  <a:lnTo>
                    <a:pt x="65016" y="17537"/>
                  </a:ln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</p:sp>
        <p:sp>
          <p:nvSpPr>
            <p:cNvPr id="283" name="Google Shape;283;p38"/>
            <p:cNvSpPr/>
            <p:nvPr/>
          </p:nvSpPr>
          <p:spPr>
            <a:xfrm flipH="1">
              <a:off x="4522009" y="2708179"/>
              <a:ext cx="881371" cy="854431"/>
            </a:xfrm>
            <a:custGeom>
              <a:avLst/>
              <a:gdLst/>
              <a:ahLst/>
              <a:cxnLst/>
              <a:rect l="0" t="0" r="0" b="0"/>
              <a:pathLst>
                <a:path w="31954" h="20822" extrusionOk="0">
                  <a:moveTo>
                    <a:pt x="7355" y="0"/>
                  </a:moveTo>
                  <a:lnTo>
                    <a:pt x="31954" y="8796"/>
                  </a:lnTo>
                  <a:lnTo>
                    <a:pt x="31954" y="20822"/>
                  </a:lnTo>
                  <a:lnTo>
                    <a:pt x="0" y="8895"/>
                  </a:lnTo>
                  <a:close/>
                </a:path>
              </a:pathLst>
            </a:custGeom>
            <a:solidFill>
              <a:srgbClr val="BE2F22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7"/>
          <p:cNvSpPr txBox="1">
            <a:spLocks noGrp="1"/>
          </p:cNvSpPr>
          <p:nvPr>
            <p:ph type="title"/>
          </p:nvPr>
        </p:nvSpPr>
        <p:spPr>
          <a:xfrm>
            <a:off x="628650" y="917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br>
              <a:rPr lang="es-MX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MX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MX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MX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MX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Linea del tiempo de la participación del Testigo Social</a:t>
            </a:r>
            <a:br>
              <a:rPr lang="es-MX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MX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MX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MX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s-MX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endParaRPr sz="4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6" name="Google Shape;436;p57"/>
          <p:cNvGrpSpPr/>
          <p:nvPr/>
        </p:nvGrpSpPr>
        <p:grpSpPr>
          <a:xfrm>
            <a:off x="619183" y="2271400"/>
            <a:ext cx="1418335" cy="2315200"/>
            <a:chOff x="618820" y="1574025"/>
            <a:chExt cx="1418335" cy="2315200"/>
          </a:xfrm>
        </p:grpSpPr>
        <p:cxnSp>
          <p:nvCxnSpPr>
            <p:cNvPr id="437" name="Google Shape;437;p57"/>
            <p:cNvCxnSpPr/>
            <p:nvPr/>
          </p:nvCxnSpPr>
          <p:spPr>
            <a:xfrm>
              <a:off x="1299277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8" name="Google Shape;438;p57"/>
            <p:cNvSpPr/>
            <p:nvPr/>
          </p:nvSpPr>
          <p:spPr>
            <a:xfrm flipH="1">
              <a:off x="618820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7"/>
            <p:cNvSpPr/>
            <p:nvPr/>
          </p:nvSpPr>
          <p:spPr>
            <a:xfrm>
              <a:off x="619055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0" name="Google Shape;440;p57"/>
            <p:cNvGrpSpPr/>
            <p:nvPr/>
          </p:nvGrpSpPr>
          <p:grpSpPr>
            <a:xfrm>
              <a:off x="719081" y="1574025"/>
              <a:ext cx="1177279" cy="2315200"/>
              <a:chOff x="1314039" y="1574025"/>
              <a:chExt cx="1177279" cy="2315200"/>
            </a:xfrm>
          </p:grpSpPr>
          <p:sp>
            <p:nvSpPr>
              <p:cNvPr id="441" name="Google Shape;441;p57"/>
              <p:cNvSpPr txBox="1"/>
              <p:nvPr/>
            </p:nvSpPr>
            <p:spPr>
              <a:xfrm>
                <a:off x="1321858" y="2695025"/>
                <a:ext cx="11673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s-MX" sz="1000" b="1" i="0" u="none" strike="noStrike" cap="none">
                    <a:solidFill>
                      <a:srgbClr val="1B786E"/>
                    </a:solidFill>
                    <a:latin typeface="Roboto"/>
                    <a:ea typeface="Roboto"/>
                    <a:cs typeface="Roboto"/>
                    <a:sym typeface="Roboto"/>
                  </a:rPr>
                  <a:t>Primera Etapa</a:t>
                </a:r>
                <a:endParaRPr sz="1000" b="1" i="0" u="none" strike="noStrike" cap="none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2" name="Google Shape;442;p57"/>
              <p:cNvSpPr txBox="1"/>
              <p:nvPr/>
            </p:nvSpPr>
            <p:spPr>
              <a:xfrm>
                <a:off x="1324018" y="3151825"/>
                <a:ext cx="11673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s-MX" sz="1200" b="0" i="0" u="none" strike="noStrike" cap="none">
                    <a:solidFill>
                      <a:srgbClr val="1B786E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Propuesta y aprobación de la Convocatoria</a:t>
                </a:r>
                <a:endParaRPr sz="1200" b="0" i="0" u="none" strike="noStrike" cap="none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43" name="Google Shape;443;p57"/>
              <p:cNvSpPr txBox="1"/>
              <p:nvPr/>
            </p:nvSpPr>
            <p:spPr>
              <a:xfrm>
                <a:off x="1314039" y="1574025"/>
                <a:ext cx="6243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s-MX" sz="800" b="0" i="0" u="none" strike="noStrike" cap="none">
                    <a:solidFill>
                      <a:srgbClr val="1B786E"/>
                    </a:solidFill>
                    <a:latin typeface="Roboto"/>
                    <a:ea typeface="Roboto"/>
                    <a:cs typeface="Roboto"/>
                    <a:sym typeface="Roboto"/>
                  </a:rPr>
                  <a:t>Revisión de bases</a:t>
                </a:r>
                <a:endParaRPr sz="800" b="0" i="0" u="none" strike="noStrike" cap="none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444" name="Google Shape;444;p57"/>
          <p:cNvGrpSpPr/>
          <p:nvPr/>
        </p:nvGrpSpPr>
        <p:grpSpPr>
          <a:xfrm>
            <a:off x="1917435" y="2271400"/>
            <a:ext cx="1418334" cy="2315200"/>
            <a:chOff x="1917073" y="1575830"/>
            <a:chExt cx="1418334" cy="2315200"/>
          </a:xfrm>
        </p:grpSpPr>
        <p:sp>
          <p:nvSpPr>
            <p:cNvPr id="445" name="Google Shape;445;p57"/>
            <p:cNvSpPr/>
            <p:nvPr/>
          </p:nvSpPr>
          <p:spPr>
            <a:xfrm flipH="1">
              <a:off x="1917073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7"/>
            <p:cNvSpPr/>
            <p:nvPr/>
          </p:nvSpPr>
          <p:spPr>
            <a:xfrm>
              <a:off x="1917307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57"/>
            <p:cNvSpPr txBox="1"/>
            <p:nvPr/>
          </p:nvSpPr>
          <p:spPr>
            <a:xfrm>
              <a:off x="2021560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i="0" u="none" strike="noStrike" cap="none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Segunda Etapa</a:t>
              </a:r>
              <a:endParaRPr sz="1000" b="1" i="0" u="none" strike="noStrike" cap="none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8" name="Google Shape;448;p57"/>
            <p:cNvSpPr txBox="1"/>
            <p:nvPr/>
          </p:nvSpPr>
          <p:spPr>
            <a:xfrm>
              <a:off x="202372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1B786E"/>
                  </a:solidFill>
                  <a:latin typeface="Roboto"/>
                  <a:ea typeface="Roboto"/>
                  <a:cs typeface="Roboto"/>
                  <a:sym typeface="Roboto"/>
                </a:rPr>
                <a:t>Juntas de Aclaración</a:t>
              </a:r>
              <a:endParaRPr sz="1200" b="0" i="0" u="none" strike="noStrike" cap="none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9" name="Google Shape;449;p57"/>
            <p:cNvSpPr txBox="1"/>
            <p:nvPr/>
          </p:nvSpPr>
          <p:spPr>
            <a:xfrm>
              <a:off x="201374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1B786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0" name="Google Shape;450;p57"/>
          <p:cNvGrpSpPr/>
          <p:nvPr/>
        </p:nvGrpSpPr>
        <p:grpSpPr>
          <a:xfrm>
            <a:off x="3214481" y="3002195"/>
            <a:ext cx="1418334" cy="1584405"/>
            <a:chOff x="3214118" y="2306625"/>
            <a:chExt cx="1418334" cy="1584405"/>
          </a:xfrm>
        </p:grpSpPr>
        <p:sp>
          <p:nvSpPr>
            <p:cNvPr id="451" name="Google Shape;451;p57"/>
            <p:cNvSpPr/>
            <p:nvPr/>
          </p:nvSpPr>
          <p:spPr>
            <a:xfrm flipH="1">
              <a:off x="3214118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7"/>
            <p:cNvSpPr/>
            <p:nvPr/>
          </p:nvSpPr>
          <p:spPr>
            <a:xfrm>
              <a:off x="3214352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57"/>
            <p:cNvSpPr txBox="1"/>
            <p:nvPr/>
          </p:nvSpPr>
          <p:spPr>
            <a:xfrm>
              <a:off x="3324920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Tercera Etapa</a:t>
              </a:r>
              <a:endParaRPr sz="1000" b="1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4" name="Google Shape;454;p57"/>
            <p:cNvSpPr txBox="1"/>
            <p:nvPr/>
          </p:nvSpPr>
          <p:spPr>
            <a:xfrm>
              <a:off x="332708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Recepción y apertura de propuestas</a:t>
              </a:r>
              <a:endParaRPr sz="12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5" name="Google Shape;455;p57"/>
          <p:cNvGrpSpPr/>
          <p:nvPr/>
        </p:nvGrpSpPr>
        <p:grpSpPr>
          <a:xfrm>
            <a:off x="4511907" y="2271400"/>
            <a:ext cx="1418335" cy="2315200"/>
            <a:chOff x="4511544" y="1575830"/>
            <a:chExt cx="1418335" cy="2315200"/>
          </a:xfrm>
        </p:grpSpPr>
        <p:sp>
          <p:nvSpPr>
            <p:cNvPr id="456" name="Google Shape;456;p57"/>
            <p:cNvSpPr/>
            <p:nvPr/>
          </p:nvSpPr>
          <p:spPr>
            <a:xfrm flipH="1">
              <a:off x="4511544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57"/>
            <p:cNvSpPr/>
            <p:nvPr/>
          </p:nvSpPr>
          <p:spPr>
            <a:xfrm>
              <a:off x="4511779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7"/>
            <p:cNvSpPr txBox="1"/>
            <p:nvPr/>
          </p:nvSpPr>
          <p:spPr>
            <a:xfrm>
              <a:off x="4619580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Cuarta Etapa</a:t>
              </a:r>
              <a:endParaRPr sz="1000" b="1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9" name="Google Shape;459;p57"/>
            <p:cNvSpPr txBox="1"/>
            <p:nvPr/>
          </p:nvSpPr>
          <p:spPr>
            <a:xfrm>
              <a:off x="462174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Evaluación técnica y económica</a:t>
              </a:r>
              <a:endParaRPr sz="12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0" name="Google Shape;460;p57"/>
            <p:cNvSpPr txBox="1"/>
            <p:nvPr/>
          </p:nvSpPr>
          <p:spPr>
            <a:xfrm>
              <a:off x="461176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1" name="Google Shape;461;p57"/>
          <p:cNvGrpSpPr/>
          <p:nvPr/>
        </p:nvGrpSpPr>
        <p:grpSpPr>
          <a:xfrm>
            <a:off x="5720939" y="2271400"/>
            <a:ext cx="1506460" cy="2315200"/>
            <a:chOff x="3125992" y="1575830"/>
            <a:chExt cx="1506460" cy="2315200"/>
          </a:xfrm>
        </p:grpSpPr>
        <p:cxnSp>
          <p:nvCxnSpPr>
            <p:cNvPr id="462" name="Google Shape;462;p57"/>
            <p:cNvCxnSpPr/>
            <p:nvPr/>
          </p:nvCxnSpPr>
          <p:spPr>
            <a:xfrm>
              <a:off x="3894575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63" name="Google Shape;463;p57"/>
            <p:cNvSpPr/>
            <p:nvPr/>
          </p:nvSpPr>
          <p:spPr>
            <a:xfrm flipH="1">
              <a:off x="3214118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57"/>
            <p:cNvSpPr/>
            <p:nvPr/>
          </p:nvSpPr>
          <p:spPr>
            <a:xfrm>
              <a:off x="3214352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57"/>
            <p:cNvSpPr txBox="1"/>
            <p:nvPr/>
          </p:nvSpPr>
          <p:spPr>
            <a:xfrm>
              <a:off x="3324920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Quinta Etapa</a:t>
              </a:r>
              <a:endParaRPr sz="1000" b="1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6" name="Google Shape;466;p57"/>
            <p:cNvSpPr txBox="1"/>
            <p:nvPr/>
          </p:nvSpPr>
          <p:spPr>
            <a:xfrm>
              <a:off x="332708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s-MX" sz="1200" b="0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Emisión del Fallo</a:t>
              </a:r>
              <a:endParaRPr sz="12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7" name="Google Shape;467;p57"/>
            <p:cNvSpPr txBox="1"/>
            <p:nvPr/>
          </p:nvSpPr>
          <p:spPr>
            <a:xfrm>
              <a:off x="3125992" y="1575830"/>
              <a:ext cx="1167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es-MX" sz="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Procedimiento </a:t>
              </a:r>
              <a:endPara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r>
                <a:rPr lang="es-MX" sz="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concluye con el fallo 91 RLC</a:t>
              </a:r>
              <a:endParaRPr sz="9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68" name="Google Shape;468;p57"/>
          <p:cNvGrpSpPr/>
          <p:nvPr/>
        </p:nvGrpSpPr>
        <p:grpSpPr>
          <a:xfrm>
            <a:off x="7106490" y="2271400"/>
            <a:ext cx="1418335" cy="2164775"/>
            <a:chOff x="4511544" y="1575830"/>
            <a:chExt cx="1418335" cy="2164775"/>
          </a:xfrm>
        </p:grpSpPr>
        <p:cxnSp>
          <p:nvCxnSpPr>
            <p:cNvPr id="469" name="Google Shape;469;p57"/>
            <p:cNvCxnSpPr/>
            <p:nvPr/>
          </p:nvCxnSpPr>
          <p:spPr>
            <a:xfrm>
              <a:off x="5192001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70" name="Google Shape;470;p57"/>
            <p:cNvSpPr/>
            <p:nvPr/>
          </p:nvSpPr>
          <p:spPr>
            <a:xfrm flipH="1">
              <a:off x="4511544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57"/>
            <p:cNvSpPr/>
            <p:nvPr/>
          </p:nvSpPr>
          <p:spPr>
            <a:xfrm>
              <a:off x="4511779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57"/>
            <p:cNvSpPr txBox="1"/>
            <p:nvPr/>
          </p:nvSpPr>
          <p:spPr>
            <a:xfrm>
              <a:off x="4619580" y="2696830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Testimonio Final</a:t>
              </a:r>
              <a:endParaRPr sz="1000" b="1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3" name="Google Shape;473;p57"/>
            <p:cNvSpPr txBox="1"/>
            <p:nvPr/>
          </p:nvSpPr>
          <p:spPr>
            <a:xfrm>
              <a:off x="4566816" y="3003205"/>
              <a:ext cx="1308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s-MX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Conclusiones Observaciones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s-MX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Recomendaciones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s-MX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Propuestas de </a:t>
              </a:r>
              <a:endPara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s-MX" sz="1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Implementación</a:t>
              </a:r>
              <a:endParaRPr sz="10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4" name="Google Shape;474;p57"/>
            <p:cNvSpPr txBox="1"/>
            <p:nvPr/>
          </p:nvSpPr>
          <p:spPr>
            <a:xfrm>
              <a:off x="4611761" y="1575830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s-MX" sz="900" b="0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10 días para la emisión</a:t>
              </a:r>
              <a:endParaRPr sz="9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p58"/>
          <p:cNvGrpSpPr/>
          <p:nvPr/>
        </p:nvGrpSpPr>
        <p:grpSpPr>
          <a:xfrm>
            <a:off x="3925179" y="1458157"/>
            <a:ext cx="4036590" cy="3941676"/>
            <a:chOff x="2256567" y="677103"/>
            <a:chExt cx="4036590" cy="3941676"/>
          </a:xfrm>
        </p:grpSpPr>
        <p:sp>
          <p:nvSpPr>
            <p:cNvPr id="480" name="Google Shape;480;p58"/>
            <p:cNvSpPr/>
            <p:nvPr/>
          </p:nvSpPr>
          <p:spPr>
            <a:xfrm rot="-6597333">
              <a:off x="4296826" y="3950027"/>
              <a:ext cx="586303" cy="58630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58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8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8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8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8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58"/>
          <p:cNvGrpSpPr/>
          <p:nvPr/>
        </p:nvGrpSpPr>
        <p:grpSpPr>
          <a:xfrm>
            <a:off x="6115806" y="2596820"/>
            <a:ext cx="2440200" cy="2440200"/>
            <a:chOff x="4447194" y="1815766"/>
            <a:chExt cx="2440200" cy="2440200"/>
          </a:xfrm>
        </p:grpSpPr>
        <p:sp>
          <p:nvSpPr>
            <p:cNvPr id="487" name="Google Shape;487;p58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155B5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8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PROFESIONAL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9" name="Google Shape;489;p58"/>
          <p:cNvGrpSpPr/>
          <p:nvPr/>
        </p:nvGrpSpPr>
        <p:grpSpPr>
          <a:xfrm>
            <a:off x="5235549" y="2155107"/>
            <a:ext cx="1423800" cy="1423800"/>
            <a:chOff x="3490737" y="1374053"/>
            <a:chExt cx="1423800" cy="1423800"/>
          </a:xfrm>
        </p:grpSpPr>
        <p:sp>
          <p:nvSpPr>
            <p:cNvPr id="490" name="Google Shape;490;p58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8"/>
            <p:cNvSpPr txBox="1"/>
            <p:nvPr/>
          </p:nvSpPr>
          <p:spPr>
            <a:xfrm>
              <a:off x="3569712" y="1613608"/>
              <a:ext cx="1210200" cy="9447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ACADÉMICO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2" name="Google Shape;492;p58"/>
          <p:cNvGrpSpPr/>
          <p:nvPr/>
        </p:nvGrpSpPr>
        <p:grpSpPr>
          <a:xfrm>
            <a:off x="4894366" y="3719343"/>
            <a:ext cx="1498800" cy="1498800"/>
            <a:chOff x="644203" y="3718814"/>
            <a:chExt cx="1498800" cy="1498800"/>
          </a:xfrm>
        </p:grpSpPr>
        <p:sp>
          <p:nvSpPr>
            <p:cNvPr id="493" name="Google Shape;493;p58"/>
            <p:cNvSpPr/>
            <p:nvPr/>
          </p:nvSpPr>
          <p:spPr>
            <a:xfrm>
              <a:off x="644203" y="3718814"/>
              <a:ext cx="1498800" cy="14988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8"/>
            <p:cNvSpPr txBox="1"/>
            <p:nvPr/>
          </p:nvSpPr>
          <p:spPr>
            <a:xfrm>
              <a:off x="856976" y="3995875"/>
              <a:ext cx="1073400" cy="9447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LABORAL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5" name="Google Shape;495;p58"/>
          <p:cNvGrpSpPr/>
          <p:nvPr/>
        </p:nvGrpSpPr>
        <p:grpSpPr>
          <a:xfrm>
            <a:off x="7556196" y="1971547"/>
            <a:ext cx="1030262" cy="1030262"/>
            <a:chOff x="3490737" y="1374053"/>
            <a:chExt cx="1423800" cy="1423800"/>
          </a:xfrm>
        </p:grpSpPr>
        <p:sp>
          <p:nvSpPr>
            <p:cNvPr id="496" name="Google Shape;496;p58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1D7E74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8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ÉTICO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98" name="Google Shape;498;p58"/>
          <p:cNvSpPr txBox="1"/>
          <p:nvPr/>
        </p:nvSpPr>
        <p:spPr>
          <a:xfrm>
            <a:off x="112542" y="1971547"/>
            <a:ext cx="3430483" cy="3428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mayo del 2017 se realizó una mesa de trabajo en donde estuvieron presentes representantes de  la </a:t>
            </a:r>
            <a:r>
              <a:rPr lang="es-MX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 Guadalajara, Universidad Panamericana e Instituto Tecnológico y de Estudios Superiores de Occidente</a:t>
            </a: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esto con la finalidad de definir el perfil del Testigo Social.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D2C5E0-8046-42D2-B124-29FC28EA0EFC}"/>
              </a:ext>
            </a:extLst>
          </p:cNvPr>
          <p:cNvSpPr txBox="1"/>
          <p:nvPr/>
        </p:nvSpPr>
        <p:spPr>
          <a:xfrm>
            <a:off x="2581573" y="731903"/>
            <a:ext cx="462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Perfil del Testigo Social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9"/>
          <p:cNvSpPr txBox="1"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es-MX" sz="2400"/>
              <a:t>Artículo 134 de la Constitución Política de los Estados Unidos Mexicanos</a:t>
            </a:r>
            <a:endParaRPr sz="2400"/>
          </a:p>
        </p:txBody>
      </p:sp>
      <p:sp>
        <p:nvSpPr>
          <p:cNvPr id="289" name="Google Shape;289;p39"/>
          <p:cNvSpPr txBox="1">
            <a:spLocks noGrp="1"/>
          </p:cNvSpPr>
          <p:nvPr>
            <p:ph type="body" idx="1"/>
          </p:nvPr>
        </p:nvSpPr>
        <p:spPr>
          <a:xfrm>
            <a:off x="497210" y="1386114"/>
            <a:ext cx="8149500" cy="46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925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s-MX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recursos económicos de que dispongan la Federación, las entidades federativas, los Municipios y las demarcaciones territoriales de la Ciudad de México, se administrarán con </a:t>
            </a:r>
            <a:r>
              <a:rPr lang="es-MX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eficiencia, eficacia, economía, transparencia y honradez </a:t>
            </a:r>
            <a:r>
              <a:rPr lang="es-MX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satisfacer los objetivos a los que estén destinados.</a:t>
            </a:r>
            <a:endParaRPr sz="1900" dirty="0"/>
          </a:p>
          <a:p>
            <a:pPr marL="457200" marR="0" lvl="0" indent="-34925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s-MX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900" dirty="0"/>
          </a:p>
          <a:p>
            <a:pPr marL="457200" marR="0" lvl="0" indent="-34925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s-MX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adquisiciones, arrendamientos y enajenaciones de todo tipo de bienes, prestación de servicios de cualquier naturaleza y la contratación de obra que realicen, se adjudicarán o llevarán a cabo a través de licitaciones públicas mediante convocatoria pública para que libremente se presenten proposiciones solventes en sobre cerrado, que será abierto públicamente, a fin de </a:t>
            </a:r>
            <a:r>
              <a:rPr lang="es-MX" sz="1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asegurar al Estado las mejores condiciones disponibles en cuanto a precio, calidad, financiamiento, oportunidad y demás circunstancias pertinentes</a:t>
            </a:r>
            <a:r>
              <a:rPr lang="es-MX"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>
            <a:spLocks noGrp="1"/>
          </p:cNvSpPr>
          <p:nvPr>
            <p:ph type="title"/>
          </p:nvPr>
        </p:nvSpPr>
        <p:spPr>
          <a:xfrm>
            <a:off x="906138" y="824013"/>
            <a:ext cx="7250700" cy="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3600"/>
              <a:buFont typeface="Impact"/>
              <a:buNone/>
            </a:pPr>
            <a:r>
              <a:rPr lang="es-MX" sz="36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El Testigo Social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5" name="Google Shape;295;p40"/>
          <p:cNvSpPr txBox="1">
            <a:spLocks noGrp="1"/>
          </p:cNvSpPr>
          <p:nvPr>
            <p:ph type="body" idx="1"/>
          </p:nvPr>
        </p:nvSpPr>
        <p:spPr>
          <a:xfrm>
            <a:off x="987150" y="1649936"/>
            <a:ext cx="7169700" cy="3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975" tIns="40975" rIns="81975" bIns="4097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b="1" dirty="0">
                <a:solidFill>
                  <a:srgbClr val="3A3838"/>
                </a:solidFill>
              </a:rPr>
              <a:t>Artículo 2, fracción XX</a:t>
            </a:r>
            <a:r>
              <a:rPr lang="es-MX" sz="2200" dirty="0">
                <a:solidFill>
                  <a:srgbClr val="3A3838"/>
                </a:solidFill>
              </a:rPr>
              <a:t>. </a:t>
            </a:r>
            <a:r>
              <a:rPr lang="es-MX" sz="2200" i="1" dirty="0">
                <a:solidFill>
                  <a:srgbClr val="3A3838"/>
                </a:solidFill>
              </a:rPr>
              <a:t>Testigo Social: la persona física o jurídica que participa con voz en los procedimientos de adquisiciones y contratación de servicios y que emite un testimonio final de conformidad con esta Ley.</a:t>
            </a:r>
            <a:endParaRPr sz="2200" i="1" dirty="0">
              <a:solidFill>
                <a:srgbClr val="3A3838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3A3838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dirty="0">
                <a:solidFill>
                  <a:srgbClr val="3A3838"/>
                </a:solidFill>
              </a:rPr>
              <a:t>El testigo social es un mecanismo de participación ciudadana cuya finalidad es prevenir actos y hechos de </a:t>
            </a:r>
            <a:r>
              <a:rPr lang="es-MX" sz="2200" dirty="0" err="1">
                <a:solidFill>
                  <a:srgbClr val="3A3838"/>
                </a:solidFill>
              </a:rPr>
              <a:t>corrupcion</a:t>
            </a:r>
            <a:r>
              <a:rPr lang="es-MX" sz="2200" dirty="0">
                <a:solidFill>
                  <a:srgbClr val="3A3838"/>
                </a:solidFill>
              </a:rPr>
              <a:t> a </a:t>
            </a:r>
            <a:r>
              <a:rPr lang="es-MX" sz="2200" dirty="0" err="1">
                <a:solidFill>
                  <a:srgbClr val="3A3838"/>
                </a:solidFill>
              </a:rPr>
              <a:t>traves</a:t>
            </a:r>
            <a:r>
              <a:rPr lang="es-MX" sz="2200" dirty="0">
                <a:solidFill>
                  <a:srgbClr val="3A3838"/>
                </a:solidFill>
              </a:rPr>
              <a:t> de la observación y vigilancia de los procedimientos de licitaciones públicas y adjudicaciones directas que realicen los entes públicos.</a:t>
            </a:r>
            <a:endParaRPr sz="2200" dirty="0">
              <a:solidFill>
                <a:srgbClr val="3A3838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3A3838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5474" marR="0" lvl="0" indent="-47674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/>
          <p:nvPr/>
        </p:nvSpPr>
        <p:spPr>
          <a:xfrm>
            <a:off x="2164963" y="3574481"/>
            <a:ext cx="594300" cy="36900"/>
          </a:xfrm>
          <a:prstGeom prst="roundRect">
            <a:avLst>
              <a:gd name="adj" fmla="val 50000"/>
            </a:avLst>
          </a:prstGeom>
          <a:solidFill>
            <a:srgbClr val="0B7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41"/>
          <p:cNvGrpSpPr/>
          <p:nvPr/>
        </p:nvGrpSpPr>
        <p:grpSpPr>
          <a:xfrm>
            <a:off x="571536" y="3283519"/>
            <a:ext cx="1755000" cy="1897977"/>
            <a:chOff x="571536" y="1957150"/>
            <a:chExt cx="1755000" cy="1897977"/>
          </a:xfrm>
        </p:grpSpPr>
        <p:sp>
          <p:nvSpPr>
            <p:cNvPr id="302" name="Google Shape;302;p41"/>
            <p:cNvSpPr/>
            <p:nvPr/>
          </p:nvSpPr>
          <p:spPr>
            <a:xfrm>
              <a:off x="11518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B71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1"/>
            <p:cNvSpPr txBox="1"/>
            <p:nvPr/>
          </p:nvSpPr>
          <p:spPr>
            <a:xfrm>
              <a:off x="12306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-MX" sz="800" b="1" i="0" u="none" strike="noStrike" cap="none" dirty="0">
                  <a:solidFill>
                    <a:srgbClr val="0B7140"/>
                  </a:solidFill>
                  <a:latin typeface="Roboto"/>
                  <a:ea typeface="Roboto"/>
                  <a:cs typeface="Roboto"/>
                  <a:sym typeface="Roboto"/>
                </a:rPr>
                <a:t>2016</a:t>
              </a:r>
              <a:endParaRPr sz="800" b="1" i="0" u="none" strike="noStrike" cap="none" dirty="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p41"/>
            <p:cNvSpPr txBox="1"/>
            <p:nvPr/>
          </p:nvSpPr>
          <p:spPr>
            <a:xfrm>
              <a:off x="5944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i="0" u="none" strike="noStrike" cap="none" dirty="0">
                  <a:solidFill>
                    <a:srgbClr val="0B7140"/>
                  </a:solidFill>
                  <a:latin typeface="Roboto"/>
                  <a:ea typeface="Roboto"/>
                  <a:cs typeface="Roboto"/>
                  <a:sym typeface="Roboto"/>
                </a:rPr>
                <a:t>Octubre </a:t>
              </a:r>
              <a:endParaRPr dirty="0"/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i="0" u="none" strike="noStrike" cap="none" dirty="0">
                  <a:solidFill>
                    <a:srgbClr val="0B7140"/>
                  </a:solidFill>
                  <a:latin typeface="Roboto"/>
                  <a:ea typeface="Roboto"/>
                  <a:cs typeface="Roboto"/>
                  <a:sym typeface="Roboto"/>
                </a:rPr>
                <a:t>Vigencia Enero 2017</a:t>
              </a:r>
              <a:endParaRPr sz="1000" b="1" i="0" u="none" strike="noStrike" cap="none" dirty="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41"/>
            <p:cNvSpPr txBox="1"/>
            <p:nvPr/>
          </p:nvSpPr>
          <p:spPr>
            <a:xfrm>
              <a:off x="571536" y="3117727"/>
              <a:ext cx="17550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0" i="0" u="none" strike="noStrike" cap="none">
                  <a:solidFill>
                    <a:srgbClr val="0B7140"/>
                  </a:solidFill>
                  <a:latin typeface="Roboto"/>
                  <a:ea typeface="Roboto"/>
                  <a:cs typeface="Roboto"/>
                  <a:sym typeface="Roboto"/>
                </a:rPr>
                <a:t>Se publica la Ley de Compras Gubernamentales, Enajenaciones y Contratación de Servicios del Estado de Jalisco y sus Municipios</a:t>
              </a:r>
              <a:endParaRPr sz="1000" b="0" i="0" u="none" strike="noStrike" cap="non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6" name="Google Shape;306;p41"/>
          <p:cNvGrpSpPr/>
          <p:nvPr/>
        </p:nvGrpSpPr>
        <p:grpSpPr>
          <a:xfrm>
            <a:off x="2699423" y="3283519"/>
            <a:ext cx="1709102" cy="1897977"/>
            <a:chOff x="2699423" y="1957150"/>
            <a:chExt cx="1709102" cy="1897977"/>
          </a:xfrm>
        </p:grpSpPr>
        <p:sp>
          <p:nvSpPr>
            <p:cNvPr id="307" name="Google Shape;307;p41"/>
            <p:cNvSpPr/>
            <p:nvPr/>
          </p:nvSpPr>
          <p:spPr>
            <a:xfrm>
              <a:off x="3256823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0B71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41"/>
            <p:cNvSpPr txBox="1"/>
            <p:nvPr/>
          </p:nvSpPr>
          <p:spPr>
            <a:xfrm>
              <a:off x="2699425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i="0" u="none" strike="noStrike" cap="none">
                  <a:solidFill>
                    <a:srgbClr val="0B7140"/>
                  </a:solidFill>
                  <a:latin typeface="Roboto"/>
                  <a:ea typeface="Roboto"/>
                  <a:cs typeface="Roboto"/>
                  <a:sym typeface="Roboto"/>
                </a:rPr>
                <a:t>Marzo 18</a:t>
              </a:r>
              <a:endParaRPr sz="1000" b="1" i="0" u="none" strike="noStrike" cap="non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41"/>
            <p:cNvSpPr txBox="1"/>
            <p:nvPr/>
          </p:nvSpPr>
          <p:spPr>
            <a:xfrm>
              <a:off x="2699423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0" i="0" u="none" strike="noStrike" cap="none">
                  <a:solidFill>
                    <a:srgbClr val="0B7140"/>
                  </a:solidFill>
                  <a:latin typeface="Roboto"/>
                  <a:ea typeface="Roboto"/>
                  <a:cs typeface="Roboto"/>
                  <a:sym typeface="Roboto"/>
                </a:rPr>
                <a:t>Publicación del Reglamento de la Ley de Compras Gubernamentales</a:t>
              </a:r>
              <a:endParaRPr sz="1000" b="0" i="0" u="none" strike="noStrike" cap="non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41"/>
            <p:cNvSpPr txBox="1"/>
            <p:nvPr/>
          </p:nvSpPr>
          <p:spPr>
            <a:xfrm>
              <a:off x="3335573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-MX" sz="800" b="1" i="0" u="none" strike="noStrike" cap="none">
                  <a:solidFill>
                    <a:srgbClr val="0B7140"/>
                  </a:solidFill>
                  <a:latin typeface="Roboto"/>
                  <a:ea typeface="Roboto"/>
                  <a:cs typeface="Roboto"/>
                  <a:sym typeface="Roboto"/>
                </a:rPr>
                <a:t>2017</a:t>
              </a:r>
              <a:endParaRPr sz="800" b="1" i="0" u="none" strike="noStrike" cap="non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1" name="Google Shape;311;p41"/>
          <p:cNvGrpSpPr/>
          <p:nvPr/>
        </p:nvGrpSpPr>
        <p:grpSpPr>
          <a:xfrm>
            <a:off x="4781408" y="3283519"/>
            <a:ext cx="1709105" cy="1897975"/>
            <a:chOff x="4781408" y="1957150"/>
            <a:chExt cx="1709105" cy="1897975"/>
          </a:xfrm>
        </p:grpSpPr>
        <p:sp>
          <p:nvSpPr>
            <p:cNvPr id="312" name="Google Shape;312;p41"/>
            <p:cNvSpPr/>
            <p:nvPr/>
          </p:nvSpPr>
          <p:spPr>
            <a:xfrm>
              <a:off x="5338808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1"/>
            <p:cNvSpPr txBox="1"/>
            <p:nvPr/>
          </p:nvSpPr>
          <p:spPr>
            <a:xfrm>
              <a:off x="4781413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Junio 15</a:t>
              </a:r>
              <a:endParaRPr sz="1000" b="1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" name="Google Shape;314;p41"/>
            <p:cNvSpPr txBox="1"/>
            <p:nvPr/>
          </p:nvSpPr>
          <p:spPr>
            <a:xfrm>
              <a:off x="4781408" y="3117725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0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Se publican los Lineamientos para el Registro, Participación y Contraprestación de los Testigos Sociales</a:t>
              </a:r>
              <a:endParaRPr sz="10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41"/>
            <p:cNvSpPr txBox="1"/>
            <p:nvPr/>
          </p:nvSpPr>
          <p:spPr>
            <a:xfrm>
              <a:off x="5417558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-MX" sz="800" b="1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2017</a:t>
              </a:r>
              <a:endParaRPr sz="800" b="1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6" name="Google Shape;316;p41"/>
          <p:cNvGrpSpPr/>
          <p:nvPr/>
        </p:nvGrpSpPr>
        <p:grpSpPr>
          <a:xfrm>
            <a:off x="6863386" y="3283519"/>
            <a:ext cx="1709102" cy="1897977"/>
            <a:chOff x="6863386" y="1957150"/>
            <a:chExt cx="1709102" cy="1897977"/>
          </a:xfrm>
        </p:grpSpPr>
        <p:sp>
          <p:nvSpPr>
            <p:cNvPr id="317" name="Google Shape;317;p41"/>
            <p:cNvSpPr/>
            <p:nvPr/>
          </p:nvSpPr>
          <p:spPr>
            <a:xfrm>
              <a:off x="7420786" y="1957150"/>
              <a:ext cx="594300" cy="594300"/>
            </a:xfrm>
            <a:prstGeom prst="ellipse">
              <a:avLst/>
            </a:prstGeom>
            <a:noFill/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1"/>
            <p:cNvSpPr txBox="1"/>
            <p:nvPr/>
          </p:nvSpPr>
          <p:spPr>
            <a:xfrm>
              <a:off x="6863388" y="2660925"/>
              <a:ext cx="1709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1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Marzo 15</a:t>
              </a:r>
              <a:endParaRPr sz="1000" b="1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1"/>
            <p:cNvSpPr txBox="1"/>
            <p:nvPr/>
          </p:nvSpPr>
          <p:spPr>
            <a:xfrm>
              <a:off x="6863386" y="3117727"/>
              <a:ext cx="17091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s-MX" sz="1000" b="0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Primera convocatoria pública para el registro de testigos sociales que emite la Contraloría del Estado</a:t>
              </a:r>
              <a:endParaRPr sz="10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41"/>
            <p:cNvSpPr txBox="1"/>
            <p:nvPr/>
          </p:nvSpPr>
          <p:spPr>
            <a:xfrm>
              <a:off x="7499536" y="2118324"/>
              <a:ext cx="4368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s-MX" sz="800" b="1" i="0" u="none" strike="noStrike" cap="none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sz="800" b="1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1" name="Google Shape;321;p41"/>
          <p:cNvSpPr/>
          <p:nvPr/>
        </p:nvSpPr>
        <p:spPr>
          <a:xfrm>
            <a:off x="4337175" y="3574481"/>
            <a:ext cx="594300" cy="36900"/>
          </a:xfrm>
          <a:prstGeom prst="roundRect">
            <a:avLst>
              <a:gd name="adj" fmla="val 5000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1"/>
          <p:cNvSpPr/>
          <p:nvPr/>
        </p:nvSpPr>
        <p:spPr>
          <a:xfrm>
            <a:off x="6419150" y="3574481"/>
            <a:ext cx="594300" cy="36900"/>
          </a:xfrm>
          <a:prstGeom prst="roundRect">
            <a:avLst>
              <a:gd name="adj" fmla="val 50000"/>
            </a:avLst>
          </a:prstGeom>
          <a:solidFill>
            <a:srgbClr val="8585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1"/>
          <p:cNvSpPr txBox="1">
            <a:spLocks noGrp="1"/>
          </p:cNvSpPr>
          <p:nvPr>
            <p:ph type="title"/>
          </p:nvPr>
        </p:nvSpPr>
        <p:spPr>
          <a:xfrm>
            <a:off x="628650" y="1196884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es-MX" sz="4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¿Cómo surge?</a:t>
            </a:r>
            <a:endParaRPr sz="43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/>
          <p:nvPr/>
        </p:nvSpPr>
        <p:spPr>
          <a:xfrm>
            <a:off x="47400" y="907725"/>
            <a:ext cx="9049200" cy="10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MX" sz="2600" b="1" i="0" u="none" strike="noStrike" cap="none">
                <a:latin typeface="Calibri"/>
                <a:ea typeface="Calibri"/>
                <a:cs typeface="Calibri"/>
                <a:sym typeface="Calibri"/>
              </a:rPr>
              <a:t>Objeto de la Ley de Compras </a:t>
            </a:r>
            <a:r>
              <a:rPr lang="es-MX" sz="2600" b="1">
                <a:latin typeface="Calibri"/>
                <a:ea typeface="Calibri"/>
                <a:cs typeface="Calibri"/>
                <a:sym typeface="Calibri"/>
              </a:rPr>
              <a:t>Gubernamentales, Enajenaciones y Contratación de Servicios del Estado de Jalisco y sus Municipios</a:t>
            </a:r>
            <a:endParaRPr sz="26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2"/>
          <p:cNvSpPr txBox="1"/>
          <p:nvPr/>
        </p:nvSpPr>
        <p:spPr>
          <a:xfrm>
            <a:off x="324300" y="2074100"/>
            <a:ext cx="8495400" cy="3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400" b="1">
                <a:latin typeface="Calibri"/>
                <a:ea typeface="Calibri"/>
                <a:cs typeface="Calibri"/>
                <a:sym typeface="Calibri"/>
              </a:rPr>
              <a:t>Tiene por objeto r</a:t>
            </a:r>
            <a:r>
              <a:rPr lang="es-MX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egular los procedimientos de contratación </a:t>
            </a:r>
            <a:r>
              <a:rPr lang="es-MX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la adquisición de bienes, arrendamientos y contratación de servicios que realicen, el Poder </a:t>
            </a:r>
            <a:r>
              <a:rPr lang="es-MX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Ejecutivo</a:t>
            </a:r>
            <a:r>
              <a:rPr lang="es-MX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Estado de Jalisco, sus Dependencias Centralizadas y Paraestatales; el Poder </a:t>
            </a:r>
            <a:r>
              <a:rPr lang="es-MX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Judicial</a:t>
            </a:r>
            <a:r>
              <a:rPr lang="es-MX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Estado de Jalisco; el Poder </a:t>
            </a:r>
            <a:r>
              <a:rPr lang="es-MX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Legislativo</a:t>
            </a:r>
            <a:r>
              <a:rPr lang="es-MX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del Estado de Jalisco; la Administración Pública </a:t>
            </a:r>
            <a:r>
              <a:rPr lang="es-MX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Municipal</a:t>
            </a:r>
            <a:r>
              <a:rPr lang="es-MX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Centralizada y Paramunicipal;  y los Organismos Constitucionalmente </a:t>
            </a:r>
            <a:r>
              <a:rPr lang="es-MX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Autónomos.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/>
          <p:nvPr/>
        </p:nvSpPr>
        <p:spPr>
          <a:xfrm>
            <a:off x="0" y="917100"/>
            <a:ext cx="91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s-MX" sz="4300" b="1" u="none" strike="noStrike" cap="none">
                <a:latin typeface="Calibri"/>
                <a:ea typeface="Calibri"/>
                <a:cs typeface="Calibri"/>
                <a:sym typeface="Calibri"/>
              </a:rPr>
              <a:t>Procedimientos de Contratación </a:t>
            </a:r>
            <a:endParaRPr sz="4300" b="1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3"/>
          <p:cNvSpPr txBox="1"/>
          <p:nvPr/>
        </p:nvSpPr>
        <p:spPr>
          <a:xfrm>
            <a:off x="68750" y="2023950"/>
            <a:ext cx="8880000" cy="3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3700" lvl="0" indent="-342900" algn="just">
              <a:lnSpc>
                <a:spcPct val="90000"/>
              </a:lnSpc>
              <a:spcBef>
                <a:spcPts val="987"/>
              </a:spcBef>
              <a:buSzPts val="2800"/>
              <a:buFont typeface="Arial" panose="020B0604020202020204" pitchFamily="34" charset="0"/>
              <a:buChar char="•"/>
            </a:pPr>
            <a:r>
              <a:rPr lang="es-MX" sz="2400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s-MX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onvocatoria pública</a:t>
            </a:r>
            <a:r>
              <a:rPr lang="es-MX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50800" lvl="0" algn="just">
              <a:lnSpc>
                <a:spcPct val="90000"/>
              </a:lnSpc>
              <a:spcBef>
                <a:spcPts val="987"/>
              </a:spcBef>
              <a:buSzPts val="2800"/>
            </a:pPr>
            <a:endParaRPr lang="es-MX"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0" indent="-342900" algn="just">
              <a:lnSpc>
                <a:spcPct val="90000"/>
              </a:lnSpc>
              <a:spcBef>
                <a:spcPts val="987"/>
              </a:spcBef>
              <a:buSzPts val="2800"/>
              <a:buFont typeface="Arial" panose="020B0604020202020204" pitchFamily="34" charset="0"/>
              <a:buChar char="•"/>
            </a:pPr>
            <a:r>
              <a:rPr lang="es-MX" sz="2400" b="1" dirty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s-MX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egla general, </a:t>
            </a:r>
            <a:r>
              <a:rPr lang="es-MX" sz="2400" b="1" dirty="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s-MX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icitación pública. </a:t>
            </a:r>
          </a:p>
          <a:p>
            <a:pPr marL="50800" lvl="0" algn="just">
              <a:lnSpc>
                <a:spcPct val="90000"/>
              </a:lnSpc>
              <a:spcBef>
                <a:spcPts val="987"/>
              </a:spcBef>
              <a:buSzPts val="2800"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s-MX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forma excepcional, y sólo en los casos previstos por esta Ley, los sujetos obligados podrán realizar adjudicaciones de forma directa.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"/>
          <p:cNvSpPr txBox="1">
            <a:spLocks noGrp="1"/>
          </p:cNvSpPr>
          <p:nvPr>
            <p:ph type="title"/>
          </p:nvPr>
        </p:nvSpPr>
        <p:spPr>
          <a:xfrm>
            <a:off x="876975" y="841900"/>
            <a:ext cx="74718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es-MX" sz="3000" b="1" i="0" u="none" strike="noStrike" cap="none">
                <a:latin typeface="Calibri"/>
                <a:ea typeface="Calibri"/>
                <a:cs typeface="Calibri"/>
                <a:sym typeface="Calibri"/>
              </a:rPr>
              <a:t>Comité de </a:t>
            </a:r>
            <a:r>
              <a:rPr lang="es-MX" sz="3000" b="1"/>
              <a:t>Adquisiciones de la Administración Centralizada del Poder Ejecutivo del Estado de Jalisco</a:t>
            </a:r>
            <a:endParaRPr sz="3000"/>
          </a:p>
        </p:txBody>
      </p:sp>
      <p:sp>
        <p:nvSpPr>
          <p:cNvPr id="341" name="Google Shape;341;p44"/>
          <p:cNvSpPr txBox="1">
            <a:spLocks noGrp="1"/>
          </p:cNvSpPr>
          <p:nvPr>
            <p:ph type="body" idx="1"/>
          </p:nvPr>
        </p:nvSpPr>
        <p:spPr>
          <a:xfrm>
            <a:off x="876975" y="1972104"/>
            <a:ext cx="7471800" cy="3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marR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</a:rPr>
              <a:t>Órgano colegiado de:</a:t>
            </a:r>
          </a:p>
          <a:p>
            <a:pPr marL="508000" indent="-457200" algn="just">
              <a:buSzPts val="2800"/>
            </a:pPr>
            <a:r>
              <a:rPr lang="es-MX" sz="2600" i="0" u="none" strike="noStrike" cap="none" dirty="0">
                <a:solidFill>
                  <a:schemeClr val="dk1"/>
                </a:solidFill>
              </a:rPr>
              <a:t>Consulta;</a:t>
            </a:r>
            <a:endParaRPr lang="es-MX" sz="2600" dirty="0"/>
          </a:p>
          <a:p>
            <a:pPr marL="508000" indent="-457200" algn="just">
              <a:buSzPts val="2800"/>
            </a:pPr>
            <a:r>
              <a:rPr lang="es-MX" sz="2600" i="0" u="none" strike="noStrike" cap="none" dirty="0">
                <a:solidFill>
                  <a:schemeClr val="dk1"/>
                </a:solidFill>
              </a:rPr>
              <a:t>Asesoría;</a:t>
            </a:r>
          </a:p>
          <a:p>
            <a:pPr marL="508000" indent="-457200" algn="just">
              <a:buSzPts val="2800"/>
            </a:pPr>
            <a:r>
              <a:rPr lang="es-MX" sz="2600" i="0" u="none" strike="noStrike" cap="none" dirty="0">
                <a:solidFill>
                  <a:schemeClr val="dk1"/>
                </a:solidFill>
              </a:rPr>
              <a:t>Análisis;</a:t>
            </a:r>
            <a:endParaRPr lang="es-MX" sz="2600" dirty="0"/>
          </a:p>
          <a:p>
            <a:pPr marL="508000" indent="-457200" algn="just">
              <a:buSzPts val="2800"/>
            </a:pPr>
            <a:r>
              <a:rPr lang="es-MX" sz="2600" i="0" u="none" strike="noStrike" cap="none" dirty="0">
                <a:solidFill>
                  <a:schemeClr val="dk1"/>
                </a:solidFill>
              </a:rPr>
              <a:t>Opinión;</a:t>
            </a:r>
          </a:p>
          <a:p>
            <a:pPr marL="508000" indent="-457200" algn="just">
              <a:buSzPts val="2800"/>
            </a:pPr>
            <a:r>
              <a:rPr lang="es-MX" sz="2600" dirty="0"/>
              <a:t>O</a:t>
            </a:r>
            <a:r>
              <a:rPr lang="es-MX" sz="2600" i="0" u="none" strike="noStrike" cap="none" dirty="0">
                <a:solidFill>
                  <a:schemeClr val="dk1"/>
                </a:solidFill>
              </a:rPr>
              <a:t>rientación y</a:t>
            </a:r>
          </a:p>
          <a:p>
            <a:pPr marL="508000" indent="-457200" algn="just">
              <a:buSzPts val="2800"/>
            </a:pPr>
            <a:r>
              <a:rPr lang="es-MX" sz="2600" i="0" u="none" strike="noStrike" cap="none" dirty="0">
                <a:solidFill>
                  <a:schemeClr val="dk1"/>
                </a:solidFill>
              </a:rPr>
              <a:t>Resolución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9250" y="771750"/>
            <a:ext cx="6105525" cy="37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5"/>
          <p:cNvSpPr txBox="1"/>
          <p:nvPr/>
        </p:nvSpPr>
        <p:spPr>
          <a:xfrm>
            <a:off x="491100" y="4314750"/>
            <a:ext cx="8103600" cy="13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Vocales: Contraloría del Estado, o el Órgano de Control correspondiente; Cámara Nacional de Comercio, Servicios y Turismo de Guadalajara; Consejo de Cámaras Industriales de Jalisco; Consejo Nacional de Comercio Exterior; Centro Empresarial de Jalisco, S.P.; Consejo Agropecuario de Jalisco; y Consejo Coordinador de Jóvenes Empresarios del Estado de Jalisco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1510</Words>
  <Application>Microsoft Office PowerPoint</Application>
  <PresentationFormat>Presentación en pantalla (4:3)</PresentationFormat>
  <Paragraphs>164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Roboto</vt:lpstr>
      <vt:lpstr>Impact</vt:lpstr>
      <vt:lpstr>Calibri</vt:lpstr>
      <vt:lpstr>Arial</vt:lpstr>
      <vt:lpstr>1_Tema de Office</vt:lpstr>
      <vt:lpstr>2_Tema de Office</vt:lpstr>
      <vt:lpstr>4_Tema de Office</vt:lpstr>
      <vt:lpstr>El Testigo Social en compras gubernamentales </vt:lpstr>
      <vt:lpstr>Marco Jurídico </vt:lpstr>
      <vt:lpstr>Artículo 134 de la Constitución Política de los Estados Unidos Mexicanos</vt:lpstr>
      <vt:lpstr>El Testigo Social</vt:lpstr>
      <vt:lpstr>¿Cómo surge?</vt:lpstr>
      <vt:lpstr>Presentación de PowerPoint</vt:lpstr>
      <vt:lpstr>Presentación de PowerPoint</vt:lpstr>
      <vt:lpstr>Comité de Adquisiciones de la Administración Centralizada del Poder Ejecutivo del Estado de Jalisco</vt:lpstr>
      <vt:lpstr>Presentación de PowerPoint</vt:lpstr>
      <vt:lpstr>Presentación de PowerPoint</vt:lpstr>
      <vt:lpstr>Presentación de PowerPoint</vt:lpstr>
      <vt:lpstr>Presentación de PowerPoint</vt:lpstr>
      <vt:lpstr>Funciones del Testigo Social</vt:lpstr>
      <vt:lpstr>Obligaciones del testigo social</vt:lpstr>
      <vt:lpstr>Presentación de PowerPoint</vt:lpstr>
      <vt:lpstr>Designación y Participación del Testigo Social</vt:lpstr>
      <vt:lpstr>Testimonio</vt:lpstr>
      <vt:lpstr>Contraprestación</vt:lpstr>
      <vt:lpstr>Incumplimientos del Testigo Social</vt:lpstr>
      <vt:lpstr>     Linea del tiempo de la participación del Testigo Social   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Testigo Social en compras gubernamentales</dc:title>
  <dc:creator>hector.antuna</dc:creator>
  <cp:lastModifiedBy>hector.antuna</cp:lastModifiedBy>
  <cp:revision>18</cp:revision>
  <dcterms:modified xsi:type="dcterms:W3CDTF">2018-07-30T04:46:55Z</dcterms:modified>
</cp:coreProperties>
</file>