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 id="2147483671" r:id="rId2"/>
  </p:sldMasterIdLst>
  <p:notesMasterIdLst>
    <p:notesMasterId r:id="rId32"/>
  </p:notesMasterIdLst>
  <p:sldIdLst>
    <p:sldId id="256" r:id="rId3"/>
    <p:sldId id="258" r:id="rId4"/>
    <p:sldId id="584" r:id="rId5"/>
    <p:sldId id="585" r:id="rId6"/>
    <p:sldId id="567" r:id="rId7"/>
    <p:sldId id="568" r:id="rId8"/>
    <p:sldId id="578" r:id="rId9"/>
    <p:sldId id="579" r:id="rId10"/>
    <p:sldId id="538" r:id="rId11"/>
    <p:sldId id="542" r:id="rId12"/>
    <p:sldId id="540" r:id="rId13"/>
    <p:sldId id="539" r:id="rId14"/>
    <p:sldId id="259" r:id="rId15"/>
    <p:sldId id="261" r:id="rId16"/>
    <p:sldId id="263" r:id="rId17"/>
    <p:sldId id="571" r:id="rId18"/>
    <p:sldId id="575" r:id="rId19"/>
    <p:sldId id="573" r:id="rId20"/>
    <p:sldId id="262" r:id="rId21"/>
    <p:sldId id="569" r:id="rId22"/>
    <p:sldId id="537" r:id="rId23"/>
    <p:sldId id="559" r:id="rId24"/>
    <p:sldId id="265" r:id="rId25"/>
    <p:sldId id="586" r:id="rId26"/>
    <p:sldId id="582" r:id="rId27"/>
    <p:sldId id="583" r:id="rId28"/>
    <p:sldId id="587" r:id="rId29"/>
    <p:sldId id="580" r:id="rId30"/>
    <p:sldId id="555" r:id="rId3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26" autoAdjust="0"/>
    <p:restoredTop sz="94660"/>
  </p:normalViewPr>
  <p:slideViewPr>
    <p:cSldViewPr snapToGrid="0">
      <p:cViewPr varScale="1">
        <p:scale>
          <a:sx n="92" d="100"/>
          <a:sy n="92" d="100"/>
        </p:scale>
        <p:origin x="882"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D9E3C7-B69F-41F5-8A87-8A4949994CDE}" type="doc">
      <dgm:prSet loTypeId="urn:microsoft.com/office/officeart/2005/8/layout/venn3" loCatId="relationship" qsTypeId="urn:microsoft.com/office/officeart/2005/8/quickstyle/3d1" qsCatId="3D" csTypeId="urn:microsoft.com/office/officeart/2005/8/colors/colorful1#1" csCatId="colorful" phldr="1"/>
      <dgm:spPr/>
      <dgm:t>
        <a:bodyPr/>
        <a:lstStyle/>
        <a:p>
          <a:endParaRPr lang="es-MX"/>
        </a:p>
      </dgm:t>
    </dgm:pt>
    <dgm:pt modelId="{1330462C-506C-4320-B7EB-B344E89F22CB}">
      <dgm:prSet/>
      <dgm:spPr>
        <a:solidFill>
          <a:srgbClr val="EB19D2">
            <a:alpha val="49804"/>
          </a:srgbClr>
        </a:solidFill>
      </dgm:spPr>
      <dgm:t>
        <a:bodyPr/>
        <a:lstStyle/>
        <a:p>
          <a:pPr rtl="0"/>
          <a:r>
            <a:rPr lang="es-MX" dirty="0"/>
            <a:t>Compromiso</a:t>
          </a:r>
        </a:p>
      </dgm:t>
    </dgm:pt>
    <dgm:pt modelId="{B9A62BFB-32F7-4AEF-962C-99399AABBCCE}" type="parTrans" cxnId="{32D38455-AF41-4923-B427-232FF89792DA}">
      <dgm:prSet/>
      <dgm:spPr/>
      <dgm:t>
        <a:bodyPr/>
        <a:lstStyle/>
        <a:p>
          <a:endParaRPr lang="es-MX"/>
        </a:p>
      </dgm:t>
    </dgm:pt>
    <dgm:pt modelId="{E44462C5-701A-4440-85C9-8162C7C73B03}" type="sibTrans" cxnId="{32D38455-AF41-4923-B427-232FF89792DA}">
      <dgm:prSet/>
      <dgm:spPr/>
      <dgm:t>
        <a:bodyPr/>
        <a:lstStyle/>
        <a:p>
          <a:endParaRPr lang="es-MX"/>
        </a:p>
      </dgm:t>
    </dgm:pt>
    <dgm:pt modelId="{AE202A48-B6F0-438C-B8BB-74B57F684E92}">
      <dgm:prSet/>
      <dgm:spPr>
        <a:solidFill>
          <a:srgbClr val="7030A0">
            <a:alpha val="50000"/>
          </a:srgbClr>
        </a:solidFill>
      </dgm:spPr>
      <dgm:t>
        <a:bodyPr/>
        <a:lstStyle/>
        <a:p>
          <a:pPr rtl="0"/>
          <a:r>
            <a:rPr lang="es-MX" dirty="0"/>
            <a:t>Cooperación</a:t>
          </a:r>
        </a:p>
      </dgm:t>
    </dgm:pt>
    <dgm:pt modelId="{8F72C49B-1435-4CDB-9F79-8D2C0EFE856B}" type="parTrans" cxnId="{E0FE2F5B-7346-4D95-A84A-FDA74604111E}">
      <dgm:prSet/>
      <dgm:spPr/>
      <dgm:t>
        <a:bodyPr/>
        <a:lstStyle/>
        <a:p>
          <a:endParaRPr lang="es-MX"/>
        </a:p>
      </dgm:t>
    </dgm:pt>
    <dgm:pt modelId="{A35F786B-C32A-4DEE-87B9-91A1B4A98BE9}" type="sibTrans" cxnId="{E0FE2F5B-7346-4D95-A84A-FDA74604111E}">
      <dgm:prSet/>
      <dgm:spPr/>
      <dgm:t>
        <a:bodyPr/>
        <a:lstStyle/>
        <a:p>
          <a:endParaRPr lang="es-MX"/>
        </a:p>
      </dgm:t>
    </dgm:pt>
    <dgm:pt modelId="{55880836-FB53-498C-B0E4-F9A16B185498}">
      <dgm:prSet/>
      <dgm:spPr>
        <a:solidFill>
          <a:schemeClr val="bg1">
            <a:lumMod val="50000"/>
            <a:alpha val="50000"/>
          </a:schemeClr>
        </a:solidFill>
      </dgm:spPr>
      <dgm:t>
        <a:bodyPr/>
        <a:lstStyle/>
        <a:p>
          <a:pPr rtl="0"/>
          <a:r>
            <a:rPr lang="es-MX" dirty="0"/>
            <a:t>Disciplina</a:t>
          </a:r>
        </a:p>
      </dgm:t>
    </dgm:pt>
    <dgm:pt modelId="{5929D22E-2255-4A38-9DCA-92B59317AB00}" type="parTrans" cxnId="{FFD6834B-2B53-42BC-973A-9A8636147A97}">
      <dgm:prSet/>
      <dgm:spPr/>
      <dgm:t>
        <a:bodyPr/>
        <a:lstStyle/>
        <a:p>
          <a:endParaRPr lang="es-MX"/>
        </a:p>
      </dgm:t>
    </dgm:pt>
    <dgm:pt modelId="{62021961-CD62-40BA-B5AC-905F5BA09B96}" type="sibTrans" cxnId="{FFD6834B-2B53-42BC-973A-9A8636147A97}">
      <dgm:prSet/>
      <dgm:spPr/>
      <dgm:t>
        <a:bodyPr/>
        <a:lstStyle/>
        <a:p>
          <a:endParaRPr lang="es-MX"/>
        </a:p>
      </dgm:t>
    </dgm:pt>
    <dgm:pt modelId="{8AD8DC65-E9E0-46D1-984E-4A26789283B7}">
      <dgm:prSet/>
      <dgm:spPr>
        <a:solidFill>
          <a:srgbClr val="7FECF1">
            <a:alpha val="49804"/>
          </a:srgbClr>
        </a:solidFill>
      </dgm:spPr>
      <dgm:t>
        <a:bodyPr/>
        <a:lstStyle/>
        <a:p>
          <a:pPr rtl="0"/>
          <a:r>
            <a:rPr lang="es-MX" dirty="0"/>
            <a:t>Honestidad</a:t>
          </a:r>
        </a:p>
      </dgm:t>
    </dgm:pt>
    <dgm:pt modelId="{2142621C-EE46-454F-B5C5-DD315DC806AD}" type="parTrans" cxnId="{1F08A382-95CC-49A7-826F-DB22D56D5D53}">
      <dgm:prSet/>
      <dgm:spPr/>
      <dgm:t>
        <a:bodyPr/>
        <a:lstStyle/>
        <a:p>
          <a:endParaRPr lang="es-MX"/>
        </a:p>
      </dgm:t>
    </dgm:pt>
    <dgm:pt modelId="{AF836686-1551-4768-BE37-C1AD010C27C4}" type="sibTrans" cxnId="{1F08A382-95CC-49A7-826F-DB22D56D5D53}">
      <dgm:prSet/>
      <dgm:spPr/>
      <dgm:t>
        <a:bodyPr/>
        <a:lstStyle/>
        <a:p>
          <a:endParaRPr lang="es-MX"/>
        </a:p>
      </dgm:t>
    </dgm:pt>
    <dgm:pt modelId="{71D95FA4-E126-4FF7-8C45-9DB6F5D1F32F}">
      <dgm:prSet/>
      <dgm:spPr>
        <a:solidFill>
          <a:schemeClr val="accent5">
            <a:lumMod val="75000"/>
            <a:alpha val="50000"/>
          </a:schemeClr>
        </a:solidFill>
      </dgm:spPr>
      <dgm:t>
        <a:bodyPr/>
        <a:lstStyle/>
        <a:p>
          <a:pPr rtl="0"/>
          <a:r>
            <a:rPr lang="es-MX" b="1" dirty="0"/>
            <a:t>Liderazgo</a:t>
          </a:r>
          <a:endParaRPr lang="es-MX" dirty="0"/>
        </a:p>
      </dgm:t>
    </dgm:pt>
    <dgm:pt modelId="{A73B20A8-02DB-45BD-849C-4925770FEA13}" type="parTrans" cxnId="{1FD712E3-3E2B-4900-87FA-F2B54E2AA9F1}">
      <dgm:prSet/>
      <dgm:spPr/>
      <dgm:t>
        <a:bodyPr/>
        <a:lstStyle/>
        <a:p>
          <a:endParaRPr lang="es-MX"/>
        </a:p>
      </dgm:t>
    </dgm:pt>
    <dgm:pt modelId="{05ACD382-EEF2-4233-A152-1433A1D0C987}" type="sibTrans" cxnId="{1FD712E3-3E2B-4900-87FA-F2B54E2AA9F1}">
      <dgm:prSet/>
      <dgm:spPr/>
      <dgm:t>
        <a:bodyPr/>
        <a:lstStyle/>
        <a:p>
          <a:endParaRPr lang="es-MX"/>
        </a:p>
      </dgm:t>
    </dgm:pt>
    <dgm:pt modelId="{8190F899-C0D4-49CB-8071-1079441B56AD}">
      <dgm:prSet/>
      <dgm:spPr>
        <a:solidFill>
          <a:schemeClr val="accent6">
            <a:lumMod val="75000"/>
            <a:alpha val="50000"/>
          </a:schemeClr>
        </a:solidFill>
      </dgm:spPr>
      <dgm:t>
        <a:bodyPr/>
        <a:lstStyle/>
        <a:p>
          <a:pPr rtl="0"/>
          <a:r>
            <a:rPr lang="es-MX" b="1" dirty="0"/>
            <a:t>Rendición de cuentas</a:t>
          </a:r>
          <a:endParaRPr lang="es-MX" dirty="0"/>
        </a:p>
      </dgm:t>
    </dgm:pt>
    <dgm:pt modelId="{C006E16F-C587-4A38-A29B-05F7B612C4EC}" type="parTrans" cxnId="{22E7EC6C-3712-4135-958C-6C497DFCA5FF}">
      <dgm:prSet/>
      <dgm:spPr/>
      <dgm:t>
        <a:bodyPr/>
        <a:lstStyle/>
        <a:p>
          <a:endParaRPr lang="es-MX"/>
        </a:p>
      </dgm:t>
    </dgm:pt>
    <dgm:pt modelId="{D68849FA-A3DD-4182-95E5-49A397530AA6}" type="sibTrans" cxnId="{22E7EC6C-3712-4135-958C-6C497DFCA5FF}">
      <dgm:prSet/>
      <dgm:spPr/>
      <dgm:t>
        <a:bodyPr/>
        <a:lstStyle/>
        <a:p>
          <a:endParaRPr lang="es-MX"/>
        </a:p>
      </dgm:t>
    </dgm:pt>
    <dgm:pt modelId="{D6A0AF25-3254-486F-A8A6-64E75A98B54D}" type="pres">
      <dgm:prSet presAssocID="{42D9E3C7-B69F-41F5-8A87-8A4949994CDE}" presName="Name0" presStyleCnt="0">
        <dgm:presLayoutVars>
          <dgm:dir/>
          <dgm:resizeHandles val="exact"/>
        </dgm:presLayoutVars>
      </dgm:prSet>
      <dgm:spPr/>
      <dgm:t>
        <a:bodyPr/>
        <a:lstStyle/>
        <a:p>
          <a:endParaRPr lang="es-ES"/>
        </a:p>
      </dgm:t>
    </dgm:pt>
    <dgm:pt modelId="{723C8027-5C4E-4B13-A638-5970F180FE82}" type="pres">
      <dgm:prSet presAssocID="{1330462C-506C-4320-B7EB-B344E89F22CB}" presName="Name5" presStyleLbl="vennNode1" presStyleIdx="0" presStyleCnt="6" custLinFactNeighborX="-29206" custLinFactNeighborY="-1079">
        <dgm:presLayoutVars>
          <dgm:bulletEnabled val="1"/>
        </dgm:presLayoutVars>
      </dgm:prSet>
      <dgm:spPr/>
      <dgm:t>
        <a:bodyPr/>
        <a:lstStyle/>
        <a:p>
          <a:endParaRPr lang="es-ES"/>
        </a:p>
      </dgm:t>
    </dgm:pt>
    <dgm:pt modelId="{82E9DAAD-92C6-4E7B-8792-21F5C2B4ECD0}" type="pres">
      <dgm:prSet presAssocID="{E44462C5-701A-4440-85C9-8162C7C73B03}" presName="space" presStyleCnt="0"/>
      <dgm:spPr/>
    </dgm:pt>
    <dgm:pt modelId="{2D603418-2703-4B04-B324-8676C7EA93E1}" type="pres">
      <dgm:prSet presAssocID="{AE202A48-B6F0-438C-B8BB-74B57F684E92}" presName="Name5" presStyleLbl="vennNode1" presStyleIdx="1" presStyleCnt="6">
        <dgm:presLayoutVars>
          <dgm:bulletEnabled val="1"/>
        </dgm:presLayoutVars>
      </dgm:prSet>
      <dgm:spPr/>
      <dgm:t>
        <a:bodyPr/>
        <a:lstStyle/>
        <a:p>
          <a:endParaRPr lang="es-ES"/>
        </a:p>
      </dgm:t>
    </dgm:pt>
    <dgm:pt modelId="{8C49E674-D049-4E59-83F4-28E564AB4D1A}" type="pres">
      <dgm:prSet presAssocID="{A35F786B-C32A-4DEE-87B9-91A1B4A98BE9}" presName="space" presStyleCnt="0"/>
      <dgm:spPr/>
    </dgm:pt>
    <dgm:pt modelId="{0407F511-C292-44A7-89F2-FDD4CC562C43}" type="pres">
      <dgm:prSet presAssocID="{55880836-FB53-498C-B0E4-F9A16B185498}" presName="Name5" presStyleLbl="vennNode1" presStyleIdx="2" presStyleCnt="6">
        <dgm:presLayoutVars>
          <dgm:bulletEnabled val="1"/>
        </dgm:presLayoutVars>
      </dgm:prSet>
      <dgm:spPr/>
      <dgm:t>
        <a:bodyPr/>
        <a:lstStyle/>
        <a:p>
          <a:endParaRPr lang="es-ES"/>
        </a:p>
      </dgm:t>
    </dgm:pt>
    <dgm:pt modelId="{E76C664D-EA89-4672-99C7-BBC07A529600}" type="pres">
      <dgm:prSet presAssocID="{62021961-CD62-40BA-B5AC-905F5BA09B96}" presName="space" presStyleCnt="0"/>
      <dgm:spPr/>
    </dgm:pt>
    <dgm:pt modelId="{B4B7F323-E924-4D03-9BF8-A0CADBA69BA8}" type="pres">
      <dgm:prSet presAssocID="{8AD8DC65-E9E0-46D1-984E-4A26789283B7}" presName="Name5" presStyleLbl="vennNode1" presStyleIdx="3" presStyleCnt="6">
        <dgm:presLayoutVars>
          <dgm:bulletEnabled val="1"/>
        </dgm:presLayoutVars>
      </dgm:prSet>
      <dgm:spPr/>
      <dgm:t>
        <a:bodyPr/>
        <a:lstStyle/>
        <a:p>
          <a:endParaRPr lang="es-ES"/>
        </a:p>
      </dgm:t>
    </dgm:pt>
    <dgm:pt modelId="{FF4E02AC-155B-481D-94D9-40CBB4DC7FF3}" type="pres">
      <dgm:prSet presAssocID="{AF836686-1551-4768-BE37-C1AD010C27C4}" presName="space" presStyleCnt="0"/>
      <dgm:spPr/>
    </dgm:pt>
    <dgm:pt modelId="{BB8D2E18-558D-4DF6-9DD0-C58955360C84}" type="pres">
      <dgm:prSet presAssocID="{71D95FA4-E126-4FF7-8C45-9DB6F5D1F32F}" presName="Name5" presStyleLbl="vennNode1" presStyleIdx="4" presStyleCnt="6">
        <dgm:presLayoutVars>
          <dgm:bulletEnabled val="1"/>
        </dgm:presLayoutVars>
      </dgm:prSet>
      <dgm:spPr/>
      <dgm:t>
        <a:bodyPr/>
        <a:lstStyle/>
        <a:p>
          <a:endParaRPr lang="es-ES"/>
        </a:p>
      </dgm:t>
    </dgm:pt>
    <dgm:pt modelId="{7AB84D52-B1D1-4314-BA86-05CAB205B3AD}" type="pres">
      <dgm:prSet presAssocID="{05ACD382-EEF2-4233-A152-1433A1D0C987}" presName="space" presStyleCnt="0"/>
      <dgm:spPr/>
    </dgm:pt>
    <dgm:pt modelId="{FD8C4117-0EA0-4C1B-A307-4CFBD7D84D91}" type="pres">
      <dgm:prSet presAssocID="{8190F899-C0D4-49CB-8071-1079441B56AD}" presName="Name5" presStyleLbl="vennNode1" presStyleIdx="5" presStyleCnt="6">
        <dgm:presLayoutVars>
          <dgm:bulletEnabled val="1"/>
        </dgm:presLayoutVars>
      </dgm:prSet>
      <dgm:spPr/>
      <dgm:t>
        <a:bodyPr/>
        <a:lstStyle/>
        <a:p>
          <a:endParaRPr lang="es-ES"/>
        </a:p>
      </dgm:t>
    </dgm:pt>
  </dgm:ptLst>
  <dgm:cxnLst>
    <dgm:cxn modelId="{4468B9F5-55AC-49C6-BFB2-823EB3A0ECB3}" type="presOf" srcId="{8190F899-C0D4-49CB-8071-1079441B56AD}" destId="{FD8C4117-0EA0-4C1B-A307-4CFBD7D84D91}" srcOrd="0" destOrd="0" presId="urn:microsoft.com/office/officeart/2005/8/layout/venn3"/>
    <dgm:cxn modelId="{FFD6834B-2B53-42BC-973A-9A8636147A97}" srcId="{42D9E3C7-B69F-41F5-8A87-8A4949994CDE}" destId="{55880836-FB53-498C-B0E4-F9A16B185498}" srcOrd="2" destOrd="0" parTransId="{5929D22E-2255-4A38-9DCA-92B59317AB00}" sibTransId="{62021961-CD62-40BA-B5AC-905F5BA09B96}"/>
    <dgm:cxn modelId="{5D6CBA57-4DA7-452B-9F78-08C30ACD2100}" type="presOf" srcId="{AE202A48-B6F0-438C-B8BB-74B57F684E92}" destId="{2D603418-2703-4B04-B324-8676C7EA93E1}" srcOrd="0" destOrd="0" presId="urn:microsoft.com/office/officeart/2005/8/layout/venn3"/>
    <dgm:cxn modelId="{32D38455-AF41-4923-B427-232FF89792DA}" srcId="{42D9E3C7-B69F-41F5-8A87-8A4949994CDE}" destId="{1330462C-506C-4320-B7EB-B344E89F22CB}" srcOrd="0" destOrd="0" parTransId="{B9A62BFB-32F7-4AEF-962C-99399AABBCCE}" sibTransId="{E44462C5-701A-4440-85C9-8162C7C73B03}"/>
    <dgm:cxn modelId="{04DFC974-C433-44CA-A28F-627707E753C7}" type="presOf" srcId="{42D9E3C7-B69F-41F5-8A87-8A4949994CDE}" destId="{D6A0AF25-3254-486F-A8A6-64E75A98B54D}" srcOrd="0" destOrd="0" presId="urn:microsoft.com/office/officeart/2005/8/layout/venn3"/>
    <dgm:cxn modelId="{FCDB6A7B-6D23-439E-BDFF-185A742698DD}" type="presOf" srcId="{8AD8DC65-E9E0-46D1-984E-4A26789283B7}" destId="{B4B7F323-E924-4D03-9BF8-A0CADBA69BA8}" srcOrd="0" destOrd="0" presId="urn:microsoft.com/office/officeart/2005/8/layout/venn3"/>
    <dgm:cxn modelId="{1F08A382-95CC-49A7-826F-DB22D56D5D53}" srcId="{42D9E3C7-B69F-41F5-8A87-8A4949994CDE}" destId="{8AD8DC65-E9E0-46D1-984E-4A26789283B7}" srcOrd="3" destOrd="0" parTransId="{2142621C-EE46-454F-B5C5-DD315DC806AD}" sibTransId="{AF836686-1551-4768-BE37-C1AD010C27C4}"/>
    <dgm:cxn modelId="{1B849DC3-2AFC-4D87-9EBC-2D38996BD0FC}" type="presOf" srcId="{55880836-FB53-498C-B0E4-F9A16B185498}" destId="{0407F511-C292-44A7-89F2-FDD4CC562C43}" srcOrd="0" destOrd="0" presId="urn:microsoft.com/office/officeart/2005/8/layout/venn3"/>
    <dgm:cxn modelId="{9B0DB0E8-12B4-4AEC-AB5C-98376C3951B5}" type="presOf" srcId="{1330462C-506C-4320-B7EB-B344E89F22CB}" destId="{723C8027-5C4E-4B13-A638-5970F180FE82}" srcOrd="0" destOrd="0" presId="urn:microsoft.com/office/officeart/2005/8/layout/venn3"/>
    <dgm:cxn modelId="{2B94A039-E436-4A03-8054-DF02EA77DBB0}" type="presOf" srcId="{71D95FA4-E126-4FF7-8C45-9DB6F5D1F32F}" destId="{BB8D2E18-558D-4DF6-9DD0-C58955360C84}" srcOrd="0" destOrd="0" presId="urn:microsoft.com/office/officeart/2005/8/layout/venn3"/>
    <dgm:cxn modelId="{1FD712E3-3E2B-4900-87FA-F2B54E2AA9F1}" srcId="{42D9E3C7-B69F-41F5-8A87-8A4949994CDE}" destId="{71D95FA4-E126-4FF7-8C45-9DB6F5D1F32F}" srcOrd="4" destOrd="0" parTransId="{A73B20A8-02DB-45BD-849C-4925770FEA13}" sibTransId="{05ACD382-EEF2-4233-A152-1433A1D0C987}"/>
    <dgm:cxn modelId="{22E7EC6C-3712-4135-958C-6C497DFCA5FF}" srcId="{42D9E3C7-B69F-41F5-8A87-8A4949994CDE}" destId="{8190F899-C0D4-49CB-8071-1079441B56AD}" srcOrd="5" destOrd="0" parTransId="{C006E16F-C587-4A38-A29B-05F7B612C4EC}" sibTransId="{D68849FA-A3DD-4182-95E5-49A397530AA6}"/>
    <dgm:cxn modelId="{E0FE2F5B-7346-4D95-A84A-FDA74604111E}" srcId="{42D9E3C7-B69F-41F5-8A87-8A4949994CDE}" destId="{AE202A48-B6F0-438C-B8BB-74B57F684E92}" srcOrd="1" destOrd="0" parTransId="{8F72C49B-1435-4CDB-9F79-8D2C0EFE856B}" sibTransId="{A35F786B-C32A-4DEE-87B9-91A1B4A98BE9}"/>
    <dgm:cxn modelId="{F7C53169-125C-45C7-91E3-EACCE1748202}" type="presParOf" srcId="{D6A0AF25-3254-486F-A8A6-64E75A98B54D}" destId="{723C8027-5C4E-4B13-A638-5970F180FE82}" srcOrd="0" destOrd="0" presId="urn:microsoft.com/office/officeart/2005/8/layout/venn3"/>
    <dgm:cxn modelId="{29CDEFEF-2F62-4AC6-989C-84D1EDF6AB3F}" type="presParOf" srcId="{D6A0AF25-3254-486F-A8A6-64E75A98B54D}" destId="{82E9DAAD-92C6-4E7B-8792-21F5C2B4ECD0}" srcOrd="1" destOrd="0" presId="urn:microsoft.com/office/officeart/2005/8/layout/venn3"/>
    <dgm:cxn modelId="{EF05113A-DAA0-4319-BA7E-2F15A6FAE28B}" type="presParOf" srcId="{D6A0AF25-3254-486F-A8A6-64E75A98B54D}" destId="{2D603418-2703-4B04-B324-8676C7EA93E1}" srcOrd="2" destOrd="0" presId="urn:microsoft.com/office/officeart/2005/8/layout/venn3"/>
    <dgm:cxn modelId="{564B66A7-CE9F-4DC9-B0E8-0981706CAD12}" type="presParOf" srcId="{D6A0AF25-3254-486F-A8A6-64E75A98B54D}" destId="{8C49E674-D049-4E59-83F4-28E564AB4D1A}" srcOrd="3" destOrd="0" presId="urn:microsoft.com/office/officeart/2005/8/layout/venn3"/>
    <dgm:cxn modelId="{E9FF4446-339D-47F2-A103-FDFCE01303FD}" type="presParOf" srcId="{D6A0AF25-3254-486F-A8A6-64E75A98B54D}" destId="{0407F511-C292-44A7-89F2-FDD4CC562C43}" srcOrd="4" destOrd="0" presId="urn:microsoft.com/office/officeart/2005/8/layout/venn3"/>
    <dgm:cxn modelId="{EC16CDA3-0F55-4965-B442-39971E7E474E}" type="presParOf" srcId="{D6A0AF25-3254-486F-A8A6-64E75A98B54D}" destId="{E76C664D-EA89-4672-99C7-BBC07A529600}" srcOrd="5" destOrd="0" presId="urn:microsoft.com/office/officeart/2005/8/layout/venn3"/>
    <dgm:cxn modelId="{36DB59E6-EE30-4471-A2F4-E9B5C1B8C96A}" type="presParOf" srcId="{D6A0AF25-3254-486F-A8A6-64E75A98B54D}" destId="{B4B7F323-E924-4D03-9BF8-A0CADBA69BA8}" srcOrd="6" destOrd="0" presId="urn:microsoft.com/office/officeart/2005/8/layout/venn3"/>
    <dgm:cxn modelId="{B1B17F60-C78D-4849-ABAD-C4BDC008205E}" type="presParOf" srcId="{D6A0AF25-3254-486F-A8A6-64E75A98B54D}" destId="{FF4E02AC-155B-481D-94D9-40CBB4DC7FF3}" srcOrd="7" destOrd="0" presId="urn:microsoft.com/office/officeart/2005/8/layout/venn3"/>
    <dgm:cxn modelId="{A27EA374-3F2A-41AD-B692-7AA5AB83C87F}" type="presParOf" srcId="{D6A0AF25-3254-486F-A8A6-64E75A98B54D}" destId="{BB8D2E18-558D-4DF6-9DD0-C58955360C84}" srcOrd="8" destOrd="0" presId="urn:microsoft.com/office/officeart/2005/8/layout/venn3"/>
    <dgm:cxn modelId="{E6361447-D448-48B7-A5D4-F35D5CEB0FD9}" type="presParOf" srcId="{D6A0AF25-3254-486F-A8A6-64E75A98B54D}" destId="{7AB84D52-B1D1-4314-BA86-05CAB205B3AD}" srcOrd="9" destOrd="0" presId="urn:microsoft.com/office/officeart/2005/8/layout/venn3"/>
    <dgm:cxn modelId="{9560417F-0596-4BB5-95D0-9E8273506C45}" type="presParOf" srcId="{D6A0AF25-3254-486F-A8A6-64E75A98B54D}" destId="{FD8C4117-0EA0-4C1B-A307-4CFBD7D84D91}" srcOrd="10" destOrd="0" presId="urn:microsoft.com/office/officeart/2005/8/layout/ven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3EA972-9767-4F8C-AF69-8D0C37382A60}" type="doc">
      <dgm:prSet loTypeId="urn:microsoft.com/office/officeart/2005/8/layout/venn3" loCatId="relationship" qsTypeId="urn:microsoft.com/office/officeart/2005/8/quickstyle/3d1" qsCatId="3D" csTypeId="urn:microsoft.com/office/officeart/2005/8/colors/colorful3" csCatId="colorful" phldr="1"/>
      <dgm:spPr/>
      <dgm:t>
        <a:bodyPr/>
        <a:lstStyle/>
        <a:p>
          <a:endParaRPr lang="es-MX"/>
        </a:p>
      </dgm:t>
    </dgm:pt>
    <dgm:pt modelId="{24C1A5A0-3D8F-4552-890F-A32FA2746544}">
      <dgm:prSet/>
      <dgm:spPr>
        <a:solidFill>
          <a:srgbClr val="FFFF00">
            <a:alpha val="50000"/>
          </a:srgbClr>
        </a:solidFill>
      </dgm:spPr>
      <dgm:t>
        <a:bodyPr/>
        <a:lstStyle/>
        <a:p>
          <a:pPr rtl="0"/>
          <a:r>
            <a:rPr lang="es-MX" dirty="0"/>
            <a:t>Responsabilidad</a:t>
          </a:r>
        </a:p>
      </dgm:t>
    </dgm:pt>
    <dgm:pt modelId="{25F90ED6-7377-4DE9-93E4-6E62CF91B1AB}" type="parTrans" cxnId="{EC1F3FA8-E9F9-4D54-852B-6134819FF1CF}">
      <dgm:prSet/>
      <dgm:spPr/>
      <dgm:t>
        <a:bodyPr/>
        <a:lstStyle/>
        <a:p>
          <a:endParaRPr lang="es-MX"/>
        </a:p>
      </dgm:t>
    </dgm:pt>
    <dgm:pt modelId="{369C6897-D602-46F5-92DE-D9D52F5134D9}" type="sibTrans" cxnId="{EC1F3FA8-E9F9-4D54-852B-6134819FF1CF}">
      <dgm:prSet/>
      <dgm:spPr/>
      <dgm:t>
        <a:bodyPr/>
        <a:lstStyle/>
        <a:p>
          <a:endParaRPr lang="es-MX"/>
        </a:p>
      </dgm:t>
    </dgm:pt>
    <dgm:pt modelId="{EC3C940C-5809-4A10-935D-08898CFCD8BD}">
      <dgm:prSet/>
      <dgm:spPr>
        <a:solidFill>
          <a:schemeClr val="tx2">
            <a:lumMod val="40000"/>
            <a:lumOff val="60000"/>
            <a:alpha val="50000"/>
          </a:schemeClr>
        </a:solidFill>
        <a:ln>
          <a:solidFill>
            <a:schemeClr val="accent1">
              <a:lumMod val="60000"/>
              <a:lumOff val="40000"/>
            </a:schemeClr>
          </a:solidFill>
        </a:ln>
      </dgm:spPr>
      <dgm:t>
        <a:bodyPr/>
        <a:lstStyle/>
        <a:p>
          <a:pPr rtl="0"/>
          <a:r>
            <a:rPr lang="es-MX" b="1" dirty="0"/>
            <a:t>Solidaridad</a:t>
          </a:r>
          <a:endParaRPr lang="es-MX" dirty="0"/>
        </a:p>
      </dgm:t>
    </dgm:pt>
    <dgm:pt modelId="{EED762FA-9309-488A-9360-748EE42B5BA8}" type="parTrans" cxnId="{E81445DE-15BD-4DDD-875E-B4C730C86FAD}">
      <dgm:prSet/>
      <dgm:spPr/>
      <dgm:t>
        <a:bodyPr/>
        <a:lstStyle/>
        <a:p>
          <a:endParaRPr lang="es-MX"/>
        </a:p>
      </dgm:t>
    </dgm:pt>
    <dgm:pt modelId="{83739616-0638-465F-B972-575A838B4D77}" type="sibTrans" cxnId="{E81445DE-15BD-4DDD-875E-B4C730C86FAD}">
      <dgm:prSet/>
      <dgm:spPr/>
      <dgm:t>
        <a:bodyPr/>
        <a:lstStyle/>
        <a:p>
          <a:endParaRPr lang="es-MX"/>
        </a:p>
      </dgm:t>
    </dgm:pt>
    <dgm:pt modelId="{B58D1394-E67B-4334-A98B-3195C2676DC8}">
      <dgm:prSet/>
      <dgm:spPr>
        <a:solidFill>
          <a:srgbClr val="EE86DF">
            <a:alpha val="49804"/>
          </a:srgbClr>
        </a:solidFill>
      </dgm:spPr>
      <dgm:t>
        <a:bodyPr/>
        <a:lstStyle/>
        <a:p>
          <a:pPr rtl="0"/>
          <a:r>
            <a:rPr lang="es-MX" dirty="0"/>
            <a:t>Tolerancia</a:t>
          </a:r>
        </a:p>
      </dgm:t>
    </dgm:pt>
    <dgm:pt modelId="{A420CEE6-FC62-49CF-92F5-8592B23D66B6}" type="parTrans" cxnId="{1E96B4CA-E013-444F-82F7-6096ACACB229}">
      <dgm:prSet/>
      <dgm:spPr/>
      <dgm:t>
        <a:bodyPr/>
        <a:lstStyle/>
        <a:p>
          <a:endParaRPr lang="es-MX"/>
        </a:p>
      </dgm:t>
    </dgm:pt>
    <dgm:pt modelId="{4187A0A9-526A-488D-AE31-DBBD73653240}" type="sibTrans" cxnId="{1E96B4CA-E013-444F-82F7-6096ACACB229}">
      <dgm:prSet/>
      <dgm:spPr/>
      <dgm:t>
        <a:bodyPr/>
        <a:lstStyle/>
        <a:p>
          <a:endParaRPr lang="es-MX"/>
        </a:p>
      </dgm:t>
    </dgm:pt>
    <dgm:pt modelId="{03BF3F35-4316-4534-805C-860EF11AB161}">
      <dgm:prSet/>
      <dgm:spPr>
        <a:solidFill>
          <a:srgbClr val="00B050">
            <a:alpha val="50000"/>
          </a:srgbClr>
        </a:solidFill>
      </dgm:spPr>
      <dgm:t>
        <a:bodyPr/>
        <a:lstStyle/>
        <a:p>
          <a:pPr rtl="0"/>
          <a:r>
            <a:rPr lang="es-MX" dirty="0"/>
            <a:t>Vocación de servicio</a:t>
          </a:r>
        </a:p>
      </dgm:t>
    </dgm:pt>
    <dgm:pt modelId="{F80E5FF7-D90B-4B4F-AF5C-E2B5E21CD932}" type="parTrans" cxnId="{E2252D86-C434-4982-9033-179379E83BB1}">
      <dgm:prSet/>
      <dgm:spPr/>
      <dgm:t>
        <a:bodyPr/>
        <a:lstStyle/>
        <a:p>
          <a:endParaRPr lang="es-MX"/>
        </a:p>
      </dgm:t>
    </dgm:pt>
    <dgm:pt modelId="{CA436526-84C0-4B3C-AEE7-F21B78456CED}" type="sibTrans" cxnId="{E2252D86-C434-4982-9033-179379E83BB1}">
      <dgm:prSet/>
      <dgm:spPr/>
      <dgm:t>
        <a:bodyPr/>
        <a:lstStyle/>
        <a:p>
          <a:endParaRPr lang="es-MX"/>
        </a:p>
      </dgm:t>
    </dgm:pt>
    <dgm:pt modelId="{67A34ED1-7A62-4488-8AD0-39B97613DC05}">
      <dgm:prSet/>
      <dgm:spPr>
        <a:solidFill>
          <a:srgbClr val="92D050">
            <a:alpha val="50000"/>
          </a:srgbClr>
        </a:solidFill>
      </dgm:spPr>
      <dgm:t>
        <a:bodyPr/>
        <a:lstStyle/>
        <a:p>
          <a:pPr rtl="0"/>
          <a:r>
            <a:rPr lang="es-MX" dirty="0"/>
            <a:t>Respeto</a:t>
          </a:r>
        </a:p>
      </dgm:t>
    </dgm:pt>
    <dgm:pt modelId="{B1D2365B-118E-4F6F-B0A2-1BE93800BB2C}" type="parTrans" cxnId="{A631956F-AA69-4617-817A-33541776E8F3}">
      <dgm:prSet/>
      <dgm:spPr/>
      <dgm:t>
        <a:bodyPr/>
        <a:lstStyle/>
        <a:p>
          <a:endParaRPr lang="es-MX"/>
        </a:p>
      </dgm:t>
    </dgm:pt>
    <dgm:pt modelId="{FC1018A3-8E92-47A7-99CB-06166282FE28}" type="sibTrans" cxnId="{A631956F-AA69-4617-817A-33541776E8F3}">
      <dgm:prSet/>
      <dgm:spPr/>
      <dgm:t>
        <a:bodyPr/>
        <a:lstStyle/>
        <a:p>
          <a:endParaRPr lang="es-MX"/>
        </a:p>
      </dgm:t>
    </dgm:pt>
    <dgm:pt modelId="{89596D78-152D-4E15-A291-D5198BC85945}">
      <dgm:prSet/>
      <dgm:spPr>
        <a:solidFill>
          <a:schemeClr val="bg1">
            <a:lumMod val="85000"/>
            <a:alpha val="50000"/>
          </a:schemeClr>
        </a:solidFill>
      </dgm:spPr>
      <dgm:t>
        <a:bodyPr/>
        <a:lstStyle/>
        <a:p>
          <a:pPr rtl="0"/>
          <a:r>
            <a:rPr lang="es-MX" dirty="0"/>
            <a:t>Respeto a la equidad de género</a:t>
          </a:r>
        </a:p>
      </dgm:t>
    </dgm:pt>
    <dgm:pt modelId="{B5EB1D09-62FD-45DB-AC10-02B48BCD3FDD}" type="parTrans" cxnId="{FDDE4A5B-D1BA-47E3-B1D5-3BF6B472348D}">
      <dgm:prSet/>
      <dgm:spPr/>
      <dgm:t>
        <a:bodyPr/>
        <a:lstStyle/>
        <a:p>
          <a:endParaRPr lang="es-MX"/>
        </a:p>
      </dgm:t>
    </dgm:pt>
    <dgm:pt modelId="{218BDAE4-B5B2-4419-9C2F-705FEFFB9056}" type="sibTrans" cxnId="{FDDE4A5B-D1BA-47E3-B1D5-3BF6B472348D}">
      <dgm:prSet/>
      <dgm:spPr/>
      <dgm:t>
        <a:bodyPr/>
        <a:lstStyle/>
        <a:p>
          <a:endParaRPr lang="es-MX"/>
        </a:p>
      </dgm:t>
    </dgm:pt>
    <dgm:pt modelId="{5FFFC567-6844-4626-A905-0FF0635F9773}" type="pres">
      <dgm:prSet presAssocID="{273EA972-9767-4F8C-AF69-8D0C37382A60}" presName="Name0" presStyleCnt="0">
        <dgm:presLayoutVars>
          <dgm:dir/>
          <dgm:resizeHandles val="exact"/>
        </dgm:presLayoutVars>
      </dgm:prSet>
      <dgm:spPr/>
      <dgm:t>
        <a:bodyPr/>
        <a:lstStyle/>
        <a:p>
          <a:endParaRPr lang="es-ES"/>
        </a:p>
      </dgm:t>
    </dgm:pt>
    <dgm:pt modelId="{29932F7C-C67A-483F-ABCF-772ED130280A}" type="pres">
      <dgm:prSet presAssocID="{67A34ED1-7A62-4488-8AD0-39B97613DC05}" presName="Name5" presStyleLbl="vennNode1" presStyleIdx="0" presStyleCnt="6" custLinFactNeighborX="13091" custLinFactNeighborY="4716">
        <dgm:presLayoutVars>
          <dgm:bulletEnabled val="1"/>
        </dgm:presLayoutVars>
      </dgm:prSet>
      <dgm:spPr/>
      <dgm:t>
        <a:bodyPr/>
        <a:lstStyle/>
        <a:p>
          <a:endParaRPr lang="es-ES"/>
        </a:p>
      </dgm:t>
    </dgm:pt>
    <dgm:pt modelId="{D208B962-C6BB-424A-B931-A45F3155781C}" type="pres">
      <dgm:prSet presAssocID="{FC1018A3-8E92-47A7-99CB-06166282FE28}" presName="space" presStyleCnt="0"/>
      <dgm:spPr/>
    </dgm:pt>
    <dgm:pt modelId="{0D935467-3EAF-4742-9AF9-75E114209C1A}" type="pres">
      <dgm:prSet presAssocID="{89596D78-152D-4E15-A291-D5198BC85945}" presName="Name5" presStyleLbl="vennNode1" presStyleIdx="1" presStyleCnt="6">
        <dgm:presLayoutVars>
          <dgm:bulletEnabled val="1"/>
        </dgm:presLayoutVars>
      </dgm:prSet>
      <dgm:spPr/>
      <dgm:t>
        <a:bodyPr/>
        <a:lstStyle/>
        <a:p>
          <a:endParaRPr lang="es-ES"/>
        </a:p>
      </dgm:t>
    </dgm:pt>
    <dgm:pt modelId="{041D013B-10BE-48F8-8CF9-0B7C598FC4BF}" type="pres">
      <dgm:prSet presAssocID="{218BDAE4-B5B2-4419-9C2F-705FEFFB9056}" presName="space" presStyleCnt="0"/>
      <dgm:spPr/>
    </dgm:pt>
    <dgm:pt modelId="{533F78A8-8D2F-43EE-9BD3-980A9591C645}" type="pres">
      <dgm:prSet presAssocID="{24C1A5A0-3D8F-4552-890F-A32FA2746544}" presName="Name5" presStyleLbl="vennNode1" presStyleIdx="2" presStyleCnt="6">
        <dgm:presLayoutVars>
          <dgm:bulletEnabled val="1"/>
        </dgm:presLayoutVars>
      </dgm:prSet>
      <dgm:spPr/>
      <dgm:t>
        <a:bodyPr/>
        <a:lstStyle/>
        <a:p>
          <a:endParaRPr lang="es-ES"/>
        </a:p>
      </dgm:t>
    </dgm:pt>
    <dgm:pt modelId="{37D7A791-CA4C-48B1-A8DD-E5C23084FFEB}" type="pres">
      <dgm:prSet presAssocID="{369C6897-D602-46F5-92DE-D9D52F5134D9}" presName="space" presStyleCnt="0"/>
      <dgm:spPr/>
    </dgm:pt>
    <dgm:pt modelId="{D712AC64-F326-487F-9B6A-7575108F75FB}" type="pres">
      <dgm:prSet presAssocID="{EC3C940C-5809-4A10-935D-08898CFCD8BD}" presName="Name5" presStyleLbl="vennNode1" presStyleIdx="3" presStyleCnt="6">
        <dgm:presLayoutVars>
          <dgm:bulletEnabled val="1"/>
        </dgm:presLayoutVars>
      </dgm:prSet>
      <dgm:spPr/>
      <dgm:t>
        <a:bodyPr/>
        <a:lstStyle/>
        <a:p>
          <a:endParaRPr lang="es-ES"/>
        </a:p>
      </dgm:t>
    </dgm:pt>
    <dgm:pt modelId="{E71EC366-7E62-4988-BCE6-BE29C218A352}" type="pres">
      <dgm:prSet presAssocID="{83739616-0638-465F-B972-575A838B4D77}" presName="space" presStyleCnt="0"/>
      <dgm:spPr/>
    </dgm:pt>
    <dgm:pt modelId="{C52A891E-FC9A-4201-8C52-615FE9D6704E}" type="pres">
      <dgm:prSet presAssocID="{B58D1394-E67B-4334-A98B-3195C2676DC8}" presName="Name5" presStyleLbl="vennNode1" presStyleIdx="4" presStyleCnt="6">
        <dgm:presLayoutVars>
          <dgm:bulletEnabled val="1"/>
        </dgm:presLayoutVars>
      </dgm:prSet>
      <dgm:spPr/>
      <dgm:t>
        <a:bodyPr/>
        <a:lstStyle/>
        <a:p>
          <a:endParaRPr lang="es-ES"/>
        </a:p>
      </dgm:t>
    </dgm:pt>
    <dgm:pt modelId="{88083BE2-2EE9-4D52-9A97-B0529B3C9F9B}" type="pres">
      <dgm:prSet presAssocID="{4187A0A9-526A-488D-AE31-DBBD73653240}" presName="space" presStyleCnt="0"/>
      <dgm:spPr/>
    </dgm:pt>
    <dgm:pt modelId="{E4E02315-3634-4FE1-A35B-14EA80C2085B}" type="pres">
      <dgm:prSet presAssocID="{03BF3F35-4316-4534-805C-860EF11AB161}" presName="Name5" presStyleLbl="vennNode1" presStyleIdx="5" presStyleCnt="6">
        <dgm:presLayoutVars>
          <dgm:bulletEnabled val="1"/>
        </dgm:presLayoutVars>
      </dgm:prSet>
      <dgm:spPr/>
      <dgm:t>
        <a:bodyPr/>
        <a:lstStyle/>
        <a:p>
          <a:endParaRPr lang="es-ES"/>
        </a:p>
      </dgm:t>
    </dgm:pt>
  </dgm:ptLst>
  <dgm:cxnLst>
    <dgm:cxn modelId="{E81445DE-15BD-4DDD-875E-B4C730C86FAD}" srcId="{273EA972-9767-4F8C-AF69-8D0C37382A60}" destId="{EC3C940C-5809-4A10-935D-08898CFCD8BD}" srcOrd="3" destOrd="0" parTransId="{EED762FA-9309-488A-9360-748EE42B5BA8}" sibTransId="{83739616-0638-465F-B972-575A838B4D77}"/>
    <dgm:cxn modelId="{A9CAB739-8CB2-40F6-A1FB-624565564B79}" type="presOf" srcId="{03BF3F35-4316-4534-805C-860EF11AB161}" destId="{E4E02315-3634-4FE1-A35B-14EA80C2085B}" srcOrd="0" destOrd="0" presId="urn:microsoft.com/office/officeart/2005/8/layout/venn3"/>
    <dgm:cxn modelId="{C08296DC-570E-4FD5-9323-5B9784FB460A}" type="presOf" srcId="{EC3C940C-5809-4A10-935D-08898CFCD8BD}" destId="{D712AC64-F326-487F-9B6A-7575108F75FB}" srcOrd="0" destOrd="0" presId="urn:microsoft.com/office/officeart/2005/8/layout/venn3"/>
    <dgm:cxn modelId="{FDDE4A5B-D1BA-47E3-B1D5-3BF6B472348D}" srcId="{273EA972-9767-4F8C-AF69-8D0C37382A60}" destId="{89596D78-152D-4E15-A291-D5198BC85945}" srcOrd="1" destOrd="0" parTransId="{B5EB1D09-62FD-45DB-AC10-02B48BCD3FDD}" sibTransId="{218BDAE4-B5B2-4419-9C2F-705FEFFB9056}"/>
    <dgm:cxn modelId="{40B5A6E4-0177-48BC-A6BA-9F6BE1D313DE}" type="presOf" srcId="{89596D78-152D-4E15-A291-D5198BC85945}" destId="{0D935467-3EAF-4742-9AF9-75E114209C1A}" srcOrd="0" destOrd="0" presId="urn:microsoft.com/office/officeart/2005/8/layout/venn3"/>
    <dgm:cxn modelId="{70574128-1FB7-4B77-B896-B2CC864DC92B}" type="presOf" srcId="{273EA972-9767-4F8C-AF69-8D0C37382A60}" destId="{5FFFC567-6844-4626-A905-0FF0635F9773}" srcOrd="0" destOrd="0" presId="urn:microsoft.com/office/officeart/2005/8/layout/venn3"/>
    <dgm:cxn modelId="{EC1F3FA8-E9F9-4D54-852B-6134819FF1CF}" srcId="{273EA972-9767-4F8C-AF69-8D0C37382A60}" destId="{24C1A5A0-3D8F-4552-890F-A32FA2746544}" srcOrd="2" destOrd="0" parTransId="{25F90ED6-7377-4DE9-93E4-6E62CF91B1AB}" sibTransId="{369C6897-D602-46F5-92DE-D9D52F5134D9}"/>
    <dgm:cxn modelId="{E2252D86-C434-4982-9033-179379E83BB1}" srcId="{273EA972-9767-4F8C-AF69-8D0C37382A60}" destId="{03BF3F35-4316-4534-805C-860EF11AB161}" srcOrd="5" destOrd="0" parTransId="{F80E5FF7-D90B-4B4F-AF5C-E2B5E21CD932}" sibTransId="{CA436526-84C0-4B3C-AEE7-F21B78456CED}"/>
    <dgm:cxn modelId="{EDB2413A-AC01-4D63-98CD-58C70678F32B}" type="presOf" srcId="{67A34ED1-7A62-4488-8AD0-39B97613DC05}" destId="{29932F7C-C67A-483F-ABCF-772ED130280A}" srcOrd="0" destOrd="0" presId="urn:microsoft.com/office/officeart/2005/8/layout/venn3"/>
    <dgm:cxn modelId="{3FF70C0C-F076-40E9-B99E-40CE59AB386D}" type="presOf" srcId="{24C1A5A0-3D8F-4552-890F-A32FA2746544}" destId="{533F78A8-8D2F-43EE-9BD3-980A9591C645}" srcOrd="0" destOrd="0" presId="urn:microsoft.com/office/officeart/2005/8/layout/venn3"/>
    <dgm:cxn modelId="{AF580884-124C-466D-811B-E35C2A2D2F2E}" type="presOf" srcId="{B58D1394-E67B-4334-A98B-3195C2676DC8}" destId="{C52A891E-FC9A-4201-8C52-615FE9D6704E}" srcOrd="0" destOrd="0" presId="urn:microsoft.com/office/officeart/2005/8/layout/venn3"/>
    <dgm:cxn modelId="{A631956F-AA69-4617-817A-33541776E8F3}" srcId="{273EA972-9767-4F8C-AF69-8D0C37382A60}" destId="{67A34ED1-7A62-4488-8AD0-39B97613DC05}" srcOrd="0" destOrd="0" parTransId="{B1D2365B-118E-4F6F-B0A2-1BE93800BB2C}" sibTransId="{FC1018A3-8E92-47A7-99CB-06166282FE28}"/>
    <dgm:cxn modelId="{1E96B4CA-E013-444F-82F7-6096ACACB229}" srcId="{273EA972-9767-4F8C-AF69-8D0C37382A60}" destId="{B58D1394-E67B-4334-A98B-3195C2676DC8}" srcOrd="4" destOrd="0" parTransId="{A420CEE6-FC62-49CF-92F5-8592B23D66B6}" sibTransId="{4187A0A9-526A-488D-AE31-DBBD73653240}"/>
    <dgm:cxn modelId="{E3D6390B-4FB1-435D-98B7-F4ADACAF86E9}" type="presParOf" srcId="{5FFFC567-6844-4626-A905-0FF0635F9773}" destId="{29932F7C-C67A-483F-ABCF-772ED130280A}" srcOrd="0" destOrd="0" presId="urn:microsoft.com/office/officeart/2005/8/layout/venn3"/>
    <dgm:cxn modelId="{6F27B744-4947-45A9-B625-81637069548F}" type="presParOf" srcId="{5FFFC567-6844-4626-A905-0FF0635F9773}" destId="{D208B962-C6BB-424A-B931-A45F3155781C}" srcOrd="1" destOrd="0" presId="urn:microsoft.com/office/officeart/2005/8/layout/venn3"/>
    <dgm:cxn modelId="{44F78FBA-3CB6-4669-BC77-E3764DD7D9B6}" type="presParOf" srcId="{5FFFC567-6844-4626-A905-0FF0635F9773}" destId="{0D935467-3EAF-4742-9AF9-75E114209C1A}" srcOrd="2" destOrd="0" presId="urn:microsoft.com/office/officeart/2005/8/layout/venn3"/>
    <dgm:cxn modelId="{376F8C29-87D5-4F2C-84F6-F4B47EFBFA61}" type="presParOf" srcId="{5FFFC567-6844-4626-A905-0FF0635F9773}" destId="{041D013B-10BE-48F8-8CF9-0B7C598FC4BF}" srcOrd="3" destOrd="0" presId="urn:microsoft.com/office/officeart/2005/8/layout/venn3"/>
    <dgm:cxn modelId="{7A7A3529-351A-4C86-8228-82B02A4A1E65}" type="presParOf" srcId="{5FFFC567-6844-4626-A905-0FF0635F9773}" destId="{533F78A8-8D2F-43EE-9BD3-980A9591C645}" srcOrd="4" destOrd="0" presId="urn:microsoft.com/office/officeart/2005/8/layout/venn3"/>
    <dgm:cxn modelId="{0909A932-CE3B-4BA7-B988-5050E19BBEB2}" type="presParOf" srcId="{5FFFC567-6844-4626-A905-0FF0635F9773}" destId="{37D7A791-CA4C-48B1-A8DD-E5C23084FFEB}" srcOrd="5" destOrd="0" presId="urn:microsoft.com/office/officeart/2005/8/layout/venn3"/>
    <dgm:cxn modelId="{C8080C57-F92E-4895-BC9B-B84EF7448535}" type="presParOf" srcId="{5FFFC567-6844-4626-A905-0FF0635F9773}" destId="{D712AC64-F326-487F-9B6A-7575108F75FB}" srcOrd="6" destOrd="0" presId="urn:microsoft.com/office/officeart/2005/8/layout/venn3"/>
    <dgm:cxn modelId="{B8E58CC3-68B7-4145-9F39-AF778E208549}" type="presParOf" srcId="{5FFFC567-6844-4626-A905-0FF0635F9773}" destId="{E71EC366-7E62-4988-BCE6-BE29C218A352}" srcOrd="7" destOrd="0" presId="urn:microsoft.com/office/officeart/2005/8/layout/venn3"/>
    <dgm:cxn modelId="{B07D3CB5-5FAD-44A5-B368-D9D770CECC98}" type="presParOf" srcId="{5FFFC567-6844-4626-A905-0FF0635F9773}" destId="{C52A891E-FC9A-4201-8C52-615FE9D6704E}" srcOrd="8" destOrd="0" presId="urn:microsoft.com/office/officeart/2005/8/layout/venn3"/>
    <dgm:cxn modelId="{440D5DC3-CD50-43E2-9835-D59E0DBE338B}" type="presParOf" srcId="{5FFFC567-6844-4626-A905-0FF0635F9773}" destId="{88083BE2-2EE9-4D52-9A97-B0529B3C9F9B}" srcOrd="9" destOrd="0" presId="urn:microsoft.com/office/officeart/2005/8/layout/venn3"/>
    <dgm:cxn modelId="{B805670A-6A57-4635-8AF2-A854FB859D52}" type="presParOf" srcId="{5FFFC567-6844-4626-A905-0FF0635F9773}" destId="{E4E02315-3634-4FE1-A35B-14EA80C2085B}" srcOrd="10" destOrd="0" presId="urn:microsoft.com/office/officeart/2005/8/layout/venn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3C8027-5C4E-4B13-A638-5970F180FE82}">
      <dsp:nvSpPr>
        <dsp:cNvPr id="0" name=""/>
        <dsp:cNvSpPr/>
      </dsp:nvSpPr>
      <dsp:spPr>
        <a:xfrm>
          <a:off x="0" y="110852"/>
          <a:ext cx="1131293" cy="1131293"/>
        </a:xfrm>
        <a:prstGeom prst="ellipse">
          <a:avLst/>
        </a:prstGeom>
        <a:solidFill>
          <a:srgbClr val="EB19D2">
            <a:alpha val="49804"/>
          </a:srgb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2259" tIns="11430" rIns="62259" bIns="11430" numCol="1" spcCol="1270" anchor="ctr" anchorCtr="0">
          <a:noAutofit/>
        </a:bodyPr>
        <a:lstStyle/>
        <a:p>
          <a:pPr lvl="0" algn="ctr" defTabSz="400050" rtl="0">
            <a:lnSpc>
              <a:spcPct val="90000"/>
            </a:lnSpc>
            <a:spcBef>
              <a:spcPct val="0"/>
            </a:spcBef>
            <a:spcAft>
              <a:spcPct val="35000"/>
            </a:spcAft>
          </a:pPr>
          <a:r>
            <a:rPr lang="es-MX" sz="900" kern="1200" dirty="0"/>
            <a:t>Compromiso</a:t>
          </a:r>
        </a:p>
      </dsp:txBody>
      <dsp:txXfrm>
        <a:off x="165674" y="276526"/>
        <a:ext cx="799945" cy="799945"/>
      </dsp:txXfrm>
    </dsp:sp>
    <dsp:sp modelId="{2D603418-2703-4B04-B324-8676C7EA93E1}">
      <dsp:nvSpPr>
        <dsp:cNvPr id="0" name=""/>
        <dsp:cNvSpPr/>
      </dsp:nvSpPr>
      <dsp:spPr>
        <a:xfrm>
          <a:off x="905725" y="123059"/>
          <a:ext cx="1131293" cy="1131293"/>
        </a:xfrm>
        <a:prstGeom prst="ellipse">
          <a:avLst/>
        </a:prstGeom>
        <a:solidFill>
          <a:srgbClr val="7030A0">
            <a:alpha val="50000"/>
          </a:srgb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2259" tIns="11430" rIns="62259" bIns="11430" numCol="1" spcCol="1270" anchor="ctr" anchorCtr="0">
          <a:noAutofit/>
        </a:bodyPr>
        <a:lstStyle/>
        <a:p>
          <a:pPr lvl="0" algn="ctr" defTabSz="400050" rtl="0">
            <a:lnSpc>
              <a:spcPct val="90000"/>
            </a:lnSpc>
            <a:spcBef>
              <a:spcPct val="0"/>
            </a:spcBef>
            <a:spcAft>
              <a:spcPct val="35000"/>
            </a:spcAft>
          </a:pPr>
          <a:r>
            <a:rPr lang="es-MX" sz="900" kern="1200" dirty="0"/>
            <a:t>Cooperación</a:t>
          </a:r>
        </a:p>
      </dsp:txBody>
      <dsp:txXfrm>
        <a:off x="1071399" y="288733"/>
        <a:ext cx="799945" cy="799945"/>
      </dsp:txXfrm>
    </dsp:sp>
    <dsp:sp modelId="{0407F511-C292-44A7-89F2-FDD4CC562C43}">
      <dsp:nvSpPr>
        <dsp:cNvPr id="0" name=""/>
        <dsp:cNvSpPr/>
      </dsp:nvSpPr>
      <dsp:spPr>
        <a:xfrm>
          <a:off x="1810760" y="123059"/>
          <a:ext cx="1131293" cy="1131293"/>
        </a:xfrm>
        <a:prstGeom prst="ellipse">
          <a:avLst/>
        </a:prstGeom>
        <a:solidFill>
          <a:schemeClr val="bg1">
            <a:lumMod val="50000"/>
            <a:alpha val="5000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2259" tIns="11430" rIns="62259" bIns="11430" numCol="1" spcCol="1270" anchor="ctr" anchorCtr="0">
          <a:noAutofit/>
        </a:bodyPr>
        <a:lstStyle/>
        <a:p>
          <a:pPr lvl="0" algn="ctr" defTabSz="400050" rtl="0">
            <a:lnSpc>
              <a:spcPct val="90000"/>
            </a:lnSpc>
            <a:spcBef>
              <a:spcPct val="0"/>
            </a:spcBef>
            <a:spcAft>
              <a:spcPct val="35000"/>
            </a:spcAft>
          </a:pPr>
          <a:r>
            <a:rPr lang="es-MX" sz="900" kern="1200" dirty="0"/>
            <a:t>Disciplina</a:t>
          </a:r>
        </a:p>
      </dsp:txBody>
      <dsp:txXfrm>
        <a:off x="1976434" y="288733"/>
        <a:ext cx="799945" cy="799945"/>
      </dsp:txXfrm>
    </dsp:sp>
    <dsp:sp modelId="{B4B7F323-E924-4D03-9BF8-A0CADBA69BA8}">
      <dsp:nvSpPr>
        <dsp:cNvPr id="0" name=""/>
        <dsp:cNvSpPr/>
      </dsp:nvSpPr>
      <dsp:spPr>
        <a:xfrm>
          <a:off x="2715795" y="123059"/>
          <a:ext cx="1131293" cy="1131293"/>
        </a:xfrm>
        <a:prstGeom prst="ellipse">
          <a:avLst/>
        </a:prstGeom>
        <a:solidFill>
          <a:srgbClr val="7FECF1">
            <a:alpha val="49804"/>
          </a:srgb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2259" tIns="11430" rIns="62259" bIns="11430" numCol="1" spcCol="1270" anchor="ctr" anchorCtr="0">
          <a:noAutofit/>
        </a:bodyPr>
        <a:lstStyle/>
        <a:p>
          <a:pPr lvl="0" algn="ctr" defTabSz="400050" rtl="0">
            <a:lnSpc>
              <a:spcPct val="90000"/>
            </a:lnSpc>
            <a:spcBef>
              <a:spcPct val="0"/>
            </a:spcBef>
            <a:spcAft>
              <a:spcPct val="35000"/>
            </a:spcAft>
          </a:pPr>
          <a:r>
            <a:rPr lang="es-MX" sz="900" kern="1200" dirty="0"/>
            <a:t>Honestidad</a:t>
          </a:r>
        </a:p>
      </dsp:txBody>
      <dsp:txXfrm>
        <a:off x="2881469" y="288733"/>
        <a:ext cx="799945" cy="799945"/>
      </dsp:txXfrm>
    </dsp:sp>
    <dsp:sp modelId="{BB8D2E18-558D-4DF6-9DD0-C58955360C84}">
      <dsp:nvSpPr>
        <dsp:cNvPr id="0" name=""/>
        <dsp:cNvSpPr/>
      </dsp:nvSpPr>
      <dsp:spPr>
        <a:xfrm>
          <a:off x="3620830" y="123059"/>
          <a:ext cx="1131293" cy="1131293"/>
        </a:xfrm>
        <a:prstGeom prst="ellipse">
          <a:avLst/>
        </a:prstGeom>
        <a:solidFill>
          <a:schemeClr val="accent5">
            <a:lumMod val="75000"/>
            <a:alpha val="5000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2259" tIns="11430" rIns="62259" bIns="11430" numCol="1" spcCol="1270" anchor="ctr" anchorCtr="0">
          <a:noAutofit/>
        </a:bodyPr>
        <a:lstStyle/>
        <a:p>
          <a:pPr lvl="0" algn="ctr" defTabSz="400050" rtl="0">
            <a:lnSpc>
              <a:spcPct val="90000"/>
            </a:lnSpc>
            <a:spcBef>
              <a:spcPct val="0"/>
            </a:spcBef>
            <a:spcAft>
              <a:spcPct val="35000"/>
            </a:spcAft>
          </a:pPr>
          <a:r>
            <a:rPr lang="es-MX" sz="900" b="1" kern="1200" dirty="0"/>
            <a:t>Liderazgo</a:t>
          </a:r>
          <a:endParaRPr lang="es-MX" sz="900" kern="1200" dirty="0"/>
        </a:p>
      </dsp:txBody>
      <dsp:txXfrm>
        <a:off x="3786504" y="288733"/>
        <a:ext cx="799945" cy="799945"/>
      </dsp:txXfrm>
    </dsp:sp>
    <dsp:sp modelId="{FD8C4117-0EA0-4C1B-A307-4CFBD7D84D91}">
      <dsp:nvSpPr>
        <dsp:cNvPr id="0" name=""/>
        <dsp:cNvSpPr/>
      </dsp:nvSpPr>
      <dsp:spPr>
        <a:xfrm>
          <a:off x="4525865" y="123059"/>
          <a:ext cx="1131293" cy="1131293"/>
        </a:xfrm>
        <a:prstGeom prst="ellipse">
          <a:avLst/>
        </a:prstGeom>
        <a:solidFill>
          <a:schemeClr val="accent6">
            <a:lumMod val="75000"/>
            <a:alpha val="5000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2259" tIns="11430" rIns="62259" bIns="11430" numCol="1" spcCol="1270" anchor="ctr" anchorCtr="0">
          <a:noAutofit/>
        </a:bodyPr>
        <a:lstStyle/>
        <a:p>
          <a:pPr lvl="0" algn="ctr" defTabSz="400050" rtl="0">
            <a:lnSpc>
              <a:spcPct val="90000"/>
            </a:lnSpc>
            <a:spcBef>
              <a:spcPct val="0"/>
            </a:spcBef>
            <a:spcAft>
              <a:spcPct val="35000"/>
            </a:spcAft>
          </a:pPr>
          <a:r>
            <a:rPr lang="es-MX" sz="900" b="1" kern="1200" dirty="0"/>
            <a:t>Rendición de cuentas</a:t>
          </a:r>
          <a:endParaRPr lang="es-MX" sz="900" kern="1200" dirty="0"/>
        </a:p>
      </dsp:txBody>
      <dsp:txXfrm>
        <a:off x="4691539" y="288733"/>
        <a:ext cx="799945" cy="7999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932F7C-C67A-483F-ABCF-772ED130280A}">
      <dsp:nvSpPr>
        <dsp:cNvPr id="0" name=""/>
        <dsp:cNvSpPr/>
      </dsp:nvSpPr>
      <dsp:spPr>
        <a:xfrm>
          <a:off x="33389" y="524865"/>
          <a:ext cx="1246238" cy="1246238"/>
        </a:xfrm>
        <a:prstGeom prst="ellipse">
          <a:avLst/>
        </a:prstGeom>
        <a:solidFill>
          <a:srgbClr val="92D050">
            <a:alpha val="50000"/>
          </a:srgb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8585" tIns="8890" rIns="68585" bIns="8890" numCol="1" spcCol="1270" anchor="ctr" anchorCtr="0">
          <a:noAutofit/>
        </a:bodyPr>
        <a:lstStyle/>
        <a:p>
          <a:pPr lvl="0" algn="ctr" defTabSz="311150" rtl="0">
            <a:lnSpc>
              <a:spcPct val="90000"/>
            </a:lnSpc>
            <a:spcBef>
              <a:spcPct val="0"/>
            </a:spcBef>
            <a:spcAft>
              <a:spcPct val="35000"/>
            </a:spcAft>
          </a:pPr>
          <a:r>
            <a:rPr lang="es-MX" sz="700" kern="1200" dirty="0"/>
            <a:t>Respeto</a:t>
          </a:r>
        </a:p>
      </dsp:txBody>
      <dsp:txXfrm>
        <a:off x="215896" y="707372"/>
        <a:ext cx="881224" cy="881224"/>
      </dsp:txXfrm>
    </dsp:sp>
    <dsp:sp modelId="{0D935467-3EAF-4742-9AF9-75E114209C1A}">
      <dsp:nvSpPr>
        <dsp:cNvPr id="0" name=""/>
        <dsp:cNvSpPr/>
      </dsp:nvSpPr>
      <dsp:spPr>
        <a:xfrm>
          <a:off x="997751" y="466092"/>
          <a:ext cx="1246238" cy="1246238"/>
        </a:xfrm>
        <a:prstGeom prst="ellipse">
          <a:avLst/>
        </a:prstGeom>
        <a:solidFill>
          <a:schemeClr val="bg1">
            <a:lumMod val="85000"/>
            <a:alpha val="5000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8585" tIns="8890" rIns="68585" bIns="8890" numCol="1" spcCol="1270" anchor="ctr" anchorCtr="0">
          <a:noAutofit/>
        </a:bodyPr>
        <a:lstStyle/>
        <a:p>
          <a:pPr lvl="0" algn="ctr" defTabSz="311150" rtl="0">
            <a:lnSpc>
              <a:spcPct val="90000"/>
            </a:lnSpc>
            <a:spcBef>
              <a:spcPct val="0"/>
            </a:spcBef>
            <a:spcAft>
              <a:spcPct val="35000"/>
            </a:spcAft>
          </a:pPr>
          <a:r>
            <a:rPr lang="es-MX" sz="700" kern="1200" dirty="0"/>
            <a:t>Respeto a la equidad de género</a:t>
          </a:r>
        </a:p>
      </dsp:txBody>
      <dsp:txXfrm>
        <a:off x="1180258" y="648599"/>
        <a:ext cx="881224" cy="881224"/>
      </dsp:txXfrm>
    </dsp:sp>
    <dsp:sp modelId="{533F78A8-8D2F-43EE-9BD3-980A9591C645}">
      <dsp:nvSpPr>
        <dsp:cNvPr id="0" name=""/>
        <dsp:cNvSpPr/>
      </dsp:nvSpPr>
      <dsp:spPr>
        <a:xfrm>
          <a:off x="1994741" y="466092"/>
          <a:ext cx="1246238" cy="1246238"/>
        </a:xfrm>
        <a:prstGeom prst="ellipse">
          <a:avLst/>
        </a:prstGeom>
        <a:solidFill>
          <a:srgbClr val="FFFF00">
            <a:alpha val="50000"/>
          </a:srgb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8585" tIns="8890" rIns="68585" bIns="8890" numCol="1" spcCol="1270" anchor="ctr" anchorCtr="0">
          <a:noAutofit/>
        </a:bodyPr>
        <a:lstStyle/>
        <a:p>
          <a:pPr lvl="0" algn="ctr" defTabSz="311150" rtl="0">
            <a:lnSpc>
              <a:spcPct val="90000"/>
            </a:lnSpc>
            <a:spcBef>
              <a:spcPct val="0"/>
            </a:spcBef>
            <a:spcAft>
              <a:spcPct val="35000"/>
            </a:spcAft>
          </a:pPr>
          <a:r>
            <a:rPr lang="es-MX" sz="700" kern="1200" dirty="0"/>
            <a:t>Responsabilidad</a:t>
          </a:r>
        </a:p>
      </dsp:txBody>
      <dsp:txXfrm>
        <a:off x="2177248" y="648599"/>
        <a:ext cx="881224" cy="881224"/>
      </dsp:txXfrm>
    </dsp:sp>
    <dsp:sp modelId="{D712AC64-F326-487F-9B6A-7575108F75FB}">
      <dsp:nvSpPr>
        <dsp:cNvPr id="0" name=""/>
        <dsp:cNvSpPr/>
      </dsp:nvSpPr>
      <dsp:spPr>
        <a:xfrm>
          <a:off x="2991732" y="466092"/>
          <a:ext cx="1246238" cy="1246238"/>
        </a:xfrm>
        <a:prstGeom prst="ellipse">
          <a:avLst/>
        </a:prstGeom>
        <a:solidFill>
          <a:schemeClr val="tx2">
            <a:lumMod val="40000"/>
            <a:lumOff val="60000"/>
            <a:alpha val="50000"/>
          </a:schemeClr>
        </a:solidFill>
        <a:ln>
          <a:solidFill>
            <a:schemeClr val="accent1">
              <a:lumMod val="60000"/>
              <a:lumOff val="40000"/>
            </a:schemeClr>
          </a:solid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8585" tIns="8890" rIns="68585" bIns="8890" numCol="1" spcCol="1270" anchor="ctr" anchorCtr="0">
          <a:noAutofit/>
        </a:bodyPr>
        <a:lstStyle/>
        <a:p>
          <a:pPr lvl="0" algn="ctr" defTabSz="311150" rtl="0">
            <a:lnSpc>
              <a:spcPct val="90000"/>
            </a:lnSpc>
            <a:spcBef>
              <a:spcPct val="0"/>
            </a:spcBef>
            <a:spcAft>
              <a:spcPct val="35000"/>
            </a:spcAft>
          </a:pPr>
          <a:r>
            <a:rPr lang="es-MX" sz="700" b="1" kern="1200" dirty="0"/>
            <a:t>Solidaridad</a:t>
          </a:r>
          <a:endParaRPr lang="es-MX" sz="700" kern="1200" dirty="0"/>
        </a:p>
      </dsp:txBody>
      <dsp:txXfrm>
        <a:off x="3174239" y="648599"/>
        <a:ext cx="881224" cy="881224"/>
      </dsp:txXfrm>
    </dsp:sp>
    <dsp:sp modelId="{C52A891E-FC9A-4201-8C52-615FE9D6704E}">
      <dsp:nvSpPr>
        <dsp:cNvPr id="0" name=""/>
        <dsp:cNvSpPr/>
      </dsp:nvSpPr>
      <dsp:spPr>
        <a:xfrm>
          <a:off x="3988722" y="466092"/>
          <a:ext cx="1246238" cy="1246238"/>
        </a:xfrm>
        <a:prstGeom prst="ellipse">
          <a:avLst/>
        </a:prstGeom>
        <a:solidFill>
          <a:srgbClr val="EE86DF">
            <a:alpha val="49804"/>
          </a:srgb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8585" tIns="8890" rIns="68585" bIns="8890" numCol="1" spcCol="1270" anchor="ctr" anchorCtr="0">
          <a:noAutofit/>
        </a:bodyPr>
        <a:lstStyle/>
        <a:p>
          <a:pPr lvl="0" algn="ctr" defTabSz="311150" rtl="0">
            <a:lnSpc>
              <a:spcPct val="90000"/>
            </a:lnSpc>
            <a:spcBef>
              <a:spcPct val="0"/>
            </a:spcBef>
            <a:spcAft>
              <a:spcPct val="35000"/>
            </a:spcAft>
          </a:pPr>
          <a:r>
            <a:rPr lang="es-MX" sz="700" kern="1200" dirty="0"/>
            <a:t>Tolerancia</a:t>
          </a:r>
        </a:p>
      </dsp:txBody>
      <dsp:txXfrm>
        <a:off x="4171229" y="648599"/>
        <a:ext cx="881224" cy="881224"/>
      </dsp:txXfrm>
    </dsp:sp>
    <dsp:sp modelId="{E4E02315-3634-4FE1-A35B-14EA80C2085B}">
      <dsp:nvSpPr>
        <dsp:cNvPr id="0" name=""/>
        <dsp:cNvSpPr/>
      </dsp:nvSpPr>
      <dsp:spPr>
        <a:xfrm>
          <a:off x="4985713" y="466092"/>
          <a:ext cx="1246238" cy="1246238"/>
        </a:xfrm>
        <a:prstGeom prst="ellipse">
          <a:avLst/>
        </a:prstGeom>
        <a:solidFill>
          <a:srgbClr val="00B050">
            <a:alpha val="50000"/>
          </a:srgb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8585" tIns="8890" rIns="68585" bIns="8890" numCol="1" spcCol="1270" anchor="ctr" anchorCtr="0">
          <a:noAutofit/>
        </a:bodyPr>
        <a:lstStyle/>
        <a:p>
          <a:pPr lvl="0" algn="ctr" defTabSz="311150" rtl="0">
            <a:lnSpc>
              <a:spcPct val="90000"/>
            </a:lnSpc>
            <a:spcBef>
              <a:spcPct val="0"/>
            </a:spcBef>
            <a:spcAft>
              <a:spcPct val="35000"/>
            </a:spcAft>
          </a:pPr>
          <a:r>
            <a:rPr lang="es-MX" sz="700" kern="1200" dirty="0"/>
            <a:t>Vocación de servicio</a:t>
          </a:r>
        </a:p>
      </dsp:txBody>
      <dsp:txXfrm>
        <a:off x="5168220" y="648599"/>
        <a:ext cx="881224" cy="881224"/>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233732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33508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926944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359954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069659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77958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77958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77958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77958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96033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453077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960331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17704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441329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865959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281052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865959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865959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251360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916497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65187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3406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60255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453077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453077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453077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453077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58377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685800" y="841772"/>
            <a:ext cx="7772400" cy="1790700"/>
          </a:xfrm>
          <a:prstGeom prst="rect">
            <a:avLst/>
          </a:prstGeom>
          <a:noFill/>
          <a:ln>
            <a:noFill/>
          </a:ln>
        </p:spPr>
        <p:txBody>
          <a:bodyPr spcFirstLastPara="1" wrap="square" lIns="91425" tIns="91425" rIns="91425" bIns="91425" anchor="b" anchorCtr="0"/>
          <a:lstStyle>
            <a:lvl1pPr marR="0" lvl="0" algn="ctr" rtl="0">
              <a:lnSpc>
                <a:spcPct val="90000"/>
              </a:lnSpc>
              <a:spcBef>
                <a:spcPts val="0"/>
              </a:spcBef>
              <a:spcAft>
                <a:spcPts val="0"/>
              </a:spcAft>
              <a:buClr>
                <a:schemeClr val="dk1"/>
              </a:buClr>
              <a:buSzPts val="5900"/>
              <a:buFont typeface="Calibri"/>
              <a:buNone/>
              <a:defRPr sz="59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8" name="Google Shape;58;p14"/>
          <p:cNvSpPr txBox="1">
            <a:spLocks noGrp="1"/>
          </p:cNvSpPr>
          <p:nvPr>
            <p:ph type="subTitle" idx="1"/>
          </p:nvPr>
        </p:nvSpPr>
        <p:spPr>
          <a:xfrm>
            <a:off x="1143000" y="2701528"/>
            <a:ext cx="6858000" cy="1241700"/>
          </a:xfrm>
          <a:prstGeom prst="rect">
            <a:avLst/>
          </a:prstGeom>
          <a:noFill/>
          <a:ln>
            <a:noFill/>
          </a:ln>
        </p:spPr>
        <p:txBody>
          <a:bodyPr spcFirstLastPara="1" wrap="square" lIns="91425" tIns="91425" rIns="91425" bIns="91425" anchor="t" anchorCtr="0"/>
          <a:lstStyle>
            <a:lvl1pPr marR="0" lvl="0" algn="ctr" rtl="0">
              <a:lnSpc>
                <a:spcPct val="90000"/>
              </a:lnSpc>
              <a:spcBef>
                <a:spcPts val="987"/>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ctr" rtl="0">
              <a:lnSpc>
                <a:spcPct val="90000"/>
              </a:lnSpc>
              <a:spcBef>
                <a:spcPts val="494"/>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0">
              <a:lnSpc>
                <a:spcPct val="90000"/>
              </a:lnSpc>
              <a:spcBef>
                <a:spcPts val="494"/>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59" name="Google Shape;59;p14"/>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14"/>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1" name="Google Shape;61;p14"/>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623888" y="1282306"/>
            <a:ext cx="7886700" cy="213960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5900"/>
              <a:buFont typeface="Calibri"/>
              <a:buNone/>
              <a:defRPr sz="59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0" name="Google Shape;70;p16"/>
          <p:cNvSpPr txBox="1">
            <a:spLocks noGrp="1"/>
          </p:cNvSpPr>
          <p:nvPr>
            <p:ph type="body" idx="1"/>
          </p:nvPr>
        </p:nvSpPr>
        <p:spPr>
          <a:xfrm>
            <a:off x="623888" y="3442098"/>
            <a:ext cx="7886700" cy="1125300"/>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987"/>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94"/>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494"/>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494"/>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494"/>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494"/>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494"/>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494"/>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494"/>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71" name="Google Shape;71;p16"/>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2" name="Google Shape;72;p16"/>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3" name="Google Shape;73;p16"/>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a:off x="628650" y="273852"/>
            <a:ext cx="7886700" cy="9942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300"/>
              <a:buFont typeface="Calibri"/>
              <a:buNone/>
              <a:defRPr sz="4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6" name="Google Shape;76;p17"/>
          <p:cNvSpPr txBox="1">
            <a:spLocks noGrp="1"/>
          </p:cNvSpPr>
          <p:nvPr>
            <p:ph type="body" idx="1"/>
          </p:nvPr>
        </p:nvSpPr>
        <p:spPr>
          <a:xfrm>
            <a:off x="628650" y="1369219"/>
            <a:ext cx="3886200" cy="32634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987"/>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494"/>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17"/>
          <p:cNvSpPr txBox="1">
            <a:spLocks noGrp="1"/>
          </p:cNvSpPr>
          <p:nvPr>
            <p:ph type="body" idx="2"/>
          </p:nvPr>
        </p:nvSpPr>
        <p:spPr>
          <a:xfrm>
            <a:off x="4629150" y="1369219"/>
            <a:ext cx="3886200" cy="32634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987"/>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494"/>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8" name="Google Shape;78;p17"/>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9" name="Google Shape;79;p17"/>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0" name="Google Shape;80;p17"/>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81"/>
        <p:cNvGrpSpPr/>
        <p:nvPr/>
      </p:nvGrpSpPr>
      <p:grpSpPr>
        <a:xfrm>
          <a:off x="0" y="0"/>
          <a:ext cx="0" cy="0"/>
          <a:chOff x="0" y="0"/>
          <a:chExt cx="0" cy="0"/>
        </a:xfrm>
      </p:grpSpPr>
      <p:sp>
        <p:nvSpPr>
          <p:cNvPr id="82" name="Google Shape;82;p18"/>
          <p:cNvSpPr txBox="1">
            <a:spLocks noGrp="1"/>
          </p:cNvSpPr>
          <p:nvPr>
            <p:ph type="title"/>
          </p:nvPr>
        </p:nvSpPr>
        <p:spPr>
          <a:xfrm>
            <a:off x="629841" y="273852"/>
            <a:ext cx="7886700" cy="9942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300"/>
              <a:buFont typeface="Calibri"/>
              <a:buNone/>
              <a:defRPr sz="4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3" name="Google Shape;83;p18"/>
          <p:cNvSpPr txBox="1">
            <a:spLocks noGrp="1"/>
          </p:cNvSpPr>
          <p:nvPr>
            <p:ph type="body" idx="1"/>
          </p:nvPr>
        </p:nvSpPr>
        <p:spPr>
          <a:xfrm>
            <a:off x="629842" y="1260872"/>
            <a:ext cx="3868200" cy="618000"/>
          </a:xfrm>
          <a:prstGeom prst="rect">
            <a:avLst/>
          </a:prstGeom>
          <a:noFill/>
          <a:ln>
            <a:noFill/>
          </a:ln>
        </p:spPr>
        <p:txBody>
          <a:bodyPr spcFirstLastPara="1" wrap="square" lIns="91425" tIns="91425" rIns="91425" bIns="91425" anchor="b" anchorCtr="0"/>
          <a:lstStyle>
            <a:lvl1pPr marL="457200" marR="0" lvl="0" indent="-228600" algn="l" rtl="0">
              <a:lnSpc>
                <a:spcPct val="90000"/>
              </a:lnSpc>
              <a:spcBef>
                <a:spcPts val="987"/>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94"/>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94"/>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84" name="Google Shape;84;p18"/>
          <p:cNvSpPr txBox="1">
            <a:spLocks noGrp="1"/>
          </p:cNvSpPr>
          <p:nvPr>
            <p:ph type="body" idx="2"/>
          </p:nvPr>
        </p:nvSpPr>
        <p:spPr>
          <a:xfrm>
            <a:off x="629842" y="1878806"/>
            <a:ext cx="3868200" cy="27633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987"/>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494"/>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18"/>
          <p:cNvSpPr txBox="1">
            <a:spLocks noGrp="1"/>
          </p:cNvSpPr>
          <p:nvPr>
            <p:ph type="body" idx="3"/>
          </p:nvPr>
        </p:nvSpPr>
        <p:spPr>
          <a:xfrm>
            <a:off x="4629155" y="1260872"/>
            <a:ext cx="3887400" cy="618000"/>
          </a:xfrm>
          <a:prstGeom prst="rect">
            <a:avLst/>
          </a:prstGeom>
          <a:noFill/>
          <a:ln>
            <a:noFill/>
          </a:ln>
        </p:spPr>
        <p:txBody>
          <a:bodyPr spcFirstLastPara="1" wrap="square" lIns="91425" tIns="91425" rIns="91425" bIns="91425" anchor="b" anchorCtr="0"/>
          <a:lstStyle>
            <a:lvl1pPr marL="457200" marR="0" lvl="0" indent="-228600" algn="l" rtl="0">
              <a:lnSpc>
                <a:spcPct val="90000"/>
              </a:lnSpc>
              <a:spcBef>
                <a:spcPts val="987"/>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94"/>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94"/>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86" name="Google Shape;86;p18"/>
          <p:cNvSpPr txBox="1">
            <a:spLocks noGrp="1"/>
          </p:cNvSpPr>
          <p:nvPr>
            <p:ph type="body" idx="4"/>
          </p:nvPr>
        </p:nvSpPr>
        <p:spPr>
          <a:xfrm>
            <a:off x="4629155" y="1878806"/>
            <a:ext cx="3887400" cy="27633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987"/>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494"/>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p18"/>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8" name="Google Shape;88;p18"/>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9" name="Google Shape;89;p18"/>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90"/>
        <p:cNvGrpSpPr/>
        <p:nvPr/>
      </p:nvGrpSpPr>
      <p:grpSpPr>
        <a:xfrm>
          <a:off x="0" y="0"/>
          <a:ext cx="0" cy="0"/>
          <a:chOff x="0" y="0"/>
          <a:chExt cx="0" cy="0"/>
        </a:xfrm>
      </p:grpSpPr>
      <p:sp>
        <p:nvSpPr>
          <p:cNvPr id="91" name="Google Shape;91;p19"/>
          <p:cNvSpPr txBox="1">
            <a:spLocks noGrp="1"/>
          </p:cNvSpPr>
          <p:nvPr>
            <p:ph type="title"/>
          </p:nvPr>
        </p:nvSpPr>
        <p:spPr>
          <a:xfrm>
            <a:off x="628650" y="273852"/>
            <a:ext cx="7886700" cy="9942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300"/>
              <a:buFont typeface="Calibri"/>
              <a:buNone/>
              <a:defRPr sz="4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2" name="Google Shape;92;p19"/>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3" name="Google Shape;93;p19"/>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4" name="Google Shape;94;p19"/>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99"/>
        <p:cNvGrpSpPr/>
        <p:nvPr/>
      </p:nvGrpSpPr>
      <p:grpSpPr>
        <a:xfrm>
          <a:off x="0" y="0"/>
          <a:ext cx="0" cy="0"/>
          <a:chOff x="0" y="0"/>
          <a:chExt cx="0" cy="0"/>
        </a:xfrm>
      </p:grpSpPr>
      <p:sp>
        <p:nvSpPr>
          <p:cNvPr id="100" name="Google Shape;100;p21"/>
          <p:cNvSpPr txBox="1">
            <a:spLocks noGrp="1"/>
          </p:cNvSpPr>
          <p:nvPr>
            <p:ph type="title"/>
          </p:nvPr>
        </p:nvSpPr>
        <p:spPr>
          <a:xfrm>
            <a:off x="629841" y="342900"/>
            <a:ext cx="2949300" cy="120030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01" name="Google Shape;101;p21"/>
          <p:cNvSpPr txBox="1">
            <a:spLocks noGrp="1"/>
          </p:cNvSpPr>
          <p:nvPr>
            <p:ph type="body" idx="1"/>
          </p:nvPr>
        </p:nvSpPr>
        <p:spPr>
          <a:xfrm>
            <a:off x="3887391" y="740569"/>
            <a:ext cx="4629300" cy="3655200"/>
          </a:xfrm>
          <a:prstGeom prst="rect">
            <a:avLst/>
          </a:prstGeom>
          <a:noFill/>
          <a:ln>
            <a:noFill/>
          </a:ln>
        </p:spPr>
        <p:txBody>
          <a:bodyPr spcFirstLastPara="1" wrap="square" lIns="91425" tIns="91425" rIns="91425" bIns="91425" anchor="t" anchorCtr="0"/>
          <a:lstStyle>
            <a:lvl1pPr marL="457200" marR="0" lvl="0" indent="-431800" algn="l" rtl="0">
              <a:lnSpc>
                <a:spcPct val="90000"/>
              </a:lnSpc>
              <a:spcBef>
                <a:spcPts val="987"/>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90000"/>
              </a:lnSpc>
              <a:spcBef>
                <a:spcPts val="494"/>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90000"/>
              </a:lnSpc>
              <a:spcBef>
                <a:spcPts val="494"/>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02" name="Google Shape;102;p21"/>
          <p:cNvSpPr txBox="1">
            <a:spLocks noGrp="1"/>
          </p:cNvSpPr>
          <p:nvPr>
            <p:ph type="body" idx="2"/>
          </p:nvPr>
        </p:nvSpPr>
        <p:spPr>
          <a:xfrm>
            <a:off x="629841" y="1543050"/>
            <a:ext cx="2949300" cy="2858700"/>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987"/>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94"/>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94"/>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103" name="Google Shape;103;p21"/>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4" name="Google Shape;104;p21"/>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5" name="Google Shape;105;p21"/>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106"/>
        <p:cNvGrpSpPr/>
        <p:nvPr/>
      </p:nvGrpSpPr>
      <p:grpSpPr>
        <a:xfrm>
          <a:off x="0" y="0"/>
          <a:ext cx="0" cy="0"/>
          <a:chOff x="0" y="0"/>
          <a:chExt cx="0" cy="0"/>
        </a:xfrm>
      </p:grpSpPr>
      <p:sp>
        <p:nvSpPr>
          <p:cNvPr id="107" name="Google Shape;107;p22"/>
          <p:cNvSpPr txBox="1">
            <a:spLocks noGrp="1"/>
          </p:cNvSpPr>
          <p:nvPr>
            <p:ph type="title"/>
          </p:nvPr>
        </p:nvSpPr>
        <p:spPr>
          <a:xfrm>
            <a:off x="629841" y="342900"/>
            <a:ext cx="2949300" cy="120030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08" name="Google Shape;108;p22"/>
          <p:cNvSpPr>
            <a:spLocks noGrp="1"/>
          </p:cNvSpPr>
          <p:nvPr>
            <p:ph type="pic" idx="2"/>
          </p:nvPr>
        </p:nvSpPr>
        <p:spPr>
          <a:xfrm>
            <a:off x="3887391" y="740569"/>
            <a:ext cx="4629300" cy="3655200"/>
          </a:xfrm>
          <a:prstGeom prst="rect">
            <a:avLst/>
          </a:prstGeom>
          <a:noFill/>
          <a:ln>
            <a:noFill/>
          </a:ln>
        </p:spPr>
        <p:txBody>
          <a:bodyPr spcFirstLastPara="1" wrap="square" lIns="91425" tIns="91425" rIns="91425" bIns="91425" anchor="t" anchorCtr="0"/>
          <a:lstStyle>
            <a:lvl1pPr marR="0" lvl="0" algn="l" rtl="0">
              <a:lnSpc>
                <a:spcPct val="90000"/>
              </a:lnSpc>
              <a:spcBef>
                <a:spcPts val="987"/>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494"/>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494"/>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494"/>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494"/>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494"/>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494"/>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494"/>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494"/>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09" name="Google Shape;109;p22"/>
          <p:cNvSpPr txBox="1">
            <a:spLocks noGrp="1"/>
          </p:cNvSpPr>
          <p:nvPr>
            <p:ph type="body" idx="1"/>
          </p:nvPr>
        </p:nvSpPr>
        <p:spPr>
          <a:xfrm>
            <a:off x="629841" y="1543050"/>
            <a:ext cx="2949300" cy="2858700"/>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987"/>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94"/>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94"/>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110" name="Google Shape;110;p22"/>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1" name="Google Shape;111;p22"/>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2" name="Google Shape;112;p22"/>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628650" y="273852"/>
            <a:ext cx="7886700" cy="9942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300"/>
              <a:buFont typeface="Calibri"/>
              <a:buNone/>
              <a:defRPr sz="4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5" name="Google Shape;115;p23"/>
          <p:cNvSpPr txBox="1">
            <a:spLocks noGrp="1"/>
          </p:cNvSpPr>
          <p:nvPr>
            <p:ph type="body" idx="1"/>
          </p:nvPr>
        </p:nvSpPr>
        <p:spPr>
          <a:xfrm rot="5400000">
            <a:off x="2940300" y="-942431"/>
            <a:ext cx="3263400" cy="78867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987"/>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494"/>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6" name="Google Shape;116;p23"/>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7" name="Google Shape;117;p23"/>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8" name="Google Shape;118;p23"/>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rot="5400000">
            <a:off x="5350060" y="1467543"/>
            <a:ext cx="4359000" cy="19716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300"/>
              <a:buFont typeface="Calibri"/>
              <a:buNone/>
              <a:defRPr sz="4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1" name="Google Shape;121;p24"/>
          <p:cNvSpPr txBox="1">
            <a:spLocks noGrp="1"/>
          </p:cNvSpPr>
          <p:nvPr>
            <p:ph type="body" idx="1"/>
          </p:nvPr>
        </p:nvSpPr>
        <p:spPr>
          <a:xfrm rot="5400000">
            <a:off x="1349475" y="-447057"/>
            <a:ext cx="4359000" cy="58008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987"/>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494"/>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2" name="Google Shape;122;p24"/>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23" name="Google Shape;123;p24"/>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24" name="Google Shape;124;p24"/>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52"/>
            <a:ext cx="7886700" cy="9942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300"/>
              <a:buFont typeface="Calibri"/>
              <a:buNone/>
              <a:defRPr sz="4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987"/>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494"/>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 bg1="lt1" tx1="dk1" bg2="dk2" tx2="lt2" accent1="accent1" accent2="accent2" accent3="accent3" accent4="accent4" accent5="accent5" accent6="accent6" hlink="hlink" folHlink="folHlink"/>
  <p:sldLayoutIdLst>
    <p:sldLayoutId id="2147483659" r:id="rId1"/>
    <p:sldLayoutId id="2147483661" r:id="rId2"/>
    <p:sldLayoutId id="2147483662" r:id="rId3"/>
    <p:sldLayoutId id="2147483663" r:id="rId4"/>
    <p:sldLayoutId id="2147483664" r:id="rId5"/>
    <p:sldLayoutId id="2147483666" r:id="rId6"/>
    <p:sldLayoutId id="2147483667" r:id="rId7"/>
    <p:sldLayoutId id="2147483668" r:id="rId8"/>
    <p:sldLayoutId id="214748366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1.jpe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E0B5CF02-1D5D-4D2C-9998-0FEDAB386A27}"/>
              </a:ext>
            </a:extLst>
          </p:cNvPr>
          <p:cNvSpPr/>
          <p:nvPr/>
        </p:nvSpPr>
        <p:spPr>
          <a:xfrm>
            <a:off x="1382233" y="622300"/>
            <a:ext cx="6799520" cy="2554545"/>
          </a:xfrm>
          <a:prstGeom prst="rect">
            <a:avLst/>
          </a:prstGeom>
        </p:spPr>
        <p:txBody>
          <a:bodyPr wrap="square">
            <a:spAutoFit/>
          </a:bodyPr>
          <a:lstStyle/>
          <a:p>
            <a:pPr algn="ctr"/>
            <a:r>
              <a:rPr lang="es-MX" sz="2200" b="1" dirty="0" smtClean="0">
                <a:latin typeface="Arial Rounded MT Bold" panose="020F0704030504030204" pitchFamily="34" charset="0"/>
                <a:cs typeface="Arial" panose="020B0604020202020204" pitchFamily="34" charset="0"/>
              </a:rPr>
              <a:t>TALLER PARA LA ELABORACIÓN DEL MODELO DEL  CÓDIGO DE ÉTICA MUNICIPAL Y LA CREACIÓN DE UNA  INSTANCIA ESPECIALIZADA EN LA MATERIA</a:t>
            </a:r>
          </a:p>
          <a:p>
            <a:pPr algn="ctr"/>
            <a:endParaRPr lang="es-MX" sz="2400" b="1" dirty="0" smtClean="0">
              <a:latin typeface="Arial Rounded MT Bold" panose="020F0704030504030204" pitchFamily="34" charset="0"/>
              <a:cs typeface="Arial" panose="020B0604020202020204" pitchFamily="34" charset="0"/>
            </a:endParaRPr>
          </a:p>
          <a:p>
            <a:pPr algn="ctr"/>
            <a:r>
              <a:rPr lang="es-MX" sz="2400" b="1" dirty="0" smtClean="0">
                <a:latin typeface="Arial Rounded MT Bold" panose="020F0704030504030204" pitchFamily="34" charset="0"/>
                <a:cs typeface="Arial" panose="020B0604020202020204" pitchFamily="34" charset="0"/>
              </a:rPr>
              <a:t>Antecedentes, alcance y finalidad  del Modelo</a:t>
            </a:r>
            <a:endParaRPr lang="es-MX" sz="2400" b="1" dirty="0">
              <a:latin typeface="Arial Rounded MT Bold" panose="020F070403050403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FB47A819-109D-47DB-A046-471C3FD886D0}"/>
              </a:ext>
            </a:extLst>
          </p:cNvPr>
          <p:cNvSpPr/>
          <p:nvPr/>
        </p:nvSpPr>
        <p:spPr>
          <a:xfrm>
            <a:off x="1178258" y="2865429"/>
            <a:ext cx="6879265" cy="1600438"/>
          </a:xfrm>
          <a:prstGeom prst="rect">
            <a:avLst/>
          </a:prstGeom>
        </p:spPr>
        <p:txBody>
          <a:bodyPr wrap="square">
            <a:spAutoFit/>
          </a:bodyPr>
          <a:lstStyle/>
          <a:p>
            <a:endParaRPr lang="es-MX" dirty="0" smtClean="0">
              <a:latin typeface="Arial Rounded MT Bold" panose="020F0704030504030204" pitchFamily="34" charset="0"/>
            </a:endParaRPr>
          </a:p>
          <a:p>
            <a:endParaRPr lang="es-MX" dirty="0" smtClean="0">
              <a:latin typeface="Arial Rounded MT Bold" panose="020F0704030504030204" pitchFamily="34" charset="0"/>
            </a:endParaRPr>
          </a:p>
          <a:p>
            <a:endParaRPr lang="es-MX" dirty="0" smtClean="0">
              <a:latin typeface="Arial Rounded MT Bold" panose="020F0704030504030204" pitchFamily="34" charset="0"/>
            </a:endParaRPr>
          </a:p>
          <a:p>
            <a:endParaRPr lang="es-MX" dirty="0" smtClean="0">
              <a:latin typeface="Arial Rounded MT Bold" panose="020F0704030504030204" pitchFamily="34" charset="0"/>
            </a:endParaRPr>
          </a:p>
          <a:p>
            <a:r>
              <a:rPr lang="es-MX" dirty="0" smtClean="0">
                <a:latin typeface="Arial Rounded MT Bold" panose="020F0704030504030204" pitchFamily="34" charset="0"/>
              </a:rPr>
              <a:t>-</a:t>
            </a:r>
            <a:r>
              <a:rPr lang="es-MX" dirty="0">
                <a:latin typeface="Arial Rounded MT Bold" panose="020F0704030504030204" pitchFamily="34" charset="0"/>
              </a:rPr>
              <a:t>Dirección General de Promoción y Seguimiento al Combate a la </a:t>
            </a:r>
            <a:r>
              <a:rPr lang="es-MX" dirty="0" smtClean="0">
                <a:latin typeface="Arial Rounded MT Bold" panose="020F0704030504030204" pitchFamily="34" charset="0"/>
              </a:rPr>
              <a:t>Corrupción</a:t>
            </a:r>
            <a:endParaRPr lang="es-MX" dirty="0">
              <a:latin typeface="Arial Rounded MT Bold" panose="020F0704030504030204" pitchFamily="34" charset="0"/>
            </a:endParaRPr>
          </a:p>
          <a:p>
            <a:endParaRPr lang="es-MX" dirty="0">
              <a:latin typeface="Arial Rounded MT Bold" panose="020F0704030504030204" pitchFamily="34" charset="0"/>
            </a:endParaRPr>
          </a:p>
          <a:p>
            <a:r>
              <a:rPr lang="es-MX" dirty="0">
                <a:latin typeface="Arial Rounded MT Bold" panose="020F0704030504030204" pitchFamily="34" charset="0"/>
              </a:rPr>
              <a:t>-Dirección de Ética y Vinculación Institucional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30DF2E95-6F87-403B-9D72-B9F4948F3754}"/>
              </a:ext>
            </a:extLst>
          </p:cNvPr>
          <p:cNvSpPr/>
          <p:nvPr/>
        </p:nvSpPr>
        <p:spPr>
          <a:xfrm>
            <a:off x="228600" y="578224"/>
            <a:ext cx="8686800" cy="4416594"/>
          </a:xfrm>
          <a:prstGeom prst="rect">
            <a:avLst/>
          </a:prstGeom>
        </p:spPr>
        <p:txBody>
          <a:bodyPr wrap="square">
            <a:spAutoFit/>
          </a:bodyPr>
          <a:lstStyle/>
          <a:p>
            <a:pPr algn="just"/>
            <a:endParaRPr lang="es-ES" dirty="0" smtClean="0">
              <a:latin typeface="Arial" panose="020B0604020202020204" pitchFamily="34" charset="0"/>
              <a:ea typeface="Times New Roman" panose="02020603050405020304" pitchFamily="18" charset="0"/>
            </a:endParaRPr>
          </a:p>
          <a:p>
            <a:pPr algn="just"/>
            <a:r>
              <a:rPr lang="es-ES" sz="1500" dirty="0" smtClean="0">
                <a:latin typeface="Arial" panose="020B0604020202020204" pitchFamily="34" charset="0"/>
                <a:ea typeface="Times New Roman" panose="02020603050405020304" pitchFamily="18" charset="0"/>
              </a:rPr>
              <a:t>III</a:t>
            </a:r>
            <a:r>
              <a:rPr lang="es-ES" sz="1500" dirty="0" smtClean="0">
                <a:latin typeface="Arial" panose="020B0604020202020204" pitchFamily="34" charset="0"/>
                <a:ea typeface="Times New Roman" panose="02020603050405020304" pitchFamily="18" charset="0"/>
              </a:rPr>
              <a:t>.- Se realizaron 125 gestiones a los Municipios del Estado de Jalisco, por medio de los cuales se propuso la celebración del Acuerdo de Coordinación referido, entregándose los insumos a ese respecto. </a:t>
            </a:r>
            <a:endParaRPr lang="es-ES" sz="1500" dirty="0" smtClean="0">
              <a:latin typeface="Times New Roman" panose="02020603050405020304" pitchFamily="18" charset="0"/>
              <a:ea typeface="Times New Roman" panose="02020603050405020304" pitchFamily="18" charset="0"/>
            </a:endParaRPr>
          </a:p>
          <a:p>
            <a:pPr algn="just"/>
            <a:endParaRPr lang="es-ES" sz="1500" dirty="0" smtClean="0">
              <a:latin typeface="Arial" panose="020B0604020202020204" pitchFamily="34" charset="0"/>
              <a:ea typeface="Times New Roman" panose="02020603050405020304" pitchFamily="18" charset="0"/>
            </a:endParaRPr>
          </a:p>
          <a:p>
            <a:pPr algn="just"/>
            <a:r>
              <a:rPr lang="es-ES" sz="1500" dirty="0" smtClean="0">
                <a:latin typeface="Arial" panose="020B0604020202020204" pitchFamily="34" charset="0"/>
                <a:ea typeface="Times New Roman" panose="02020603050405020304" pitchFamily="18" charset="0"/>
              </a:rPr>
              <a:t>IV.-  Se impartieron doce capacitaciones en similar número de Coordinaciones Regionales en las que se abordaron los antecedentes internacionales, naciones y locales sobre la materia de ética, conducta y prevención de conflictos de interés y especialmente, acerca de los principios y valores que rigen el servicio público, en el marco de los Sistemas Nacional y Estatal Anticorrupción, así como un abordaje de todos los aspectos que en vía de ejecución de los Acuerdos de Coordinación promovidos se pretenden desarrollar en beneficio de los Municipios de la Entidad, especialmente aquéllos que estimen pertinente sumarse a este esfuerzo.</a:t>
            </a:r>
          </a:p>
          <a:p>
            <a:pPr algn="just"/>
            <a:endParaRPr lang="es-ES" sz="1500" dirty="0" smtClean="0">
              <a:latin typeface="Arial" panose="020B0604020202020204" pitchFamily="34" charset="0"/>
              <a:ea typeface="Times New Roman" panose="02020603050405020304" pitchFamily="18" charset="0"/>
            </a:endParaRPr>
          </a:p>
          <a:p>
            <a:pPr algn="just"/>
            <a:r>
              <a:rPr lang="es-ES" sz="1500" dirty="0" smtClean="0">
                <a:latin typeface="Arial" panose="020B0604020202020204" pitchFamily="34" charset="0"/>
                <a:ea typeface="Times New Roman" panose="02020603050405020304" pitchFamily="18" charset="0"/>
              </a:rPr>
              <a:t>V.- Se realizaron promociones directas sobre el alcance del Acuerdo propuesto en todos los Municipios con los que no existe un Acuerdo de Coordinación para el Fortalecimiento del Subsistema Municipal de Control y Evaluación de la Gestión Pública suscritos a la fecha.</a:t>
            </a:r>
          </a:p>
          <a:p>
            <a:pPr algn="just"/>
            <a:endParaRPr lang="es-ES" dirty="0" smtClean="0">
              <a:latin typeface="Arial" panose="020B0604020202020204" pitchFamily="34" charset="0"/>
              <a:ea typeface="Times New Roman" panose="02020603050405020304" pitchFamily="18" charset="0"/>
            </a:endParaRPr>
          </a:p>
          <a:p>
            <a:pPr algn="just"/>
            <a:endParaRPr lang="es-ES" dirty="0" smtClean="0">
              <a:latin typeface="Arial" panose="020B0604020202020204" pitchFamily="34" charset="0"/>
              <a:ea typeface="Times New Roman" panose="02020603050405020304" pitchFamily="18" charset="0"/>
            </a:endParaRPr>
          </a:p>
          <a:p>
            <a:pPr algn="just"/>
            <a:endParaRPr lang="es-ES" dirty="0" smtClean="0">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30833773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F8CE6625-DD8A-476E-9063-E34E19A39C84}"/>
              </a:ext>
            </a:extLst>
          </p:cNvPr>
          <p:cNvSpPr/>
          <p:nvPr/>
        </p:nvSpPr>
        <p:spPr>
          <a:xfrm>
            <a:off x="3165638" y="456450"/>
            <a:ext cx="2502608" cy="307777"/>
          </a:xfrm>
          <a:prstGeom prst="rect">
            <a:avLst/>
          </a:prstGeom>
        </p:spPr>
        <p:txBody>
          <a:bodyPr wrap="none">
            <a:spAutoFit/>
          </a:bodyPr>
          <a:lstStyle/>
          <a:p>
            <a:pPr algn="ctr"/>
            <a:r>
              <a:rPr lang="es-MX" b="1" dirty="0">
                <a:latin typeface="Arial Rounded MT Bold" panose="020F0704030504030204" pitchFamily="34" charset="0"/>
                <a:cs typeface="Arial" panose="020B0604020202020204" pitchFamily="34" charset="0"/>
              </a:rPr>
              <a:t>Capacitaciones realizadas</a:t>
            </a:r>
            <a:endParaRPr lang="es-ES" b="1" dirty="0">
              <a:latin typeface="Arial Rounded MT Bold" panose="020F0704030504030204" pitchFamily="34" charset="0"/>
              <a:cs typeface="Arial" panose="020B0604020202020204" pitchFamily="34" charset="0"/>
            </a:endParaRPr>
          </a:p>
        </p:txBody>
      </p:sp>
      <p:graphicFrame>
        <p:nvGraphicFramePr>
          <p:cNvPr id="3" name="Tabla 2">
            <a:extLst>
              <a:ext uri="{FF2B5EF4-FFF2-40B4-BE49-F238E27FC236}">
                <a16:creationId xmlns:a16="http://schemas.microsoft.com/office/drawing/2014/main" id="{FDF1F326-FEA6-42E5-B726-AE03D46290F4}"/>
              </a:ext>
            </a:extLst>
          </p:cNvPr>
          <p:cNvGraphicFramePr>
            <a:graphicFrameLocks noGrp="1"/>
          </p:cNvGraphicFramePr>
          <p:nvPr>
            <p:extLst>
              <p:ext uri="{D42A27DB-BD31-4B8C-83A1-F6EECF244321}">
                <p14:modId xmlns:p14="http://schemas.microsoft.com/office/powerpoint/2010/main" val="273537423"/>
              </p:ext>
            </p:extLst>
          </p:nvPr>
        </p:nvGraphicFramePr>
        <p:xfrm>
          <a:off x="675410" y="865905"/>
          <a:ext cx="7128162" cy="3413482"/>
        </p:xfrm>
        <a:graphic>
          <a:graphicData uri="http://schemas.openxmlformats.org/drawingml/2006/table">
            <a:tbl>
              <a:tblPr firstRow="1" firstCol="1" bandRow="1">
                <a:tableStyleId>{5C22544A-7EE6-4342-B048-85BDC9FD1C3A}</a:tableStyleId>
              </a:tblPr>
              <a:tblGrid>
                <a:gridCol w="2498256">
                  <a:extLst>
                    <a:ext uri="{9D8B030D-6E8A-4147-A177-3AD203B41FA5}">
                      <a16:colId xmlns:a16="http://schemas.microsoft.com/office/drawing/2014/main" val="1098673646"/>
                    </a:ext>
                  </a:extLst>
                </a:gridCol>
                <a:gridCol w="2554771">
                  <a:extLst>
                    <a:ext uri="{9D8B030D-6E8A-4147-A177-3AD203B41FA5}">
                      <a16:colId xmlns:a16="http://schemas.microsoft.com/office/drawing/2014/main" val="100746862"/>
                    </a:ext>
                  </a:extLst>
                </a:gridCol>
                <a:gridCol w="2075135">
                  <a:extLst>
                    <a:ext uri="{9D8B030D-6E8A-4147-A177-3AD203B41FA5}">
                      <a16:colId xmlns:a16="http://schemas.microsoft.com/office/drawing/2014/main" val="3982252207"/>
                    </a:ext>
                  </a:extLst>
                </a:gridCol>
              </a:tblGrid>
              <a:tr h="243820">
                <a:tc>
                  <a:txBody>
                    <a:bodyPr/>
                    <a:lstStyle/>
                    <a:p>
                      <a:pPr algn="ctr">
                        <a:spcAft>
                          <a:spcPts val="0"/>
                        </a:spcAft>
                      </a:pPr>
                      <a:r>
                        <a:rPr lang="es-ES" sz="900" b="1" dirty="0">
                          <a:solidFill>
                            <a:schemeClr val="tx1"/>
                          </a:solidFill>
                          <a:effectLst/>
                        </a:rPr>
                        <a:t>REGIONES</a:t>
                      </a:r>
                      <a:endParaRPr lang="es-ES" sz="900" b="1" dirty="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ctr">
                        <a:spcAft>
                          <a:spcPts val="0"/>
                        </a:spcAft>
                      </a:pPr>
                      <a:r>
                        <a:rPr lang="es-ES" sz="900" b="1" dirty="0">
                          <a:solidFill>
                            <a:schemeClr val="tx1"/>
                          </a:solidFill>
                          <a:effectLst/>
                        </a:rPr>
                        <a:t>FECHA DE CAPACITACIÓN</a:t>
                      </a:r>
                      <a:endParaRPr lang="es-ES" sz="900" b="1" dirty="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ctr">
                        <a:spcAft>
                          <a:spcPts val="0"/>
                        </a:spcAft>
                      </a:pPr>
                      <a:r>
                        <a:rPr lang="es-ES" sz="900" b="1" dirty="0">
                          <a:solidFill>
                            <a:schemeClr val="tx1"/>
                          </a:solidFill>
                          <a:effectLst/>
                        </a:rPr>
                        <a:t>MUNICIPIO SEDE</a:t>
                      </a:r>
                      <a:endParaRPr lang="es-ES" sz="900" b="1" dirty="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1316284409"/>
                  </a:ext>
                </a:extLst>
              </a:tr>
              <a:tr h="243820">
                <a:tc>
                  <a:txBody>
                    <a:bodyPr/>
                    <a:lstStyle/>
                    <a:p>
                      <a:pPr algn="just">
                        <a:spcAft>
                          <a:spcPts val="0"/>
                        </a:spcAft>
                      </a:pPr>
                      <a:r>
                        <a:rPr lang="es-ES" sz="900">
                          <a:solidFill>
                            <a:schemeClr val="tx1"/>
                          </a:solidFill>
                          <a:effectLst/>
                        </a:rPr>
                        <a:t>Región 1 “Norte”</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dirty="0">
                          <a:effectLst/>
                        </a:rPr>
                        <a:t>19 de junio de 2018</a:t>
                      </a:r>
                      <a:endParaRPr lang="es-ES" sz="900" dirty="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Colotlán</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935269453"/>
                  </a:ext>
                </a:extLst>
              </a:tr>
              <a:tr h="243820">
                <a:tc>
                  <a:txBody>
                    <a:bodyPr/>
                    <a:lstStyle/>
                    <a:p>
                      <a:pPr algn="just">
                        <a:spcAft>
                          <a:spcPts val="0"/>
                        </a:spcAft>
                      </a:pPr>
                      <a:r>
                        <a:rPr lang="es-ES" sz="900">
                          <a:solidFill>
                            <a:schemeClr val="tx1"/>
                          </a:solidFill>
                          <a:effectLst/>
                        </a:rPr>
                        <a:t>Región 2 “Altos Norte”</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dirty="0">
                          <a:effectLst/>
                        </a:rPr>
                        <a:t>26 de junio de 2018</a:t>
                      </a:r>
                      <a:endParaRPr lang="es-ES" sz="900" dirty="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dirty="0">
                          <a:effectLst/>
                        </a:rPr>
                        <a:t>Lagos de Moreno</a:t>
                      </a:r>
                      <a:endParaRPr lang="es-ES" sz="900" dirty="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2113612845"/>
                  </a:ext>
                </a:extLst>
              </a:tr>
              <a:tr h="243820">
                <a:tc>
                  <a:txBody>
                    <a:bodyPr/>
                    <a:lstStyle/>
                    <a:p>
                      <a:pPr algn="just">
                        <a:spcAft>
                          <a:spcPts val="0"/>
                        </a:spcAft>
                      </a:pPr>
                      <a:r>
                        <a:rPr lang="es-ES" sz="900">
                          <a:solidFill>
                            <a:schemeClr val="tx1"/>
                          </a:solidFill>
                          <a:effectLst/>
                        </a:rPr>
                        <a:t>Región 3 “Altos Sur”</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27 de junio de 2018</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Arandas </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530799979"/>
                  </a:ext>
                </a:extLst>
              </a:tr>
              <a:tr h="243820">
                <a:tc>
                  <a:txBody>
                    <a:bodyPr/>
                    <a:lstStyle/>
                    <a:p>
                      <a:pPr algn="just">
                        <a:spcAft>
                          <a:spcPts val="0"/>
                        </a:spcAft>
                      </a:pPr>
                      <a:r>
                        <a:rPr lang="es-ES" sz="900" dirty="0">
                          <a:solidFill>
                            <a:schemeClr val="tx1"/>
                          </a:solidFill>
                          <a:effectLst/>
                        </a:rPr>
                        <a:t>Región 4 “Ciénega”</a:t>
                      </a:r>
                      <a:endParaRPr lang="es-ES" sz="900" dirty="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28 de junio de 2018</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Ocotlán</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1229215466"/>
                  </a:ext>
                </a:extLst>
              </a:tr>
              <a:tr h="243820">
                <a:tc>
                  <a:txBody>
                    <a:bodyPr/>
                    <a:lstStyle/>
                    <a:p>
                      <a:pPr algn="just">
                        <a:spcAft>
                          <a:spcPts val="0"/>
                        </a:spcAft>
                      </a:pPr>
                      <a:r>
                        <a:rPr lang="es-ES" sz="900">
                          <a:solidFill>
                            <a:schemeClr val="tx1"/>
                          </a:solidFill>
                          <a:effectLst/>
                        </a:rPr>
                        <a:t>Región 5 “Sureste”</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20 de junio de 2018</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Tuxcueca</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39358016"/>
                  </a:ext>
                </a:extLst>
              </a:tr>
              <a:tr h="243820">
                <a:tc>
                  <a:txBody>
                    <a:bodyPr/>
                    <a:lstStyle/>
                    <a:p>
                      <a:pPr algn="just">
                        <a:spcAft>
                          <a:spcPts val="0"/>
                        </a:spcAft>
                      </a:pPr>
                      <a:r>
                        <a:rPr lang="es-ES" sz="900">
                          <a:solidFill>
                            <a:schemeClr val="tx1"/>
                          </a:solidFill>
                          <a:effectLst/>
                        </a:rPr>
                        <a:t>Región 6 “Sur”</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dirty="0">
                          <a:effectLst/>
                        </a:rPr>
                        <a:t>21 de junio de 2018</a:t>
                      </a:r>
                      <a:endParaRPr lang="es-ES" sz="900" dirty="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Ciudad Guzmán</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2910381863"/>
                  </a:ext>
                </a:extLst>
              </a:tr>
              <a:tr h="243820">
                <a:tc>
                  <a:txBody>
                    <a:bodyPr/>
                    <a:lstStyle/>
                    <a:p>
                      <a:pPr algn="just">
                        <a:spcAft>
                          <a:spcPts val="0"/>
                        </a:spcAft>
                      </a:pPr>
                      <a:r>
                        <a:rPr lang="es-ES" sz="900">
                          <a:solidFill>
                            <a:schemeClr val="tx1"/>
                          </a:solidFill>
                          <a:effectLst/>
                        </a:rPr>
                        <a:t>Región 7 “Sierra de Amula”</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20 de junio de 2018</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Cuautla</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421056735"/>
                  </a:ext>
                </a:extLst>
              </a:tr>
              <a:tr h="243820">
                <a:tc>
                  <a:txBody>
                    <a:bodyPr/>
                    <a:lstStyle/>
                    <a:p>
                      <a:pPr algn="just">
                        <a:spcAft>
                          <a:spcPts val="0"/>
                        </a:spcAft>
                      </a:pPr>
                      <a:r>
                        <a:rPr lang="es-ES" sz="900" dirty="0">
                          <a:solidFill>
                            <a:schemeClr val="tx1"/>
                          </a:solidFill>
                          <a:effectLst/>
                        </a:rPr>
                        <a:t>Región 8 “Costa Sur”</a:t>
                      </a:r>
                      <a:endParaRPr lang="es-ES" sz="900" dirty="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19 de junio de 2018</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La Huerta</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2609207567"/>
                  </a:ext>
                </a:extLst>
              </a:tr>
              <a:tr h="487642">
                <a:tc>
                  <a:txBody>
                    <a:bodyPr/>
                    <a:lstStyle/>
                    <a:p>
                      <a:pPr algn="just">
                        <a:spcAft>
                          <a:spcPts val="0"/>
                        </a:spcAft>
                      </a:pPr>
                      <a:r>
                        <a:rPr lang="es-ES" sz="900">
                          <a:solidFill>
                            <a:schemeClr val="tx1"/>
                          </a:solidFill>
                          <a:effectLst/>
                        </a:rPr>
                        <a:t>Región 9 “Costa Sierra-Occidental”</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26 de junio de 2018</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Atenguillo</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1176590782"/>
                  </a:ext>
                </a:extLst>
              </a:tr>
              <a:tr h="243820">
                <a:tc>
                  <a:txBody>
                    <a:bodyPr/>
                    <a:lstStyle/>
                    <a:p>
                      <a:pPr algn="just">
                        <a:spcAft>
                          <a:spcPts val="0"/>
                        </a:spcAft>
                      </a:pPr>
                      <a:r>
                        <a:rPr lang="es-ES" sz="900">
                          <a:solidFill>
                            <a:schemeClr val="tx1"/>
                          </a:solidFill>
                          <a:effectLst/>
                        </a:rPr>
                        <a:t>Región 10 “Valles”</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27 de junio de 2018</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dirty="0" err="1">
                          <a:effectLst/>
                        </a:rPr>
                        <a:t>Ahualulco</a:t>
                      </a:r>
                      <a:r>
                        <a:rPr lang="es-ES" sz="900" dirty="0">
                          <a:effectLst/>
                        </a:rPr>
                        <a:t> de Mercado</a:t>
                      </a:r>
                      <a:endParaRPr lang="es-ES" sz="900" dirty="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853384358"/>
                  </a:ext>
                </a:extLst>
              </a:tr>
              <a:tr h="243820">
                <a:tc>
                  <a:txBody>
                    <a:bodyPr/>
                    <a:lstStyle/>
                    <a:p>
                      <a:pPr algn="just">
                        <a:spcAft>
                          <a:spcPts val="0"/>
                        </a:spcAft>
                      </a:pPr>
                      <a:r>
                        <a:rPr lang="es-ES" sz="900">
                          <a:solidFill>
                            <a:schemeClr val="tx1"/>
                          </a:solidFill>
                          <a:effectLst/>
                        </a:rPr>
                        <a:t>Región 11 “Lagunas”</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28 de junio de 2018</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Atoyac</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2682360441"/>
                  </a:ext>
                </a:extLst>
              </a:tr>
              <a:tr h="243820">
                <a:tc>
                  <a:txBody>
                    <a:bodyPr/>
                    <a:lstStyle/>
                    <a:p>
                      <a:pPr algn="just">
                        <a:spcAft>
                          <a:spcPts val="0"/>
                        </a:spcAft>
                      </a:pPr>
                      <a:r>
                        <a:rPr lang="es-ES" sz="900" dirty="0">
                          <a:solidFill>
                            <a:schemeClr val="tx1"/>
                          </a:solidFill>
                          <a:effectLst/>
                        </a:rPr>
                        <a:t>Región 12 “Centro”</a:t>
                      </a:r>
                      <a:endParaRPr lang="es-ES" sz="900" dirty="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dirty="0">
                          <a:effectLst/>
                        </a:rPr>
                        <a:t>22 de junio de 2018</a:t>
                      </a:r>
                      <a:endParaRPr lang="es-ES" sz="900" dirty="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dirty="0">
                          <a:effectLst/>
                        </a:rPr>
                        <a:t>Guadalajara</a:t>
                      </a:r>
                      <a:endParaRPr lang="es-ES" sz="900" dirty="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1605836570"/>
                  </a:ext>
                </a:extLst>
              </a:tr>
            </a:tbl>
          </a:graphicData>
        </a:graphic>
      </p:graphicFrame>
    </p:spTree>
    <p:extLst>
      <p:ext uri="{BB962C8B-B14F-4D97-AF65-F5344CB8AC3E}">
        <p14:creationId xmlns:p14="http://schemas.microsoft.com/office/powerpoint/2010/main" val="41274435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9F94167C-5FFF-4483-AA8E-65BA10243F34}"/>
              </a:ext>
            </a:extLst>
          </p:cNvPr>
          <p:cNvSpPr/>
          <p:nvPr/>
        </p:nvSpPr>
        <p:spPr>
          <a:xfrm>
            <a:off x="1397967" y="748550"/>
            <a:ext cx="6114174" cy="307777"/>
          </a:xfrm>
          <a:prstGeom prst="rect">
            <a:avLst/>
          </a:prstGeom>
        </p:spPr>
        <p:txBody>
          <a:bodyPr wrap="none">
            <a:spAutoFit/>
          </a:bodyPr>
          <a:lstStyle/>
          <a:p>
            <a:pPr algn="ctr"/>
            <a:r>
              <a:rPr lang="es-MX" b="1" dirty="0" smtClean="0">
                <a:latin typeface="Arial Rounded MT Bold" panose="020F0704030504030204" pitchFamily="34" charset="0"/>
                <a:cs typeface="Arial" panose="020B0604020202020204" pitchFamily="34" charset="0"/>
              </a:rPr>
              <a:t>ACCIONES IMPLEMENTADAS POR LA CONTRALORÍA DEL ESTADO</a:t>
            </a:r>
            <a:endParaRPr lang="es-ES" b="1" dirty="0">
              <a:latin typeface="Arial Rounded MT Bold" panose="020F070403050403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A03EBACD-3071-45D3-BC42-4A7F2B6A15DB}"/>
              </a:ext>
            </a:extLst>
          </p:cNvPr>
          <p:cNvSpPr/>
          <p:nvPr/>
        </p:nvSpPr>
        <p:spPr>
          <a:xfrm>
            <a:off x="276446" y="1056327"/>
            <a:ext cx="8591107" cy="3262432"/>
          </a:xfrm>
          <a:prstGeom prst="rect">
            <a:avLst/>
          </a:prstGeom>
        </p:spPr>
        <p:txBody>
          <a:bodyPr wrap="square">
            <a:spAutoFit/>
          </a:bodyPr>
          <a:lstStyle/>
          <a:p>
            <a:pPr marL="285750" indent="-285750" algn="just"/>
            <a:r>
              <a:rPr lang="es-MX" sz="1600" dirty="0" smtClean="0">
                <a:latin typeface="Arial" panose="020B0604020202020204" pitchFamily="34" charset="0"/>
                <a:ea typeface="Times New Roman" panose="02020603050405020304" pitchFamily="18" charset="0"/>
                <a:cs typeface="Times New Roman" panose="02020603050405020304" pitchFamily="18" charset="0"/>
              </a:rPr>
              <a:t>VI.- Revisión de los Acuerdos </a:t>
            </a:r>
            <a:r>
              <a:rPr lang="es-MX" sz="1600" dirty="0">
                <a:latin typeface="Arial" panose="020B0604020202020204" pitchFamily="34" charset="0"/>
                <a:ea typeface="Times New Roman" panose="02020603050405020304" pitchFamily="18" charset="0"/>
                <a:cs typeface="Times New Roman" panose="02020603050405020304" pitchFamily="18" charset="0"/>
              </a:rPr>
              <a:t>de </a:t>
            </a:r>
            <a:r>
              <a:rPr lang="es-MX" sz="1600" dirty="0" smtClean="0">
                <a:latin typeface="Arial" panose="020B0604020202020204" pitchFamily="34" charset="0"/>
                <a:ea typeface="Times New Roman" panose="02020603050405020304" pitchFamily="18" charset="0"/>
                <a:cs typeface="Times New Roman" panose="02020603050405020304" pitchFamily="18" charset="0"/>
              </a:rPr>
              <a:t>Coordinación cuya suscripción se encuentra autorizada por los H. Ayuntamientos de:</a:t>
            </a:r>
            <a:endParaRPr lang="es-MX" sz="1600" dirty="0">
              <a:latin typeface="Arial" panose="020B0604020202020204" pitchFamily="34" charset="0"/>
              <a:ea typeface="Times New Roman" panose="02020603050405020304" pitchFamily="18" charset="0"/>
              <a:cs typeface="Times New Roman" panose="02020603050405020304" pitchFamily="18" charset="0"/>
            </a:endParaRPr>
          </a:p>
          <a:p>
            <a:pPr marL="285750" indent="-285750" algn="just">
              <a:buFontTx/>
              <a:buChar char="-"/>
            </a:pPr>
            <a:endParaRPr lang="es-MX" sz="1600" dirty="0">
              <a:latin typeface="Arial" panose="020B0604020202020204" pitchFamily="34" charset="0"/>
              <a:ea typeface="Times New Roman" panose="02020603050405020304" pitchFamily="18" charset="0"/>
              <a:cs typeface="Times New Roman" panose="02020603050405020304" pitchFamily="18" charset="0"/>
            </a:endParaRPr>
          </a:p>
          <a:p>
            <a:pPr marL="285750" indent="-285750" algn="just">
              <a:buFontTx/>
              <a:buChar char="-"/>
            </a:pPr>
            <a:r>
              <a:rPr lang="es-MX" sz="1600" b="1" dirty="0" err="1" smtClean="0">
                <a:latin typeface="Arial" panose="020B0604020202020204" pitchFamily="34" charset="0"/>
                <a:ea typeface="Times New Roman" panose="02020603050405020304" pitchFamily="18" charset="0"/>
                <a:cs typeface="Times New Roman" panose="02020603050405020304" pitchFamily="18" charset="0"/>
              </a:rPr>
              <a:t>Mezquitic</a:t>
            </a:r>
            <a:r>
              <a:rPr lang="es-MX" sz="1600" b="1" dirty="0" smtClean="0">
                <a:latin typeface="Arial" panose="020B0604020202020204" pitchFamily="34" charset="0"/>
                <a:ea typeface="Times New Roman" panose="02020603050405020304" pitchFamily="18" charset="0"/>
                <a:cs typeface="Times New Roman" panose="02020603050405020304" pitchFamily="18" charset="0"/>
              </a:rPr>
              <a:t>.</a:t>
            </a:r>
            <a:endParaRPr lang="es-MX" sz="1600" b="1" dirty="0">
              <a:latin typeface="Arial" panose="020B0604020202020204" pitchFamily="34" charset="0"/>
              <a:ea typeface="Times New Roman" panose="02020603050405020304" pitchFamily="18" charset="0"/>
              <a:cs typeface="Times New Roman" panose="02020603050405020304" pitchFamily="18" charset="0"/>
            </a:endParaRPr>
          </a:p>
          <a:p>
            <a:pPr marL="285750" indent="-285750" algn="just">
              <a:buFontTx/>
              <a:buChar char="-"/>
            </a:pPr>
            <a:r>
              <a:rPr lang="es-MX" sz="1600" b="1" dirty="0">
                <a:latin typeface="Arial" panose="020B0604020202020204" pitchFamily="34" charset="0"/>
                <a:ea typeface="Times New Roman" panose="02020603050405020304" pitchFamily="18" charset="0"/>
                <a:cs typeface="Times New Roman" panose="02020603050405020304" pitchFamily="18" charset="0"/>
              </a:rPr>
              <a:t>Zapotlán el </a:t>
            </a:r>
            <a:r>
              <a:rPr lang="es-MX" sz="1600" b="1" dirty="0" smtClean="0">
                <a:latin typeface="Arial" panose="020B0604020202020204" pitchFamily="34" charset="0"/>
                <a:ea typeface="Times New Roman" panose="02020603050405020304" pitchFamily="18" charset="0"/>
                <a:cs typeface="Times New Roman" panose="02020603050405020304" pitchFamily="18" charset="0"/>
              </a:rPr>
              <a:t>Grande. </a:t>
            </a:r>
            <a:endParaRPr lang="es-MX" sz="1600" b="1" dirty="0">
              <a:latin typeface="Arial" panose="020B0604020202020204" pitchFamily="34" charset="0"/>
              <a:ea typeface="Times New Roman" panose="02020603050405020304" pitchFamily="18" charset="0"/>
              <a:cs typeface="Times New Roman" panose="02020603050405020304" pitchFamily="18" charset="0"/>
            </a:endParaRPr>
          </a:p>
          <a:p>
            <a:pPr marL="285750" indent="-285750" algn="just">
              <a:buFontTx/>
              <a:buChar char="-"/>
            </a:pPr>
            <a:r>
              <a:rPr lang="es-MX" sz="1600" b="1" dirty="0" smtClean="0">
                <a:latin typeface="Arial" panose="020B0604020202020204" pitchFamily="34" charset="0"/>
                <a:ea typeface="Times New Roman" panose="02020603050405020304" pitchFamily="18" charset="0"/>
                <a:cs typeface="Times New Roman" panose="02020603050405020304" pitchFamily="18" charset="0"/>
              </a:rPr>
              <a:t>Mascota.</a:t>
            </a:r>
            <a:endParaRPr lang="es-MX" sz="1600" b="1" dirty="0">
              <a:latin typeface="Arial" panose="020B0604020202020204" pitchFamily="34" charset="0"/>
              <a:ea typeface="Times New Roman" panose="02020603050405020304" pitchFamily="18" charset="0"/>
              <a:cs typeface="Times New Roman" panose="02020603050405020304" pitchFamily="18" charset="0"/>
            </a:endParaRPr>
          </a:p>
          <a:p>
            <a:pPr marL="285750" indent="-285750" algn="just">
              <a:buFontTx/>
              <a:buChar char="-"/>
            </a:pPr>
            <a:r>
              <a:rPr lang="es-MX" sz="1600" b="1" dirty="0">
                <a:latin typeface="Arial" panose="020B0604020202020204" pitchFamily="34" charset="0"/>
                <a:ea typeface="Times New Roman" panose="02020603050405020304" pitchFamily="18" charset="0"/>
                <a:cs typeface="Times New Roman" panose="02020603050405020304" pitchFamily="18" charset="0"/>
              </a:rPr>
              <a:t>Atemajac de </a:t>
            </a:r>
            <a:r>
              <a:rPr lang="es-MX" sz="1600" b="1" dirty="0" smtClean="0">
                <a:latin typeface="Arial" panose="020B0604020202020204" pitchFamily="34" charset="0"/>
                <a:ea typeface="Times New Roman" panose="02020603050405020304" pitchFamily="18" charset="0"/>
                <a:cs typeface="Times New Roman" panose="02020603050405020304" pitchFamily="18" charset="0"/>
              </a:rPr>
              <a:t>Brizuela.</a:t>
            </a:r>
            <a:endParaRPr lang="es-MX" sz="1600" b="1" dirty="0">
              <a:latin typeface="Arial" panose="020B0604020202020204" pitchFamily="34" charset="0"/>
              <a:ea typeface="Times New Roman" panose="02020603050405020304" pitchFamily="18" charset="0"/>
              <a:cs typeface="Times New Roman" panose="02020603050405020304" pitchFamily="18" charset="0"/>
            </a:endParaRPr>
          </a:p>
          <a:p>
            <a:pPr marL="285750" indent="-285750" algn="just">
              <a:buFontTx/>
              <a:buChar char="-"/>
            </a:pPr>
            <a:r>
              <a:rPr lang="es-MX" sz="1600" b="1" dirty="0">
                <a:latin typeface="Arial" panose="020B0604020202020204" pitchFamily="34" charset="0"/>
                <a:ea typeface="Times New Roman" panose="02020603050405020304" pitchFamily="18" charset="0"/>
                <a:cs typeface="Times New Roman" panose="02020603050405020304" pitchFamily="18" charset="0"/>
              </a:rPr>
              <a:t>San Juan de los Lagos.</a:t>
            </a:r>
          </a:p>
          <a:p>
            <a:pPr algn="just"/>
            <a:endParaRPr lang="es-MX" sz="1600" dirty="0">
              <a:latin typeface="Arial" panose="020B0604020202020204" pitchFamily="34" charset="0"/>
              <a:ea typeface="Times New Roman" panose="02020603050405020304" pitchFamily="18" charset="0"/>
              <a:cs typeface="Times New Roman" panose="02020603050405020304" pitchFamily="18" charset="0"/>
            </a:endParaRPr>
          </a:p>
          <a:p>
            <a:pPr algn="just"/>
            <a:r>
              <a:rPr lang="es-MX" sz="1600" b="1" dirty="0" smtClean="0">
                <a:latin typeface="Arial" panose="020B0604020202020204" pitchFamily="34" charset="0"/>
                <a:ea typeface="Times New Roman" panose="02020603050405020304" pitchFamily="18" charset="0"/>
                <a:cs typeface="Times New Roman" panose="02020603050405020304" pitchFamily="18" charset="0"/>
              </a:rPr>
              <a:t>Objeto: </a:t>
            </a:r>
            <a:r>
              <a:rPr lang="es-MX" sz="1600" dirty="0" smtClean="0">
                <a:latin typeface="Arial" panose="020B0604020202020204" pitchFamily="34" charset="0"/>
                <a:ea typeface="Times New Roman" panose="02020603050405020304" pitchFamily="18" charset="0"/>
                <a:cs typeface="Times New Roman" panose="02020603050405020304" pitchFamily="18" charset="0"/>
              </a:rPr>
              <a:t>Realización de acciones que tengan como finalidad la atención, intercambio y armonización de la información en materia de ética, así como la creación de un </a:t>
            </a:r>
            <a:r>
              <a:rPr lang="es-MX" sz="1600" b="1" dirty="0" smtClean="0">
                <a:latin typeface="Arial" panose="020B0604020202020204" pitchFamily="34" charset="0"/>
                <a:ea typeface="Times New Roman" panose="02020603050405020304" pitchFamily="18" charset="0"/>
                <a:cs typeface="Times New Roman" panose="02020603050405020304" pitchFamily="18" charset="0"/>
              </a:rPr>
              <a:t>Código de Conducta Municipal y una Instancia Especializada en la materia referida. </a:t>
            </a:r>
            <a:endParaRPr lang="es-ES" sz="1600" b="1" dirty="0" smtClean="0">
              <a:latin typeface="Consolas" panose="020B0609020204030204" pitchFamily="49" charset="0"/>
              <a:ea typeface="Times New Roman" panose="02020603050405020304" pitchFamily="18" charset="0"/>
              <a:cs typeface="Times New Roman" panose="02020603050405020304" pitchFamily="18" charset="0"/>
            </a:endParaRPr>
          </a:p>
          <a:p>
            <a:pPr algn="just"/>
            <a:r>
              <a:rPr lang="es-MX" b="1" dirty="0" smtClean="0">
                <a:latin typeface="Arial" panose="020B0604020202020204" pitchFamily="34" charset="0"/>
                <a:ea typeface="Times New Roman" panose="02020603050405020304" pitchFamily="18" charset="0"/>
                <a:cs typeface="Times New Roman" panose="02020603050405020304" pitchFamily="18" charset="0"/>
              </a:rPr>
              <a:t> </a:t>
            </a:r>
            <a:endParaRPr lang="es-ES" sz="1100" b="1" dirty="0">
              <a:effectLst/>
              <a:latin typeface="Consolas" panose="020B0609020204030204" pitchFamily="49"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11482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92DC9846-6AE2-4DCD-A757-77AF0616BA59}"/>
              </a:ext>
            </a:extLst>
          </p:cNvPr>
          <p:cNvSpPr/>
          <p:nvPr/>
        </p:nvSpPr>
        <p:spPr>
          <a:xfrm>
            <a:off x="1481858" y="578430"/>
            <a:ext cx="5840060" cy="369332"/>
          </a:xfrm>
          <a:prstGeom prst="rect">
            <a:avLst/>
          </a:prstGeom>
        </p:spPr>
        <p:txBody>
          <a:bodyPr wrap="none">
            <a:spAutoFit/>
          </a:bodyPr>
          <a:lstStyle/>
          <a:p>
            <a:pPr algn="ctr"/>
            <a:r>
              <a:rPr lang="es-MX" sz="1800" b="1" dirty="0" smtClean="0">
                <a:latin typeface="Arial Rounded MT Bold" panose="020F0704030504030204" pitchFamily="34" charset="0"/>
                <a:cs typeface="Arial" panose="020B0604020202020204" pitchFamily="34" charset="0"/>
              </a:rPr>
              <a:t>OBJETIVOS DE UN CÓDIGO DE ÉTICA MUNICIPAL</a:t>
            </a:r>
            <a:endParaRPr lang="es-MX" sz="1800" b="1" dirty="0">
              <a:latin typeface="Arial Rounded MT Bold" panose="020F0704030504030204" pitchFamily="34" charset="0"/>
              <a:cs typeface="Arial" panose="020B0604020202020204" pitchFamily="34" charset="0"/>
            </a:endParaRPr>
          </a:p>
        </p:txBody>
      </p:sp>
      <p:sp>
        <p:nvSpPr>
          <p:cNvPr id="4" name="Rectángulo 3">
            <a:extLst>
              <a:ext uri="{FF2B5EF4-FFF2-40B4-BE49-F238E27FC236}">
                <a16:creationId xmlns:a16="http://schemas.microsoft.com/office/drawing/2014/main" id="{F1C6BC11-C594-453D-B009-A52955CAC451}"/>
              </a:ext>
            </a:extLst>
          </p:cNvPr>
          <p:cNvSpPr/>
          <p:nvPr/>
        </p:nvSpPr>
        <p:spPr>
          <a:xfrm>
            <a:off x="297711" y="1219200"/>
            <a:ext cx="8846289" cy="3046988"/>
          </a:xfrm>
          <a:prstGeom prst="rect">
            <a:avLst/>
          </a:prstGeom>
        </p:spPr>
        <p:txBody>
          <a:bodyPr wrap="square">
            <a:spAutoFit/>
          </a:bodyPr>
          <a:lstStyle/>
          <a:p>
            <a:pPr marL="285750" indent="-285750">
              <a:buFont typeface="Arial" panose="020B0604020202020204" pitchFamily="34" charset="0"/>
              <a:buChar char="•"/>
            </a:pPr>
            <a:r>
              <a:rPr lang="es-MX" sz="1600" dirty="0"/>
              <a:t>Establecer los principios y valores que rigen el servicio </a:t>
            </a:r>
            <a:r>
              <a:rPr lang="es-MX" sz="1600" dirty="0" smtClean="0"/>
              <a:t>público municipal.</a:t>
            </a:r>
            <a:endParaRPr lang="es-MX" sz="1600" dirty="0"/>
          </a:p>
          <a:p>
            <a:endParaRPr lang="es-MX" sz="1600" dirty="0"/>
          </a:p>
          <a:p>
            <a:pPr marL="285750" indent="-285750">
              <a:buFont typeface="Arial" panose="020B0604020202020204" pitchFamily="34" charset="0"/>
              <a:buChar char="•"/>
            </a:pPr>
            <a:r>
              <a:rPr lang="es-MX" sz="1600" dirty="0"/>
              <a:t> Garantizar una actuación ética y responsable </a:t>
            </a:r>
            <a:r>
              <a:rPr lang="es-MX" sz="1600" dirty="0" smtClean="0"/>
              <a:t>de las personas que ejercen un empleo, cargo o comisión municipal.</a:t>
            </a:r>
            <a:endParaRPr lang="es-MX" sz="1600" dirty="0"/>
          </a:p>
          <a:p>
            <a:endParaRPr lang="es-MX" sz="1600" dirty="0"/>
          </a:p>
          <a:p>
            <a:pPr marL="285750" indent="-285750">
              <a:buFont typeface="Arial" panose="020B0604020202020204" pitchFamily="34" charset="0"/>
              <a:buChar char="•"/>
            </a:pPr>
            <a:r>
              <a:rPr lang="es-MX" sz="1600" dirty="0"/>
              <a:t> </a:t>
            </a:r>
            <a:r>
              <a:rPr lang="es-MX" sz="1600" dirty="0" smtClean="0"/>
              <a:t>Considerar medidas </a:t>
            </a:r>
            <a:r>
              <a:rPr lang="es-MX" sz="1600" dirty="0"/>
              <a:t>preventivas que </a:t>
            </a:r>
            <a:r>
              <a:rPr lang="es-MX" sz="1600" dirty="0" smtClean="0"/>
              <a:t>propicien </a:t>
            </a:r>
            <a:r>
              <a:rPr lang="es-MX" sz="1600" dirty="0"/>
              <a:t>buenas actitudes </a:t>
            </a:r>
            <a:r>
              <a:rPr lang="es-MX" sz="1600" dirty="0" smtClean="0"/>
              <a:t>por parte de las y los servidores públicos en </a:t>
            </a:r>
            <a:r>
              <a:rPr lang="es-MX" sz="1600" dirty="0"/>
              <a:t>el desempeño de su empleo, cargo o </a:t>
            </a:r>
            <a:r>
              <a:rPr lang="es-MX" sz="1600" dirty="0" smtClean="0"/>
              <a:t>comisión.</a:t>
            </a:r>
          </a:p>
          <a:p>
            <a:endParaRPr lang="es-MX" sz="1600" dirty="0"/>
          </a:p>
          <a:p>
            <a:pPr marL="285750" indent="-285750">
              <a:buFont typeface="Arial" panose="020B0604020202020204" pitchFamily="34" charset="0"/>
              <a:buChar char="•"/>
            </a:pPr>
            <a:r>
              <a:rPr lang="es-MX" sz="1600" dirty="0"/>
              <a:t> Fortalecer la transparencia, la honestidad y la rendición de cuentas en la gestión pública </a:t>
            </a:r>
            <a:r>
              <a:rPr lang="es-MX" sz="1600" dirty="0" smtClean="0"/>
              <a:t>municipal.</a:t>
            </a:r>
            <a:endParaRPr lang="es-MX" sz="1600" dirty="0"/>
          </a:p>
          <a:p>
            <a:endParaRPr lang="es-MX" sz="1600" dirty="0"/>
          </a:p>
          <a:p>
            <a:pPr marL="285750" indent="-285750">
              <a:buFont typeface="Arial" panose="020B0604020202020204" pitchFamily="34" charset="0"/>
              <a:buChar char="•"/>
            </a:pPr>
            <a:r>
              <a:rPr lang="es-MX" sz="1600" dirty="0"/>
              <a:t>Incentivar la confianza ciudadana en la gestión </a:t>
            </a:r>
            <a:r>
              <a:rPr lang="es-MX" sz="1600" dirty="0" smtClean="0"/>
              <a:t>pública municipal.</a:t>
            </a:r>
            <a:endParaRPr lang="es-MX" sz="1600" dirty="0"/>
          </a:p>
        </p:txBody>
      </p:sp>
    </p:spTree>
    <p:extLst>
      <p:ext uri="{BB962C8B-B14F-4D97-AF65-F5344CB8AC3E}">
        <p14:creationId xmlns:p14="http://schemas.microsoft.com/office/powerpoint/2010/main" val="3896192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15304C6D-67BF-41CB-BFC2-C929B3A4C156}"/>
              </a:ext>
            </a:extLst>
          </p:cNvPr>
          <p:cNvSpPr/>
          <p:nvPr/>
        </p:nvSpPr>
        <p:spPr>
          <a:xfrm>
            <a:off x="1953334" y="578429"/>
            <a:ext cx="5237332" cy="369332"/>
          </a:xfrm>
          <a:prstGeom prst="rect">
            <a:avLst/>
          </a:prstGeom>
        </p:spPr>
        <p:txBody>
          <a:bodyPr wrap="none">
            <a:spAutoFit/>
          </a:bodyPr>
          <a:lstStyle/>
          <a:p>
            <a:pPr algn="ctr"/>
            <a:r>
              <a:rPr lang="es-ES" sz="1800" b="1" kern="1200" dirty="0">
                <a:solidFill>
                  <a:schemeClr val="tx1"/>
                </a:solidFill>
                <a:effectLst>
                  <a:outerShdw blurRad="38100" dist="19050" dir="2700000" algn="tl">
                    <a:schemeClr val="dk1">
                      <a:alpha val="40000"/>
                    </a:schemeClr>
                  </a:outerShdw>
                </a:effectLst>
                <a:ea typeface="Times New Roman" panose="02020603050405020304" pitchFamily="18" charset="0"/>
                <a:cs typeface="Times New Roman" panose="02020603050405020304" pitchFamily="18" charset="0"/>
              </a:rPr>
              <a:t>Beneficios de contar con un Código de Ética</a:t>
            </a:r>
            <a:r>
              <a:rPr lang="es-ES" sz="1800" b="1" kern="1200" dirty="0" smtClean="0">
                <a:solidFill>
                  <a:schemeClr val="tx1"/>
                </a:solidFill>
                <a:effectLst>
                  <a:outerShdw blurRad="38100" dist="19050" dir="2700000" algn="tl">
                    <a:schemeClr val="dk1">
                      <a:alpha val="40000"/>
                    </a:schemeClr>
                  </a:outerShdw>
                </a:effectLst>
                <a:ea typeface="Times New Roman" panose="02020603050405020304" pitchFamily="18" charset="0"/>
                <a:cs typeface="Times New Roman" panose="02020603050405020304" pitchFamily="18" charset="0"/>
              </a:rPr>
              <a:t>:</a:t>
            </a:r>
            <a:endParaRPr lang="es-ES" sz="1200" b="1" dirty="0">
              <a:latin typeface="Times New Roman" panose="02020603050405020304" pitchFamily="18" charset="0"/>
              <a:ea typeface="Times New Roman" panose="02020603050405020304" pitchFamily="18" charset="0"/>
            </a:endParaRPr>
          </a:p>
        </p:txBody>
      </p:sp>
      <p:sp>
        <p:nvSpPr>
          <p:cNvPr id="4" name="Rectángulo 3">
            <a:extLst>
              <a:ext uri="{FF2B5EF4-FFF2-40B4-BE49-F238E27FC236}">
                <a16:creationId xmlns:a16="http://schemas.microsoft.com/office/drawing/2014/main" id="{5FC607A3-3D2C-47AA-BB0C-7081287E787C}"/>
              </a:ext>
            </a:extLst>
          </p:cNvPr>
          <p:cNvSpPr/>
          <p:nvPr/>
        </p:nvSpPr>
        <p:spPr>
          <a:xfrm>
            <a:off x="202017" y="1030965"/>
            <a:ext cx="7989483" cy="1810752"/>
          </a:xfrm>
          <a:prstGeom prst="rect">
            <a:avLst/>
          </a:prstGeom>
        </p:spPr>
        <p:txBody>
          <a:bodyPr wrap="square">
            <a:spAutoFit/>
          </a:bodyPr>
          <a:lstStyle/>
          <a:p>
            <a:pPr marL="342900" lvl="0" indent="-342900" algn="just">
              <a:lnSpc>
                <a:spcPct val="150000"/>
              </a:lnSpc>
              <a:spcAft>
                <a:spcPts val="800"/>
              </a:spcAft>
              <a:buFont typeface="Symbol" panose="05050102010706020507" pitchFamily="18" charset="2"/>
              <a:buChar char=""/>
            </a:pPr>
            <a:r>
              <a:rPr lang="es-ES" dirty="0">
                <a:latin typeface="Arial" panose="020B0604020202020204" pitchFamily="34" charset="0"/>
                <a:ea typeface="Times New Roman" panose="02020603050405020304" pitchFamily="18" charset="0"/>
              </a:rPr>
              <a:t>Incentiva un ambiente de profesionalización que </a:t>
            </a:r>
            <a:r>
              <a:rPr lang="es-ES" dirty="0" smtClean="0">
                <a:latin typeface="Arial" panose="020B0604020202020204" pitchFamily="34" charset="0"/>
                <a:ea typeface="Times New Roman" panose="02020603050405020304" pitchFamily="18" charset="0"/>
              </a:rPr>
              <a:t>permitirá </a:t>
            </a:r>
            <a:r>
              <a:rPr lang="es-ES" dirty="0">
                <a:latin typeface="Arial" panose="020B0604020202020204" pitchFamily="34" charset="0"/>
                <a:ea typeface="Times New Roman" panose="02020603050405020304" pitchFamily="18" charset="0"/>
              </a:rPr>
              <a:t>la </a:t>
            </a:r>
            <a:r>
              <a:rPr lang="es-ES" b="1" dirty="0">
                <a:latin typeface="Arial" panose="020B0604020202020204" pitchFamily="34" charset="0"/>
                <a:ea typeface="Times New Roman" panose="02020603050405020304" pitchFamily="18" charset="0"/>
              </a:rPr>
              <a:t>eficacia y la eficiencia en el ejercicio de servicio público</a:t>
            </a:r>
            <a:r>
              <a:rPr lang="es-ES" dirty="0">
                <a:latin typeface="Arial" panose="020B0604020202020204" pitchFamily="34" charset="0"/>
                <a:ea typeface="Times New Roman" panose="02020603050405020304" pitchFamily="18" charset="0"/>
              </a:rPr>
              <a:t>, y que </a:t>
            </a:r>
            <a:r>
              <a:rPr lang="es-ES" dirty="0" smtClean="0">
                <a:latin typeface="Arial" panose="020B0604020202020204" pitchFamily="34" charset="0"/>
                <a:ea typeface="Times New Roman" panose="02020603050405020304" pitchFamily="18" charset="0"/>
              </a:rPr>
              <a:t>ésta </a:t>
            </a:r>
            <a:r>
              <a:rPr lang="es-ES" dirty="0">
                <a:latin typeface="Arial" panose="020B0604020202020204" pitchFamily="34" charset="0"/>
                <a:ea typeface="Times New Roman" panose="02020603050405020304" pitchFamily="18" charset="0"/>
              </a:rPr>
              <a:t>se refleje ante la ciudadanía;</a:t>
            </a:r>
            <a:endParaRPr lang="es-ES" dirty="0">
              <a:latin typeface="Times New Roman" panose="02020603050405020304" pitchFamily="18" charset="0"/>
              <a:ea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es-ES" dirty="0">
                <a:latin typeface="Arial" panose="020B0604020202020204" pitchFamily="34" charset="0"/>
                <a:ea typeface="Times New Roman" panose="02020603050405020304" pitchFamily="18" charset="0"/>
              </a:rPr>
              <a:t>Establece una sinergia en la implementación de mecanismos y sistemas que impidan los actos de corrupción, así como la </a:t>
            </a:r>
            <a:r>
              <a:rPr lang="es-ES" b="1" dirty="0">
                <a:latin typeface="Arial" panose="020B0604020202020204" pitchFamily="34" charset="0"/>
                <a:ea typeface="Times New Roman" panose="02020603050405020304" pitchFamily="18" charset="0"/>
              </a:rPr>
              <a:t>prevención y detección oportuna de un posible conflicto de </a:t>
            </a:r>
            <a:r>
              <a:rPr lang="es-ES" b="1" dirty="0" smtClean="0">
                <a:latin typeface="Arial" panose="020B0604020202020204" pitchFamily="34" charset="0"/>
                <a:ea typeface="Times New Roman" panose="02020603050405020304" pitchFamily="18" charset="0"/>
              </a:rPr>
              <a:t>interés.</a:t>
            </a:r>
            <a:endParaRPr lang="es-ES" b="1" dirty="0">
              <a:latin typeface="Times New Roman" panose="02020603050405020304" pitchFamily="18" charset="0"/>
              <a:ea typeface="Times New Roman" panose="02020603050405020304" pitchFamily="18" charset="0"/>
            </a:endParaRPr>
          </a:p>
        </p:txBody>
      </p:sp>
      <p:pic>
        <p:nvPicPr>
          <p:cNvPr id="5" name="Picture 2" descr="Resultado de imagen para gestion publica">
            <a:extLst>
              <a:ext uri="{FF2B5EF4-FFF2-40B4-BE49-F238E27FC236}">
                <a16:creationId xmlns:a16="http://schemas.microsoft.com/office/drawing/2014/main" id="{2BCBFB41-2C42-4D43-A9B3-B05F29E5691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76542" y="2675462"/>
            <a:ext cx="3888669" cy="1626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2768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E7C7A2D3-A074-4E01-9D99-E91F78D995D2}"/>
              </a:ext>
            </a:extLst>
          </p:cNvPr>
          <p:cNvSpPr/>
          <p:nvPr/>
        </p:nvSpPr>
        <p:spPr>
          <a:xfrm>
            <a:off x="137498" y="568041"/>
            <a:ext cx="8888818" cy="4329390"/>
          </a:xfrm>
          <a:prstGeom prst="rect">
            <a:avLst/>
          </a:prstGeom>
        </p:spPr>
        <p:txBody>
          <a:bodyPr wrap="square">
            <a:spAutoFit/>
          </a:bodyPr>
          <a:lstStyle/>
          <a:p>
            <a:pPr marL="342900" lvl="0" indent="-342900" algn="just">
              <a:spcAft>
                <a:spcPts val="800"/>
              </a:spcAft>
              <a:buFont typeface="Symbol" panose="05050102010706020507" pitchFamily="18" charset="2"/>
              <a:buChar char=""/>
            </a:pPr>
            <a:r>
              <a:rPr lang="es-ES" sz="1600" dirty="0" smtClean="0">
                <a:latin typeface="Arial" panose="020B0604020202020204" pitchFamily="34" charset="0"/>
                <a:ea typeface="Times New Roman" panose="02020603050405020304" pitchFamily="18" charset="0"/>
              </a:rPr>
              <a:t>Fomenta </a:t>
            </a:r>
            <a:r>
              <a:rPr lang="es-ES" sz="1600" dirty="0">
                <a:latin typeface="Arial" panose="020B0604020202020204" pitchFamily="34" charset="0"/>
                <a:ea typeface="Times New Roman" panose="02020603050405020304" pitchFamily="18" charset="0"/>
              </a:rPr>
              <a:t>la creación e implementación de métodos más innovadores y variados que permitan un </a:t>
            </a:r>
            <a:r>
              <a:rPr lang="es-ES" sz="1600" b="1" dirty="0">
                <a:latin typeface="Arial" panose="020B0604020202020204" pitchFamily="34" charset="0"/>
                <a:ea typeface="Times New Roman" panose="02020603050405020304" pitchFamily="18" charset="0"/>
              </a:rPr>
              <a:t>desempeño  profesional y óptimo en el ejercicio </a:t>
            </a:r>
            <a:r>
              <a:rPr lang="es-ES" sz="1600" b="1" dirty="0" smtClean="0">
                <a:latin typeface="Arial" panose="020B0604020202020204" pitchFamily="34" charset="0"/>
                <a:ea typeface="Times New Roman" panose="02020603050405020304" pitchFamily="18" charset="0"/>
              </a:rPr>
              <a:t>de un empleo, cargo o comisión municipal</a:t>
            </a:r>
            <a:r>
              <a:rPr lang="es-ES" sz="1600" dirty="0" smtClean="0">
                <a:latin typeface="Arial" panose="020B0604020202020204" pitchFamily="34" charset="0"/>
                <a:ea typeface="Times New Roman" panose="02020603050405020304" pitchFamily="18" charset="0"/>
              </a:rPr>
              <a:t>;</a:t>
            </a:r>
            <a:endParaRPr lang="es-ES" sz="1600" dirty="0">
              <a:latin typeface="Arial" panose="020B0604020202020204" pitchFamily="34" charset="0"/>
              <a:ea typeface="Times New Roman" panose="02020603050405020304" pitchFamily="18" charset="0"/>
            </a:endParaRPr>
          </a:p>
          <a:p>
            <a:pPr lvl="0" algn="just">
              <a:spcAft>
                <a:spcPts val="800"/>
              </a:spcAft>
            </a:pPr>
            <a:endParaRPr lang="es-ES" sz="1600" dirty="0">
              <a:latin typeface="Arial" panose="020B0604020202020204" pitchFamily="34" charset="0"/>
              <a:ea typeface="Times New Roman" panose="02020603050405020304" pitchFamily="18" charset="0"/>
            </a:endParaRPr>
          </a:p>
          <a:p>
            <a:pPr marL="342900" indent="-342900" algn="just">
              <a:spcAft>
                <a:spcPts val="800"/>
              </a:spcAft>
              <a:buFont typeface="Symbol" panose="05050102010706020507" pitchFamily="18" charset="2"/>
              <a:buChar char=""/>
            </a:pPr>
            <a:r>
              <a:rPr lang="es-ES" sz="1600" dirty="0" smtClean="0">
                <a:latin typeface="Arial" panose="020B0604020202020204" pitchFamily="34" charset="0"/>
                <a:ea typeface="Times New Roman" panose="02020603050405020304" pitchFamily="18" charset="0"/>
              </a:rPr>
              <a:t>Promueve </a:t>
            </a:r>
            <a:r>
              <a:rPr lang="es-ES" sz="1600" dirty="0">
                <a:latin typeface="Arial" panose="020B0604020202020204" pitchFamily="34" charset="0"/>
                <a:ea typeface="Times New Roman" panose="02020603050405020304" pitchFamily="18" charset="0"/>
              </a:rPr>
              <a:t>la </a:t>
            </a:r>
            <a:r>
              <a:rPr lang="es-ES" sz="1600" b="1" dirty="0">
                <a:latin typeface="Arial" panose="020B0604020202020204" pitchFamily="34" charset="0"/>
                <a:ea typeface="Times New Roman" panose="02020603050405020304" pitchFamily="18" charset="0"/>
              </a:rPr>
              <a:t>igualdad de oportunidades, inclusión y no discriminación</a:t>
            </a:r>
            <a:r>
              <a:rPr lang="es-ES" sz="1600" dirty="0">
                <a:latin typeface="Arial" panose="020B0604020202020204" pitchFamily="34" charset="0"/>
                <a:ea typeface="Times New Roman" panose="02020603050405020304" pitchFamily="18" charset="0"/>
              </a:rPr>
              <a:t>;</a:t>
            </a:r>
            <a:endParaRPr lang="es-ES" sz="1600" dirty="0">
              <a:latin typeface="Times New Roman" panose="02020603050405020304" pitchFamily="18" charset="0"/>
              <a:ea typeface="Times New Roman" panose="02020603050405020304" pitchFamily="18" charset="0"/>
            </a:endParaRPr>
          </a:p>
          <a:p>
            <a:pPr lvl="0" algn="just">
              <a:spcAft>
                <a:spcPts val="800"/>
              </a:spcAft>
            </a:pPr>
            <a:endParaRPr lang="es-ES" sz="1600" dirty="0">
              <a:latin typeface="Times New Roman" panose="02020603050405020304" pitchFamily="18" charset="0"/>
              <a:ea typeface="Times New Roman" panose="02020603050405020304" pitchFamily="18" charset="0"/>
            </a:endParaRPr>
          </a:p>
          <a:p>
            <a:pPr marL="342900" lvl="0" indent="-342900" algn="just">
              <a:spcAft>
                <a:spcPts val="800"/>
              </a:spcAft>
              <a:buFont typeface="Symbol" panose="05050102010706020507" pitchFamily="18" charset="2"/>
              <a:buChar char=""/>
            </a:pPr>
            <a:r>
              <a:rPr lang="es-ES" sz="1600" dirty="0">
                <a:latin typeface="Arial" panose="020B0604020202020204" pitchFamily="34" charset="0"/>
                <a:ea typeface="Times New Roman" panose="02020603050405020304" pitchFamily="18" charset="0"/>
              </a:rPr>
              <a:t>Adopción y </a:t>
            </a:r>
            <a:r>
              <a:rPr lang="es-ES" sz="1600" b="1" dirty="0">
                <a:latin typeface="Arial" panose="020B0604020202020204" pitchFamily="34" charset="0"/>
                <a:ea typeface="Times New Roman" panose="02020603050405020304" pitchFamily="18" charset="0"/>
              </a:rPr>
              <a:t>apego de principios y valores,  </a:t>
            </a:r>
            <a:r>
              <a:rPr lang="es-ES" sz="1600" dirty="0">
                <a:latin typeface="Arial" panose="020B0604020202020204" pitchFamily="34" charset="0"/>
                <a:ea typeface="Times New Roman" panose="02020603050405020304" pitchFamily="18" charset="0"/>
              </a:rPr>
              <a:t>que permitan </a:t>
            </a:r>
            <a:r>
              <a:rPr lang="es-ES" sz="1600" b="1" dirty="0">
                <a:latin typeface="Arial" panose="020B0604020202020204" pitchFamily="34" charset="0"/>
                <a:ea typeface="Times New Roman" panose="02020603050405020304" pitchFamily="18" charset="0"/>
              </a:rPr>
              <a:t>transparentar la correcta aplicación de los recursos públicos</a:t>
            </a:r>
            <a:r>
              <a:rPr lang="es-ES" sz="1600" dirty="0">
                <a:latin typeface="Arial" panose="020B0604020202020204" pitchFamily="34" charset="0"/>
                <a:ea typeface="Times New Roman" panose="02020603050405020304" pitchFamily="18" charset="0"/>
              </a:rPr>
              <a:t> en el ejercicio de </a:t>
            </a:r>
            <a:r>
              <a:rPr lang="es-ES" sz="1600" dirty="0" smtClean="0">
                <a:latin typeface="Arial" panose="020B0604020202020204" pitchFamily="34" charset="0"/>
                <a:ea typeface="Times New Roman" panose="02020603050405020304" pitchFamily="18" charset="0"/>
              </a:rPr>
              <a:t>un empleo</a:t>
            </a:r>
            <a:r>
              <a:rPr lang="es-ES" sz="1600" dirty="0">
                <a:latin typeface="Arial" panose="020B0604020202020204" pitchFamily="34" charset="0"/>
                <a:ea typeface="Times New Roman" panose="02020603050405020304" pitchFamily="18" charset="0"/>
              </a:rPr>
              <a:t>, cargo o </a:t>
            </a:r>
            <a:r>
              <a:rPr lang="es-ES" sz="1600" dirty="0" smtClean="0">
                <a:latin typeface="Arial" panose="020B0604020202020204" pitchFamily="34" charset="0"/>
                <a:ea typeface="Times New Roman" panose="02020603050405020304" pitchFamily="18" charset="0"/>
              </a:rPr>
              <a:t>comisión municipal; </a:t>
            </a:r>
            <a:endParaRPr lang="es-ES" sz="1600" dirty="0">
              <a:latin typeface="Times New Roman" panose="02020603050405020304" pitchFamily="18" charset="0"/>
              <a:ea typeface="Times New Roman" panose="02020603050405020304" pitchFamily="18" charset="0"/>
            </a:endParaRPr>
          </a:p>
          <a:p>
            <a:pPr marL="457200"/>
            <a:r>
              <a:rPr lang="es-ES" sz="1600" dirty="0">
                <a:latin typeface="Arial" panose="020B0604020202020204" pitchFamily="34" charset="0"/>
                <a:ea typeface="Times New Roman" panose="02020603050405020304" pitchFamily="18" charset="0"/>
              </a:rPr>
              <a:t> </a:t>
            </a:r>
            <a:endParaRPr lang="es-ES" sz="1600" dirty="0">
              <a:latin typeface="Times New Roman" panose="02020603050405020304" pitchFamily="18" charset="0"/>
              <a:ea typeface="Times New Roman" panose="02020603050405020304" pitchFamily="18" charset="0"/>
            </a:endParaRPr>
          </a:p>
          <a:p>
            <a:pPr marL="342900" lvl="0" indent="-342900" algn="just">
              <a:spcAft>
                <a:spcPts val="800"/>
              </a:spcAft>
              <a:buFont typeface="Symbol" panose="05050102010706020507" pitchFamily="18" charset="2"/>
              <a:buChar char=""/>
            </a:pPr>
            <a:r>
              <a:rPr lang="es-ES" sz="1600" dirty="0" smtClean="0">
                <a:latin typeface="Arial" panose="020B0604020202020204" pitchFamily="34" charset="0"/>
                <a:ea typeface="Times New Roman" panose="02020603050405020304" pitchFamily="18" charset="0"/>
              </a:rPr>
              <a:t>Fortalece </a:t>
            </a:r>
            <a:r>
              <a:rPr lang="es-ES" sz="1600" dirty="0">
                <a:latin typeface="Arial" panose="020B0604020202020204" pitchFamily="34" charset="0"/>
                <a:ea typeface="Times New Roman" panose="02020603050405020304" pitchFamily="18" charset="0"/>
              </a:rPr>
              <a:t>la </a:t>
            </a:r>
            <a:r>
              <a:rPr lang="es-ES" sz="1600" b="1" dirty="0">
                <a:latin typeface="Arial" panose="020B0604020202020204" pitchFamily="34" charset="0"/>
                <a:ea typeface="Times New Roman" panose="02020603050405020304" pitchFamily="18" charset="0"/>
              </a:rPr>
              <a:t>credibilidad ciudadana en las acciones de </a:t>
            </a:r>
            <a:r>
              <a:rPr lang="es-ES" sz="1600" b="1" dirty="0" smtClean="0">
                <a:latin typeface="Arial" panose="020B0604020202020204" pitchFamily="34" charset="0"/>
                <a:ea typeface="Times New Roman" panose="02020603050405020304" pitchFamily="18" charset="0"/>
              </a:rPr>
              <a:t>gobierno municipal;</a:t>
            </a:r>
          </a:p>
          <a:p>
            <a:pPr marL="342900" lvl="0" indent="-342900" algn="just">
              <a:spcAft>
                <a:spcPts val="800"/>
              </a:spcAft>
              <a:buFont typeface="Symbol" panose="05050102010706020507" pitchFamily="18" charset="2"/>
              <a:buChar char=""/>
            </a:pPr>
            <a:endParaRPr lang="es-ES" sz="1600" dirty="0" smtClean="0">
              <a:latin typeface="Arial" panose="020B0604020202020204" pitchFamily="34" charset="0"/>
              <a:ea typeface="Times New Roman" panose="02020603050405020304" pitchFamily="18" charset="0"/>
            </a:endParaRPr>
          </a:p>
          <a:p>
            <a:pPr marL="342900" lvl="0" indent="-342900" algn="just">
              <a:spcAft>
                <a:spcPts val="800"/>
              </a:spcAft>
              <a:buFont typeface="Symbol" panose="05050102010706020507" pitchFamily="18" charset="2"/>
              <a:buChar char=""/>
            </a:pPr>
            <a:r>
              <a:rPr lang="es-ES" sz="1600" dirty="0" smtClean="0">
                <a:latin typeface="Arial" panose="020B0604020202020204" pitchFamily="34" charset="0"/>
                <a:ea typeface="Times New Roman" panose="02020603050405020304" pitchFamily="18" charset="0"/>
              </a:rPr>
              <a:t>Entre otros.</a:t>
            </a:r>
            <a:endParaRPr lang="es-ES" sz="1600" dirty="0">
              <a:latin typeface="Times New Roman" panose="02020603050405020304" pitchFamily="18" charset="0"/>
              <a:ea typeface="Times New Roman" panose="02020603050405020304" pitchFamily="18" charset="0"/>
            </a:endParaRPr>
          </a:p>
          <a:p>
            <a:pPr marL="457200"/>
            <a:r>
              <a:rPr lang="es-ES" dirty="0">
                <a:latin typeface="Arial" panose="020B0604020202020204" pitchFamily="34" charset="0"/>
                <a:ea typeface="Times New Roman" panose="02020603050405020304" pitchFamily="18" charset="0"/>
              </a:rPr>
              <a:t> </a:t>
            </a:r>
            <a:endParaRPr lang="es-E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803697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E7C7A2D3-A074-4E01-9D99-E91F78D995D2}"/>
              </a:ext>
            </a:extLst>
          </p:cNvPr>
          <p:cNvSpPr/>
          <p:nvPr/>
        </p:nvSpPr>
        <p:spPr>
          <a:xfrm>
            <a:off x="137499" y="484763"/>
            <a:ext cx="8888818" cy="3754874"/>
          </a:xfrm>
          <a:prstGeom prst="rect">
            <a:avLst/>
          </a:prstGeom>
        </p:spPr>
        <p:txBody>
          <a:bodyPr wrap="square">
            <a:spAutoFit/>
          </a:bodyPr>
          <a:lstStyle/>
          <a:p>
            <a:pPr marL="342900" indent="-342900" algn="ctr">
              <a:spcAft>
                <a:spcPts val="800"/>
              </a:spcAft>
            </a:pPr>
            <a:r>
              <a:rPr lang="es-ES" sz="2400" b="1" dirty="0" smtClean="0"/>
              <a:t>ÉTICA PÚBLICA</a:t>
            </a:r>
          </a:p>
          <a:p>
            <a:pPr marL="342900" indent="-342900" algn="ctr">
              <a:spcAft>
                <a:spcPts val="800"/>
              </a:spcAft>
            </a:pPr>
            <a:endParaRPr lang="es-MX" b="1" dirty="0" smtClean="0">
              <a:latin typeface="Arial Rounded MT Bold" panose="020F0704030504030204" pitchFamily="34" charset="0"/>
              <a:cs typeface="Arial" panose="020B0604020202020204" pitchFamily="34" charset="0"/>
            </a:endParaRPr>
          </a:p>
          <a:p>
            <a:pPr algn="just"/>
            <a:r>
              <a:rPr lang="es-ES" sz="1800" dirty="0" smtClean="0"/>
              <a:t>La ética pública señala </a:t>
            </a:r>
            <a:r>
              <a:rPr lang="es-ES" sz="1800" b="1" dirty="0" smtClean="0"/>
              <a:t>principios y valores </a:t>
            </a:r>
            <a:r>
              <a:rPr lang="es-ES" sz="1800" dirty="0" smtClean="0"/>
              <a:t>deseables para ser aplicados en la conducta del hombre que desempeña una función pública</a:t>
            </a:r>
          </a:p>
          <a:p>
            <a:pPr algn="just"/>
            <a:endParaRPr lang="es-ES" sz="1800" dirty="0" smtClean="0"/>
          </a:p>
          <a:p>
            <a:pPr algn="just"/>
            <a:r>
              <a:rPr lang="es-ES" sz="1800" dirty="0" smtClean="0">
                <a:latin typeface="Arial" panose="020B0604020202020204" pitchFamily="34" charset="0"/>
                <a:cs typeface="Arial" panose="020B0604020202020204" pitchFamily="34" charset="0"/>
              </a:rPr>
              <a:t>La ética pública estudia y analiza el perfil, </a:t>
            </a:r>
          </a:p>
          <a:p>
            <a:pPr algn="just"/>
            <a:r>
              <a:rPr lang="es-ES" sz="1800" dirty="0" smtClean="0">
                <a:latin typeface="Arial" panose="020B0604020202020204" pitchFamily="34" charset="0"/>
                <a:cs typeface="Arial" panose="020B0604020202020204" pitchFamily="34" charset="0"/>
              </a:rPr>
              <a:t>la formación y la conducta responsable y </a:t>
            </a:r>
          </a:p>
          <a:p>
            <a:pPr algn="just"/>
            <a:r>
              <a:rPr lang="es-ES" sz="1800" dirty="0" smtClean="0">
                <a:latin typeface="Arial" panose="020B0604020202020204" pitchFamily="34" charset="0"/>
                <a:cs typeface="Arial" panose="020B0604020202020204" pitchFamily="34" charset="0"/>
              </a:rPr>
              <a:t>comprometida de las personas encargadas de </a:t>
            </a:r>
          </a:p>
          <a:p>
            <a:pPr algn="just"/>
            <a:r>
              <a:rPr lang="es-ES" sz="1800" dirty="0" smtClean="0">
                <a:latin typeface="Arial" panose="020B0604020202020204" pitchFamily="34" charset="0"/>
                <a:cs typeface="Arial" panose="020B0604020202020204" pitchFamily="34" charset="0"/>
              </a:rPr>
              <a:t>las cuestiones públicas</a:t>
            </a:r>
          </a:p>
          <a:p>
            <a:pPr algn="just"/>
            <a:endParaRPr lang="es-ES" sz="1800" dirty="0" smtClean="0"/>
          </a:p>
          <a:p>
            <a:pPr algn="just"/>
            <a:r>
              <a:rPr lang="es-ES" sz="900" dirty="0" smtClean="0">
                <a:solidFill>
                  <a:schemeClr val="tx1"/>
                </a:solidFill>
              </a:rPr>
              <a:t>Bautista O.D. (2009) </a:t>
            </a:r>
            <a:r>
              <a:rPr lang="es-ES" sz="900" i="1" dirty="0" smtClean="0">
                <a:solidFill>
                  <a:schemeClr val="tx1"/>
                </a:solidFill>
              </a:rPr>
              <a:t>Ética pública y buen gobierno, Estado de México</a:t>
            </a:r>
            <a:r>
              <a:rPr lang="es-ES" sz="900" dirty="0" smtClean="0">
                <a:solidFill>
                  <a:schemeClr val="tx1"/>
                </a:solidFill>
              </a:rPr>
              <a:t>, México: IAPEM </a:t>
            </a:r>
            <a:endParaRPr lang="es-ES" sz="900" b="1" dirty="0" smtClean="0">
              <a:solidFill>
                <a:schemeClr val="tx1"/>
              </a:solidFill>
              <a:latin typeface="Arial Rounded MT Bold" panose="020F0704030504030204" pitchFamily="34" charset="0"/>
              <a:cs typeface="Arial" panose="020B0604020202020204" pitchFamily="34" charset="0"/>
            </a:endParaRPr>
          </a:p>
          <a:p>
            <a:pPr marL="342900" lvl="0" indent="-342900" algn="just">
              <a:spcAft>
                <a:spcPts val="800"/>
              </a:spcAft>
              <a:buFont typeface="Symbol" panose="05050102010706020507" pitchFamily="18" charset="2"/>
              <a:buChar char=""/>
            </a:pPr>
            <a:endParaRPr lang="es-ES" sz="1000" dirty="0">
              <a:latin typeface="Times New Roman" panose="02020603050405020304" pitchFamily="18" charset="0"/>
              <a:ea typeface="Times New Roman" panose="02020603050405020304" pitchFamily="18" charset="0"/>
            </a:endParaRPr>
          </a:p>
          <a:p>
            <a:pPr marL="457200"/>
            <a:r>
              <a:rPr lang="es-ES" sz="1100" dirty="0">
                <a:latin typeface="Arial" panose="020B0604020202020204" pitchFamily="34" charset="0"/>
                <a:ea typeface="Times New Roman" panose="02020603050405020304" pitchFamily="18" charset="0"/>
              </a:rPr>
              <a:t> </a:t>
            </a:r>
            <a:endParaRPr lang="es-ES" sz="1100" dirty="0">
              <a:latin typeface="Times New Roman" panose="02020603050405020304" pitchFamily="18" charset="0"/>
              <a:ea typeface="Times New Roman" panose="02020603050405020304" pitchFamily="18" charset="0"/>
            </a:endParaRPr>
          </a:p>
        </p:txBody>
      </p:sp>
      <p:pic>
        <p:nvPicPr>
          <p:cNvPr id="86019" name="Picture 3"/>
          <p:cNvPicPr>
            <a:picLocks noChangeAspect="1" noChangeArrowheads="1"/>
          </p:cNvPicPr>
          <p:nvPr/>
        </p:nvPicPr>
        <p:blipFill>
          <a:blip r:embed="rId4"/>
          <a:srcRect/>
          <a:stretch>
            <a:fillRect/>
          </a:stretch>
        </p:blipFill>
        <p:spPr bwMode="auto">
          <a:xfrm>
            <a:off x="5018809" y="1967346"/>
            <a:ext cx="4114800" cy="2043113"/>
          </a:xfrm>
          <a:prstGeom prst="rect">
            <a:avLst/>
          </a:prstGeom>
          <a:noFill/>
          <a:ln w="9525">
            <a:noFill/>
            <a:miter lim="800000"/>
            <a:headEnd/>
            <a:tailEnd/>
          </a:ln>
        </p:spPr>
      </p:pic>
    </p:spTree>
    <p:extLst>
      <p:ext uri="{BB962C8B-B14F-4D97-AF65-F5344CB8AC3E}">
        <p14:creationId xmlns:p14="http://schemas.microsoft.com/office/powerpoint/2010/main" val="1180369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E7C7A2D3-A074-4E01-9D99-E91F78D995D2}"/>
              </a:ext>
            </a:extLst>
          </p:cNvPr>
          <p:cNvSpPr/>
          <p:nvPr/>
        </p:nvSpPr>
        <p:spPr>
          <a:xfrm>
            <a:off x="106326" y="817423"/>
            <a:ext cx="8888818" cy="3200876"/>
          </a:xfrm>
          <a:prstGeom prst="rect">
            <a:avLst/>
          </a:prstGeom>
        </p:spPr>
        <p:txBody>
          <a:bodyPr wrap="square">
            <a:spAutoFit/>
          </a:bodyPr>
          <a:lstStyle/>
          <a:p>
            <a:pPr marL="342900" indent="-342900" algn="ctr">
              <a:spcAft>
                <a:spcPts val="800"/>
              </a:spcAft>
            </a:pPr>
            <a:r>
              <a:rPr lang="es-ES" sz="2400" b="1" dirty="0" smtClean="0"/>
              <a:t>BENEFICIOS DE INCIDIR EN LA ÉTICA PÚBLICA</a:t>
            </a:r>
          </a:p>
          <a:p>
            <a:pPr marL="342900" indent="-342900" algn="ctr">
              <a:spcAft>
                <a:spcPts val="800"/>
              </a:spcAft>
            </a:pPr>
            <a:endParaRPr lang="es-MX" b="1" dirty="0" smtClean="0">
              <a:latin typeface="Arial Rounded MT Bold" panose="020F0704030504030204" pitchFamily="34" charset="0"/>
              <a:cs typeface="Arial" panose="020B0604020202020204" pitchFamily="34" charset="0"/>
            </a:endParaRPr>
          </a:p>
          <a:p>
            <a:pPr algn="just"/>
            <a:r>
              <a:rPr lang="es-ES" sz="1800" dirty="0" smtClean="0"/>
              <a:t>La razón por la que la ética es un instrumento necesario en la administración pública, radica en que </a:t>
            </a:r>
            <a:r>
              <a:rPr lang="es-ES" sz="1800" dirty="0" smtClean="0"/>
              <a:t>ésta </a:t>
            </a:r>
            <a:r>
              <a:rPr lang="es-ES" sz="1800" dirty="0" smtClean="0"/>
              <a:t>orienta las acciones humanas, de tal forma que sea un instrumento de autocontrol mediante el uso correcto de la razón y la conciencia sobre la idea del servicio colectivo.</a:t>
            </a:r>
          </a:p>
          <a:p>
            <a:pPr algn="just"/>
            <a:endParaRPr lang="es-ES" sz="1800" dirty="0" smtClean="0"/>
          </a:p>
          <a:p>
            <a:pPr algn="just"/>
            <a:r>
              <a:rPr lang="es-ES" sz="1800" dirty="0" smtClean="0"/>
              <a:t> </a:t>
            </a:r>
            <a:endParaRPr lang="es-ES" sz="4400" dirty="0"/>
          </a:p>
          <a:p>
            <a:pPr algn="just"/>
            <a:r>
              <a:rPr lang="es-ES" sz="800" dirty="0">
                <a:solidFill>
                  <a:schemeClr val="tx1"/>
                </a:solidFill>
              </a:rPr>
              <a:t>Bautista O.D. (2009) </a:t>
            </a:r>
            <a:r>
              <a:rPr lang="es-ES" sz="800" i="1" dirty="0">
                <a:solidFill>
                  <a:schemeClr val="tx1"/>
                </a:solidFill>
              </a:rPr>
              <a:t>Ética pública y buen gobierno, Estado de México</a:t>
            </a:r>
            <a:r>
              <a:rPr lang="es-ES" sz="800" dirty="0">
                <a:solidFill>
                  <a:schemeClr val="tx1"/>
                </a:solidFill>
              </a:rPr>
              <a:t>, México: IAPEM </a:t>
            </a:r>
            <a:endParaRPr lang="es-ES" sz="800" b="1" dirty="0">
              <a:solidFill>
                <a:schemeClr val="tx1"/>
              </a:solidFill>
              <a:latin typeface="Arial Rounded MT Bold" panose="020F0704030504030204" pitchFamily="34" charset="0"/>
              <a:cs typeface="Arial" panose="020B0604020202020204" pitchFamily="34" charset="0"/>
            </a:endParaRPr>
          </a:p>
          <a:p>
            <a:pPr marL="342900" lvl="0" indent="-342900" algn="just">
              <a:spcAft>
                <a:spcPts val="800"/>
              </a:spcAft>
              <a:buFont typeface="Symbol" panose="05050102010706020507" pitchFamily="18" charset="2"/>
              <a:buChar char=""/>
            </a:pPr>
            <a:endParaRPr lang="es-ES" dirty="0">
              <a:latin typeface="Times New Roman" panose="02020603050405020304" pitchFamily="18" charset="0"/>
              <a:ea typeface="Times New Roman" panose="02020603050405020304" pitchFamily="18" charset="0"/>
            </a:endParaRPr>
          </a:p>
          <a:p>
            <a:pPr marL="457200"/>
            <a:r>
              <a:rPr lang="es-ES" dirty="0">
                <a:latin typeface="Arial" panose="020B0604020202020204" pitchFamily="34" charset="0"/>
                <a:ea typeface="Times New Roman" panose="02020603050405020304" pitchFamily="18" charset="0"/>
              </a:rPr>
              <a:t> </a:t>
            </a:r>
            <a:endParaRPr lang="es-ES" dirty="0">
              <a:latin typeface="Times New Roman" panose="02020603050405020304" pitchFamily="18" charset="0"/>
              <a:ea typeface="Times New Roman" panose="02020603050405020304" pitchFamily="18" charset="0"/>
            </a:endParaRPr>
          </a:p>
        </p:txBody>
      </p:sp>
      <p:pic>
        <p:nvPicPr>
          <p:cNvPr id="88066" name="Picture 2" descr="http://www.enbuenasmanos.com/wp-content/uploads/bfi_thumb/44343429-354dltm1wkocf7lvtod0ju.jpg"/>
          <p:cNvPicPr>
            <a:picLocks noChangeAspect="1" noChangeArrowheads="1"/>
          </p:cNvPicPr>
          <p:nvPr/>
        </p:nvPicPr>
        <p:blipFill>
          <a:blip r:embed="rId4"/>
          <a:srcRect/>
          <a:stretch>
            <a:fillRect/>
          </a:stretch>
        </p:blipFill>
        <p:spPr bwMode="auto">
          <a:xfrm>
            <a:off x="4330701" y="2603500"/>
            <a:ext cx="4524374" cy="1746250"/>
          </a:xfrm>
          <a:prstGeom prst="rect">
            <a:avLst/>
          </a:prstGeom>
          <a:noFill/>
        </p:spPr>
      </p:pic>
    </p:spTree>
    <p:extLst>
      <p:ext uri="{BB962C8B-B14F-4D97-AF65-F5344CB8AC3E}">
        <p14:creationId xmlns:p14="http://schemas.microsoft.com/office/powerpoint/2010/main" val="11803697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E7C7A2D3-A074-4E01-9D99-E91F78D995D2}"/>
              </a:ext>
            </a:extLst>
          </p:cNvPr>
          <p:cNvSpPr/>
          <p:nvPr/>
        </p:nvSpPr>
        <p:spPr>
          <a:xfrm>
            <a:off x="106326" y="817423"/>
            <a:ext cx="8888818" cy="3949799"/>
          </a:xfrm>
          <a:prstGeom prst="rect">
            <a:avLst/>
          </a:prstGeom>
        </p:spPr>
        <p:txBody>
          <a:bodyPr wrap="square">
            <a:spAutoFit/>
          </a:bodyPr>
          <a:lstStyle/>
          <a:p>
            <a:pPr marL="342900" indent="-342900" algn="ctr">
              <a:spcAft>
                <a:spcPts val="800"/>
              </a:spcAft>
            </a:pPr>
            <a:r>
              <a:rPr lang="es-MX" sz="2400" b="1" dirty="0" smtClean="0"/>
              <a:t>PRINCIPIO</a:t>
            </a:r>
            <a:endParaRPr lang="es-MX" b="1" dirty="0" smtClean="0">
              <a:latin typeface="Arial Rounded MT Bold" panose="020F0704030504030204" pitchFamily="34" charset="0"/>
              <a:cs typeface="Arial" panose="020B0604020202020204" pitchFamily="34" charset="0"/>
            </a:endParaRPr>
          </a:p>
          <a:p>
            <a:pPr algn="just"/>
            <a:r>
              <a:rPr lang="es-ES" sz="1800" dirty="0" smtClean="0"/>
              <a:t>Un principio es una causa primera que guía el actuar de una persona.</a:t>
            </a:r>
          </a:p>
          <a:p>
            <a:pPr algn="just"/>
            <a:endParaRPr lang="es-ES" sz="1800" dirty="0" smtClean="0"/>
          </a:p>
          <a:p>
            <a:pPr algn="just"/>
            <a:r>
              <a:rPr lang="es-ES" sz="1800" dirty="0" smtClean="0"/>
              <a:t>Cuando un individuo realiza actos desmesurados entorno a la acumulación de dinero, su principio es la avaricia, en tanto que si comparte sus bienes auxiliando a su semejante, su principio es la </a:t>
            </a:r>
            <a:r>
              <a:rPr lang="es-ES" sz="1800" dirty="0" smtClean="0"/>
              <a:t>generosidad.  </a:t>
            </a:r>
          </a:p>
          <a:p>
            <a:pPr algn="just"/>
            <a:endParaRPr lang="es-ES" sz="1800" dirty="0" smtClean="0"/>
          </a:p>
          <a:p>
            <a:pPr algn="just"/>
            <a:r>
              <a:rPr lang="es-ES" sz="800" dirty="0">
                <a:solidFill>
                  <a:schemeClr val="tx1"/>
                </a:solidFill>
              </a:rPr>
              <a:t>Bautista O.D. (2009) </a:t>
            </a:r>
            <a:r>
              <a:rPr lang="es-ES" sz="800" i="1" dirty="0">
                <a:solidFill>
                  <a:schemeClr val="tx1"/>
                </a:solidFill>
              </a:rPr>
              <a:t>Ética pública y buen gobierno, Estado de México</a:t>
            </a:r>
            <a:r>
              <a:rPr lang="es-ES" sz="800" dirty="0">
                <a:solidFill>
                  <a:schemeClr val="tx1"/>
                </a:solidFill>
              </a:rPr>
              <a:t>, México: IAPEM </a:t>
            </a:r>
            <a:endParaRPr lang="es-ES" sz="800" b="1" dirty="0">
              <a:solidFill>
                <a:schemeClr val="tx1"/>
              </a:solidFill>
              <a:latin typeface="Arial Rounded MT Bold" panose="020F0704030504030204" pitchFamily="34" charset="0"/>
              <a:cs typeface="Arial" panose="020B0604020202020204" pitchFamily="34" charset="0"/>
            </a:endParaRPr>
          </a:p>
          <a:p>
            <a:pPr algn="just"/>
            <a:endParaRPr lang="es-ES" sz="1800" dirty="0" smtClean="0"/>
          </a:p>
          <a:p>
            <a:pPr algn="just"/>
            <a:r>
              <a:rPr lang="es-ES" sz="1800" dirty="0" smtClean="0"/>
              <a:t>Los principios en la ética pública orientan el </a:t>
            </a:r>
          </a:p>
          <a:p>
            <a:pPr algn="just"/>
            <a:r>
              <a:rPr lang="es-ES" sz="1800" dirty="0" smtClean="0"/>
              <a:t>ejercicio de un empleo, cargo o comisión, </a:t>
            </a:r>
          </a:p>
          <a:p>
            <a:pPr algn="just"/>
            <a:r>
              <a:rPr lang="es-ES" sz="1800" dirty="0" smtClean="0"/>
              <a:t>en beneficio de los intereses de la sociedad.</a:t>
            </a:r>
          </a:p>
          <a:p>
            <a:pPr algn="just"/>
            <a:r>
              <a:rPr lang="es-ES" sz="1800" dirty="0" smtClean="0"/>
              <a:t> </a:t>
            </a:r>
            <a:endParaRPr lang="es-ES" dirty="0">
              <a:latin typeface="Times New Roman" panose="02020603050405020304" pitchFamily="18" charset="0"/>
              <a:ea typeface="Times New Roman" panose="02020603050405020304" pitchFamily="18" charset="0"/>
            </a:endParaRPr>
          </a:p>
          <a:p>
            <a:pPr marL="457200"/>
            <a:r>
              <a:rPr lang="es-ES" dirty="0">
                <a:latin typeface="Arial" panose="020B0604020202020204" pitchFamily="34" charset="0"/>
                <a:ea typeface="Times New Roman" panose="02020603050405020304" pitchFamily="18" charset="0"/>
              </a:rPr>
              <a:t> </a:t>
            </a:r>
            <a:endParaRPr lang="es-ES" dirty="0">
              <a:latin typeface="Times New Roman" panose="02020603050405020304" pitchFamily="18" charset="0"/>
              <a:ea typeface="Times New Roman" panose="02020603050405020304" pitchFamily="18" charset="0"/>
            </a:endParaRPr>
          </a:p>
        </p:txBody>
      </p:sp>
      <p:pic>
        <p:nvPicPr>
          <p:cNvPr id="86018" name="Picture 2"/>
          <p:cNvPicPr>
            <a:picLocks noChangeAspect="1" noChangeArrowheads="1"/>
          </p:cNvPicPr>
          <p:nvPr/>
        </p:nvPicPr>
        <p:blipFill>
          <a:blip r:embed="rId4"/>
          <a:srcRect/>
          <a:stretch>
            <a:fillRect/>
          </a:stretch>
        </p:blipFill>
        <p:spPr bwMode="auto">
          <a:xfrm>
            <a:off x="5534025" y="2859088"/>
            <a:ext cx="3609975" cy="1609725"/>
          </a:xfrm>
          <a:prstGeom prst="rect">
            <a:avLst/>
          </a:prstGeom>
          <a:noFill/>
          <a:ln w="9525">
            <a:noFill/>
            <a:miter lim="800000"/>
            <a:headEnd/>
            <a:tailEnd/>
          </a:ln>
        </p:spPr>
      </p:pic>
    </p:spTree>
    <p:extLst>
      <p:ext uri="{BB962C8B-B14F-4D97-AF65-F5344CB8AC3E}">
        <p14:creationId xmlns:p14="http://schemas.microsoft.com/office/powerpoint/2010/main" val="11803697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9A502C1B-706A-4524-8BE1-639E0266DFFF}"/>
              </a:ext>
            </a:extLst>
          </p:cNvPr>
          <p:cNvSpPr/>
          <p:nvPr/>
        </p:nvSpPr>
        <p:spPr>
          <a:xfrm>
            <a:off x="175437" y="508000"/>
            <a:ext cx="8793126" cy="3421449"/>
          </a:xfrm>
          <a:prstGeom prst="rect">
            <a:avLst/>
          </a:prstGeom>
        </p:spPr>
        <p:txBody>
          <a:bodyPr wrap="square">
            <a:spAutoFit/>
          </a:bodyPr>
          <a:lstStyle/>
          <a:p>
            <a:pPr algn="ctr"/>
            <a:r>
              <a:rPr lang="es-ES" sz="1600" b="1" dirty="0" smtClean="0">
                <a:solidFill>
                  <a:prstClr val="black"/>
                </a:solidFill>
                <a:latin typeface="Arial Rounded MT Bold" panose="020F0704030504030204" pitchFamily="34" charset="0"/>
                <a:cs typeface="Arial" panose="020B0604020202020204" pitchFamily="34" charset="0"/>
              </a:rPr>
              <a:t>PUNTOS A CONSIDERARSE EN LA ELABORACIÓN DE UN CÓDIGO DE ÉTICA</a:t>
            </a:r>
          </a:p>
          <a:p>
            <a:pPr algn="ctr"/>
            <a:endParaRPr lang="es-ES" sz="1600" b="1" dirty="0" smtClean="0">
              <a:solidFill>
                <a:prstClr val="black"/>
              </a:solidFill>
              <a:latin typeface="Arial Rounded MT Bold" panose="020F0704030504030204" pitchFamily="34" charset="0"/>
              <a:cs typeface="Arial" panose="020B0604020202020204" pitchFamily="34" charset="0"/>
            </a:endParaRPr>
          </a:p>
          <a:p>
            <a:r>
              <a:rPr lang="es-ES" sz="1600" b="1" dirty="0" smtClean="0">
                <a:solidFill>
                  <a:prstClr val="black"/>
                </a:solidFill>
                <a:latin typeface="Arial Rounded MT Bold" panose="020F0704030504030204" pitchFamily="34" charset="0"/>
                <a:cs typeface="Arial" panose="020B0604020202020204" pitchFamily="34" charset="0"/>
              </a:rPr>
              <a:t>                    A) INTEGRACIÓN DE PRINCIPIOS Y VALORES</a:t>
            </a:r>
          </a:p>
          <a:p>
            <a:pPr algn="ctr"/>
            <a:endParaRPr lang="es-ES" sz="1600" b="1" dirty="0">
              <a:solidFill>
                <a:prstClr val="black"/>
              </a:solidFill>
              <a:latin typeface="Arial Rounded MT Bold" panose="020F0704030504030204" pitchFamily="34" charset="0"/>
              <a:cs typeface="Arial" panose="020B0604020202020204" pitchFamily="34" charset="0"/>
            </a:endParaRPr>
          </a:p>
          <a:p>
            <a:pPr algn="just"/>
            <a:r>
              <a:rPr lang="es-MX" sz="1600" dirty="0">
                <a:solidFill>
                  <a:schemeClr val="tx1"/>
                </a:solidFill>
                <a:latin typeface="Arial Rounded MT Bold" panose="020F0704030504030204" pitchFamily="34" charset="0"/>
                <a:cs typeface="Arial" panose="020B0604020202020204" pitchFamily="34" charset="0"/>
              </a:rPr>
              <a:t>El artículo 5 de la Ley General del Sistema Nacional Anticorrupción: </a:t>
            </a:r>
          </a:p>
          <a:p>
            <a:pPr algn="just"/>
            <a:r>
              <a:rPr lang="es-ES" sz="1600" dirty="0">
                <a:solidFill>
                  <a:schemeClr val="tx1"/>
                </a:solidFill>
                <a:latin typeface="Arial Rounded MT Bold" panose="020F0704030504030204" pitchFamily="34" charset="0"/>
                <a:cs typeface="Arial" panose="020B0604020202020204" pitchFamily="34" charset="0"/>
              </a:rPr>
              <a:t>Son principios rectores que rigen el servicio público los siguientes: </a:t>
            </a:r>
          </a:p>
          <a:p>
            <a:pPr algn="just"/>
            <a:r>
              <a:rPr lang="es-ES" sz="1600" dirty="0">
                <a:solidFill>
                  <a:schemeClr val="tx1"/>
                </a:solidFill>
                <a:latin typeface="Arial Rounded MT Bold" panose="020F0704030504030204" pitchFamily="34" charset="0"/>
                <a:cs typeface="Arial" panose="020B0604020202020204" pitchFamily="34" charset="0"/>
              </a:rPr>
              <a:t>Legalidad, objetividad, profesionalismo, honradez, lealtad, imparcialidad,</a:t>
            </a:r>
          </a:p>
          <a:p>
            <a:pPr algn="just"/>
            <a:r>
              <a:rPr lang="es-ES" sz="1600" dirty="0">
                <a:solidFill>
                  <a:schemeClr val="tx1"/>
                </a:solidFill>
                <a:latin typeface="Arial Rounded MT Bold" panose="020F0704030504030204" pitchFamily="34" charset="0"/>
                <a:cs typeface="Arial" panose="020B0604020202020204" pitchFamily="34" charset="0"/>
              </a:rPr>
              <a:t>eficiencia, eficacia, equidad, transparencia, economía, integridad </a:t>
            </a:r>
          </a:p>
          <a:p>
            <a:pPr algn="just"/>
            <a:r>
              <a:rPr lang="es-ES" sz="1600" dirty="0">
                <a:solidFill>
                  <a:schemeClr val="tx1"/>
                </a:solidFill>
                <a:latin typeface="Arial Rounded MT Bold" panose="020F0704030504030204" pitchFamily="34" charset="0"/>
                <a:cs typeface="Arial" panose="020B0604020202020204" pitchFamily="34" charset="0"/>
              </a:rPr>
              <a:t>y competencia por mérito.</a:t>
            </a:r>
            <a:endParaRPr lang="es-MX" sz="1600" dirty="0">
              <a:solidFill>
                <a:schemeClr val="tx1"/>
              </a:solidFill>
              <a:latin typeface="Arial Rounded MT Bold" panose="020F0704030504030204" pitchFamily="34" charset="0"/>
              <a:cs typeface="Arial" panose="020B0604020202020204" pitchFamily="34" charset="0"/>
            </a:endParaRPr>
          </a:p>
          <a:p>
            <a:pPr lvl="0" algn="just">
              <a:spcBef>
                <a:spcPts val="1000"/>
              </a:spcBef>
            </a:pPr>
            <a:r>
              <a:rPr lang="es-MX" sz="1600" dirty="0" smtClean="0">
                <a:solidFill>
                  <a:schemeClr val="tx1"/>
                </a:solidFill>
                <a:latin typeface="Arial Rounded MT Bold" panose="020F0704030504030204" pitchFamily="34" charset="0"/>
                <a:cs typeface="Arial" panose="020B0604020202020204" pitchFamily="34" charset="0"/>
              </a:rPr>
              <a:t>Artículo </a:t>
            </a:r>
            <a:r>
              <a:rPr lang="es-MX" sz="1600" dirty="0" smtClean="0">
                <a:solidFill>
                  <a:schemeClr val="tx1"/>
                </a:solidFill>
                <a:latin typeface="Arial Rounded MT Bold" panose="020F0704030504030204" pitchFamily="34" charset="0"/>
                <a:cs typeface="Arial" panose="020B0604020202020204" pitchFamily="34" charset="0"/>
              </a:rPr>
              <a:t>7. Los servidores públicos observarán en el desem</a:t>
            </a:r>
            <a:r>
              <a:rPr lang="es-MX" sz="1600" dirty="0" smtClean="0">
                <a:solidFill>
                  <a:schemeClr val="tx1"/>
                </a:solidFill>
                <a:latin typeface="Arial Rounded MT Bold" panose="020F0704030504030204" pitchFamily="34" charset="0"/>
                <a:cs typeface="Arial" panose="020B0604020202020204" pitchFamily="34" charset="0"/>
              </a:rPr>
              <a:t>peño de su empleo, cargo o comisión, los principios de disciplina, legalidad, objetividad, profesionalismo, honradez, lealtad, imparcialidad, integridad, rendición de cuentas, eficacia y eficiencia que rigen en el servicio público.</a:t>
            </a:r>
            <a:endParaRPr lang="es-ES" sz="1600" dirty="0">
              <a:solidFill>
                <a:schemeClr val="tx1"/>
              </a:solidFill>
              <a:latin typeface="Arial Rounded MT Bold" panose="020F0704030504030204" pitchFamily="34" charset="0"/>
            </a:endParaRPr>
          </a:p>
        </p:txBody>
      </p:sp>
      <p:pic>
        <p:nvPicPr>
          <p:cNvPr id="1026" name="Picture 2"/>
          <p:cNvPicPr>
            <a:picLocks noChangeAspect="1" noChangeArrowheads="1"/>
          </p:cNvPicPr>
          <p:nvPr/>
        </p:nvPicPr>
        <p:blipFill>
          <a:blip r:embed="rId4"/>
          <a:srcRect/>
          <a:stretch>
            <a:fillRect/>
          </a:stretch>
        </p:blipFill>
        <p:spPr bwMode="auto">
          <a:xfrm>
            <a:off x="7045036" y="857720"/>
            <a:ext cx="1341636" cy="1176387"/>
          </a:xfrm>
          <a:prstGeom prst="rect">
            <a:avLst/>
          </a:prstGeom>
          <a:noFill/>
          <a:ln w="9525">
            <a:noFill/>
            <a:miter lim="800000"/>
            <a:headEnd/>
            <a:tailEnd/>
          </a:ln>
        </p:spPr>
      </p:pic>
    </p:spTree>
    <p:extLst>
      <p:ext uri="{BB962C8B-B14F-4D97-AF65-F5344CB8AC3E}">
        <p14:creationId xmlns:p14="http://schemas.microsoft.com/office/powerpoint/2010/main" val="467664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19D6641F-8FBF-4A2E-AC25-4807E51F0B52}"/>
              </a:ext>
            </a:extLst>
          </p:cNvPr>
          <p:cNvSpPr/>
          <p:nvPr/>
        </p:nvSpPr>
        <p:spPr>
          <a:xfrm>
            <a:off x="141848" y="415636"/>
            <a:ext cx="8846288" cy="4970591"/>
          </a:xfrm>
          <a:prstGeom prst="rect">
            <a:avLst/>
          </a:prstGeom>
        </p:spPr>
        <p:txBody>
          <a:bodyPr wrap="square">
            <a:spAutoFit/>
          </a:bodyPr>
          <a:lstStyle/>
          <a:p>
            <a:pPr algn="ctr">
              <a:defRPr/>
            </a:pPr>
            <a:endParaRPr lang="es-MX" altLang="es-MX" b="1" dirty="0" smtClean="0">
              <a:latin typeface="Arial Rounded MT Bold" panose="020F0704030504030204" pitchFamily="34" charset="0"/>
              <a:ea typeface="Batang" panose="02030600000101010101" pitchFamily="18" charset="-127"/>
              <a:cs typeface="Arial" panose="020B0604020202020204" pitchFamily="34" charset="0"/>
            </a:endParaRPr>
          </a:p>
          <a:p>
            <a:pPr algn="ctr">
              <a:defRPr/>
            </a:pPr>
            <a:r>
              <a:rPr lang="es-MX" altLang="es-MX" b="1" dirty="0" smtClean="0">
                <a:latin typeface="Arial Rounded MT Bold" panose="020F0704030504030204" pitchFamily="34" charset="0"/>
                <a:ea typeface="Batang" panose="02030600000101010101" pitchFamily="18" charset="-127"/>
                <a:cs typeface="Arial" panose="020B0604020202020204" pitchFamily="34" charset="0"/>
              </a:rPr>
              <a:t>ANTECEDENTES </a:t>
            </a:r>
            <a:r>
              <a:rPr lang="es-MX" altLang="es-MX" b="1" dirty="0" smtClean="0">
                <a:latin typeface="Arial Rounded MT Bold" panose="020F0704030504030204" pitchFamily="34" charset="0"/>
                <a:ea typeface="Batang" panose="02030600000101010101" pitchFamily="18" charset="-127"/>
                <a:cs typeface="Arial" panose="020B0604020202020204" pitchFamily="34" charset="0"/>
              </a:rPr>
              <a:t>DEL MODELO DE CÓDIGO DE ÉTICA PROMOVIDO</a:t>
            </a:r>
          </a:p>
          <a:p>
            <a:pPr algn="ctr"/>
            <a:endParaRPr lang="es-MX" dirty="0" smtClean="0">
              <a:latin typeface="Arial Rounded MT Bold" panose="020F0704030504030204" pitchFamily="34" charset="0"/>
              <a:ea typeface="Batang" panose="02030600000101010101" pitchFamily="18" charset="-127"/>
            </a:endParaRPr>
          </a:p>
          <a:p>
            <a:pPr algn="just"/>
            <a:r>
              <a:rPr lang="es-MX" dirty="0" smtClean="0">
                <a:latin typeface="Arial Rounded MT Bold" panose="020F0704030504030204" pitchFamily="34" charset="0"/>
                <a:ea typeface="Batang" panose="02030600000101010101" pitchFamily="18" charset="-127"/>
                <a:cs typeface="Arial" panose="020B0604020202020204" pitchFamily="34" charset="0"/>
              </a:rPr>
              <a:t>Acuerdo </a:t>
            </a:r>
            <a:r>
              <a:rPr lang="es-MX" dirty="0" smtClean="0">
                <a:latin typeface="Arial Rounded MT Bold" panose="020F0704030504030204" pitchFamily="34" charset="0"/>
                <a:ea typeface="Batang" panose="02030600000101010101" pitchFamily="18" charset="-127"/>
                <a:cs typeface="Arial" panose="020B0604020202020204" pitchFamily="34" charset="0"/>
              </a:rPr>
              <a:t>de Coordinación celebrado entre el Gobierno del Estado de Jalisco y el Gobierno Federal, a través de la Secretaría de la Función Pública. Año 2012.  </a:t>
            </a:r>
            <a:r>
              <a:rPr lang="es-MX" i="1" dirty="0" smtClean="0">
                <a:solidFill>
                  <a:schemeClr val="tx1"/>
                </a:solidFill>
                <a:latin typeface="Arial Rounded MT Bold" panose="020F0704030504030204" pitchFamily="34" charset="0"/>
                <a:ea typeface="Batang" panose="02030600000101010101" pitchFamily="18" charset="-127"/>
                <a:cs typeface="Arial" panose="020B0604020202020204" pitchFamily="34" charset="0"/>
              </a:rPr>
              <a:t>“Cláusula Décima Tercera; se asumió por parte del Gobierno del Estado de Jalisco, la obligación de promover acciones para prevenir conductas irregulares de los servidores públicos y fomentar una cultura del servicio público sustentada en valores y principios éticos, así como pugnar por la instauración de medidas preventivas para combatir los actos de corrupción e impunidad de conformidad con las disposiciones legales aplicables, a fin de crear conciencia en los servidores públicos de su vocación de servicio y responsabilidad pública.”</a:t>
            </a:r>
            <a:endParaRPr lang="es-MX" i="1" dirty="0" smtClean="0">
              <a:solidFill>
                <a:schemeClr val="tx1"/>
              </a:solidFill>
              <a:latin typeface="Arial Rounded MT Bold" panose="020F0704030504030204" pitchFamily="34" charset="0"/>
              <a:ea typeface="Batang" panose="02030600000101010101" pitchFamily="18" charset="-127"/>
              <a:cs typeface="Arial" panose="020B0604020202020204" pitchFamily="34" charset="0"/>
            </a:endParaRPr>
          </a:p>
          <a:p>
            <a:pPr algn="just"/>
            <a:endParaRPr lang="es-MX" dirty="0" smtClean="0">
              <a:latin typeface="Arial Rounded MT Bold" panose="020F0704030504030204" pitchFamily="34" charset="0"/>
              <a:ea typeface="Batang" panose="02030600000101010101" pitchFamily="18" charset="-127"/>
              <a:cs typeface="Arial" panose="020B0604020202020204" pitchFamily="34" charset="0"/>
            </a:endParaRPr>
          </a:p>
          <a:p>
            <a:pPr algn="just"/>
            <a:r>
              <a:rPr lang="es-MX" dirty="0" smtClean="0">
                <a:latin typeface="Arial Rounded MT Bold" panose="020F0704030504030204" pitchFamily="34" charset="0"/>
                <a:ea typeface="Batang" panose="02030600000101010101" pitchFamily="18" charset="-127"/>
                <a:cs typeface="Arial" panose="020B0604020202020204" pitchFamily="34" charset="0"/>
              </a:rPr>
              <a:t>Acuerdos de Coordinación celebrados entre el Gobierno del Estado, por conducto de la Contraloría del Estado con los Municipios de la Entidad para el Fortalecimiento de los Subsistemas Municipales de Control y Evaluación de la Gestión Pública (2014-2018</a:t>
            </a:r>
            <a:r>
              <a:rPr lang="es-MX" dirty="0" smtClean="0">
                <a:latin typeface="Arial Rounded MT Bold" panose="020F0704030504030204" pitchFamily="34" charset="0"/>
                <a:ea typeface="Batang" panose="02030600000101010101" pitchFamily="18" charset="-127"/>
                <a:cs typeface="Arial" panose="020B0604020202020204" pitchFamily="34" charset="0"/>
              </a:rPr>
              <a:t>). </a:t>
            </a:r>
            <a:r>
              <a:rPr lang="es-MX" i="1" dirty="0" smtClean="0">
                <a:latin typeface="Arial Rounded MT Bold" panose="020F0704030504030204" pitchFamily="34" charset="0"/>
                <a:ea typeface="Batang" panose="02030600000101010101" pitchFamily="18" charset="-127"/>
                <a:cs typeface="Arial" panose="020B0604020202020204" pitchFamily="34" charset="0"/>
              </a:rPr>
              <a:t>“En la Cláusula Cuarta inciso de los Acuerdos referidos, se asumió la obligación por parte de los Municipios la obligación de promover la implementación de un código de ética que permitiera el ejercicio de la gestión pública conforme a los princ</a:t>
            </a:r>
            <a:r>
              <a:rPr lang="es-MX" i="1" dirty="0" smtClean="0">
                <a:latin typeface="Arial Rounded MT Bold" panose="020F0704030504030204" pitchFamily="34" charset="0"/>
                <a:ea typeface="Batang" panose="02030600000101010101" pitchFamily="18" charset="-127"/>
                <a:cs typeface="Arial" panose="020B0604020202020204" pitchFamily="34" charset="0"/>
              </a:rPr>
              <a:t>ipios previstos en la normatividad aplicable.” </a:t>
            </a:r>
          </a:p>
          <a:p>
            <a:endParaRPr lang="es-MX" sz="1300" i="1" dirty="0" smtClean="0">
              <a:latin typeface="Arial Rounded MT Bold" panose="020F0704030504030204" pitchFamily="34" charset="0"/>
              <a:ea typeface="Batang" panose="02030600000101010101" pitchFamily="18" charset="-127"/>
              <a:cs typeface="Arial" panose="020B0604020202020204" pitchFamily="34" charset="0"/>
            </a:endParaRPr>
          </a:p>
          <a:p>
            <a:pPr algn="just"/>
            <a:endParaRPr lang="es-MX" sz="1300" dirty="0" smtClean="0">
              <a:latin typeface="Arial Rounded MT Bold" panose="020F0704030504030204" pitchFamily="34" charset="0"/>
              <a:ea typeface="Batang" panose="02030600000101010101" pitchFamily="18" charset="-127"/>
              <a:cs typeface="Arial" panose="020B0604020202020204" pitchFamily="34" charset="0"/>
            </a:endParaRPr>
          </a:p>
          <a:p>
            <a:pPr algn="just">
              <a:buFont typeface="Arial" pitchFamily="34" charset="0"/>
              <a:buChar char="•"/>
            </a:pPr>
            <a:endParaRPr lang="es-MX" sz="1300" i="1" dirty="0" smtClean="0">
              <a:latin typeface="Arial Rounded MT Bold" panose="020F0704030504030204" pitchFamily="34" charset="0"/>
              <a:ea typeface="Batang" panose="02030600000101010101" pitchFamily="18" charset="-127"/>
              <a:cs typeface="Arial" panose="020B0604020202020204" pitchFamily="34" charset="0"/>
            </a:endParaRPr>
          </a:p>
          <a:p>
            <a:pPr algn="just">
              <a:buFont typeface="Arial" pitchFamily="34" charset="0"/>
              <a:buChar char="•"/>
            </a:pPr>
            <a:endParaRPr lang="es-MX" sz="1300" dirty="0" smtClean="0">
              <a:latin typeface="Arial Rounded MT Bold" panose="020F0704030504030204" pitchFamily="34" charset="0"/>
              <a:ea typeface="Batang" panose="02030600000101010101" pitchFamily="18" charset="-127"/>
              <a:cs typeface="Arial" panose="020B0604020202020204" pitchFamily="34" charset="0"/>
            </a:endParaRPr>
          </a:p>
          <a:p>
            <a:pPr algn="just"/>
            <a:endParaRPr lang="es-MX" sz="1300" dirty="0" smtClean="0">
              <a:latin typeface="Arial Rounded MT Bold" panose="020F0704030504030204" pitchFamily="34" charset="0"/>
              <a:ea typeface="Batang" panose="02030600000101010101" pitchFamily="18" charset="-127"/>
              <a:cs typeface="Arial" panose="020B0604020202020204" pitchFamily="34" charset="0"/>
            </a:endParaRPr>
          </a:p>
        </p:txBody>
      </p:sp>
    </p:spTree>
    <p:extLst>
      <p:ext uri="{BB962C8B-B14F-4D97-AF65-F5344CB8AC3E}">
        <p14:creationId xmlns:p14="http://schemas.microsoft.com/office/powerpoint/2010/main" val="4097240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9A502C1B-706A-4524-8BE1-639E0266DFFF}"/>
              </a:ext>
            </a:extLst>
          </p:cNvPr>
          <p:cNvSpPr/>
          <p:nvPr/>
        </p:nvSpPr>
        <p:spPr>
          <a:xfrm>
            <a:off x="175437" y="508000"/>
            <a:ext cx="8793126" cy="3510705"/>
          </a:xfrm>
          <a:prstGeom prst="rect">
            <a:avLst/>
          </a:prstGeom>
        </p:spPr>
        <p:txBody>
          <a:bodyPr wrap="square">
            <a:spAutoFit/>
          </a:bodyPr>
          <a:lstStyle/>
          <a:p>
            <a:pPr algn="ctr"/>
            <a:r>
              <a:rPr lang="es-ES" sz="1600" b="1" dirty="0" smtClean="0">
                <a:solidFill>
                  <a:prstClr val="black"/>
                </a:solidFill>
                <a:latin typeface="Arial Rounded MT Bold" panose="020F0704030504030204" pitchFamily="34" charset="0"/>
                <a:cs typeface="Arial" panose="020B0604020202020204" pitchFamily="34" charset="0"/>
              </a:rPr>
              <a:t>PUNTOS A CONSIDERARSE EN LA ELABORACIÓN DE UN CÓDIGO DE ÉTICA</a:t>
            </a:r>
          </a:p>
          <a:p>
            <a:pPr algn="ctr"/>
            <a:endParaRPr lang="es-ES" sz="1600" b="1" dirty="0" smtClean="0">
              <a:solidFill>
                <a:prstClr val="black"/>
              </a:solidFill>
              <a:latin typeface="Arial Rounded MT Bold" panose="020F0704030504030204" pitchFamily="34" charset="0"/>
              <a:cs typeface="Arial" panose="020B0604020202020204" pitchFamily="34" charset="0"/>
            </a:endParaRPr>
          </a:p>
          <a:p>
            <a:pPr marL="285750" lvl="0" indent="-285750" algn="just">
              <a:lnSpc>
                <a:spcPct val="90000"/>
              </a:lnSpc>
              <a:spcBef>
                <a:spcPts val="1000"/>
              </a:spcBef>
              <a:buFont typeface="Wingdings" pitchFamily="2" charset="2"/>
              <a:buChar char="Ø"/>
            </a:pPr>
            <a:r>
              <a:rPr lang="es-MX" b="1" dirty="0" smtClean="0">
                <a:solidFill>
                  <a:prstClr val="black"/>
                </a:solidFill>
                <a:latin typeface="Arial Rounded MT Bold" panose="020F0704030504030204" pitchFamily="34" charset="0"/>
                <a:cs typeface="Arial" panose="020B0604020202020204" pitchFamily="34" charset="0"/>
              </a:rPr>
              <a:t>La  Norma Profesional de Auditoría del Sistema Nacional de Fiscalización No. 30, </a:t>
            </a:r>
            <a:r>
              <a:rPr lang="es-MX" dirty="0" smtClean="0">
                <a:solidFill>
                  <a:prstClr val="black"/>
                </a:solidFill>
                <a:latin typeface="Arial Rounded MT Bold" panose="020F0704030504030204" pitchFamily="34" charset="0"/>
                <a:cs typeface="Arial" panose="020B0604020202020204" pitchFamily="34" charset="0"/>
              </a:rPr>
              <a:t>contempla los principios de integridad, independencia, objetividad, imparcialidad, confidencialidad, competencia técnica y profesional.</a:t>
            </a:r>
          </a:p>
          <a:p>
            <a:pPr lvl="0" algn="just">
              <a:lnSpc>
                <a:spcPct val="90000"/>
              </a:lnSpc>
              <a:spcBef>
                <a:spcPts val="1000"/>
              </a:spcBef>
            </a:pPr>
            <a:endParaRPr lang="es-MX" dirty="0" smtClean="0">
              <a:solidFill>
                <a:prstClr val="black"/>
              </a:solidFill>
              <a:latin typeface="Arial Rounded MT Bold" panose="020F0704030504030204" pitchFamily="34" charset="0"/>
              <a:cs typeface="Arial" panose="020B0604020202020204" pitchFamily="34" charset="0"/>
            </a:endParaRPr>
          </a:p>
          <a:p>
            <a:pPr marL="285750" lvl="0" indent="-285750" algn="just">
              <a:lnSpc>
                <a:spcPct val="90000"/>
              </a:lnSpc>
              <a:spcBef>
                <a:spcPts val="1000"/>
              </a:spcBef>
              <a:buFont typeface="Wingdings" pitchFamily="2" charset="2"/>
              <a:buChar char="Ø"/>
            </a:pPr>
            <a:r>
              <a:rPr lang="es-MX" dirty="0" smtClean="0">
                <a:solidFill>
                  <a:schemeClr val="tx1"/>
                </a:solidFill>
                <a:latin typeface="Arial Rounded MT Bold" panose="020F0704030504030204" pitchFamily="34" charset="0"/>
                <a:cs typeface="Arial" panose="020B0604020202020204" pitchFamily="34" charset="0"/>
              </a:rPr>
              <a:t>De</a:t>
            </a:r>
            <a:r>
              <a:rPr lang="es-MX" dirty="0" smtClean="0">
                <a:solidFill>
                  <a:schemeClr val="tx1"/>
                </a:solidFill>
                <a:latin typeface="Arial Rounded MT Bold" panose="020F0704030504030204" pitchFamily="34" charset="0"/>
                <a:cs typeface="Arial" panose="020B0604020202020204" pitchFamily="34" charset="0"/>
              </a:rPr>
              <a:t>l </a:t>
            </a:r>
            <a:r>
              <a:rPr lang="es-MX" dirty="0" smtClean="0">
                <a:solidFill>
                  <a:schemeClr val="tx1"/>
                </a:solidFill>
                <a:latin typeface="Arial Rounded MT Bold" panose="020F0704030504030204" pitchFamily="34" charset="0"/>
                <a:cs typeface="Arial" panose="020B0604020202020204" pitchFamily="34" charset="0"/>
              </a:rPr>
              <a:t>artículo 4 de la </a:t>
            </a:r>
            <a:r>
              <a:rPr lang="es-MX" b="1" dirty="0" smtClean="0">
                <a:solidFill>
                  <a:schemeClr val="tx1"/>
                </a:solidFill>
                <a:latin typeface="Arial Rounded MT Bold" panose="020F0704030504030204" pitchFamily="34" charset="0"/>
                <a:cs typeface="Arial" panose="020B0604020202020204" pitchFamily="34" charset="0"/>
              </a:rPr>
              <a:t>Ley General de Acceso de las Mujeres a una vida Libre de </a:t>
            </a:r>
            <a:r>
              <a:rPr lang="es-MX" b="1" dirty="0" smtClean="0">
                <a:solidFill>
                  <a:schemeClr val="tx1"/>
                </a:solidFill>
                <a:latin typeface="Arial Rounded MT Bold" panose="020F0704030504030204" pitchFamily="34" charset="0"/>
                <a:cs typeface="Arial" panose="020B0604020202020204" pitchFamily="34" charset="0"/>
              </a:rPr>
              <a:t>Violencia, </a:t>
            </a:r>
            <a:r>
              <a:rPr lang="es-MX" dirty="0" smtClean="0">
                <a:solidFill>
                  <a:schemeClr val="tx1"/>
                </a:solidFill>
                <a:latin typeface="Arial Rounded MT Bold" panose="020F0704030504030204" pitchFamily="34" charset="0"/>
                <a:cs typeface="Arial" panose="020B0604020202020204" pitchFamily="34" charset="0"/>
              </a:rPr>
              <a:t>se </a:t>
            </a:r>
            <a:r>
              <a:rPr lang="es-MX" dirty="0" smtClean="0">
                <a:solidFill>
                  <a:schemeClr val="tx1"/>
                </a:solidFill>
                <a:latin typeface="Arial Rounded MT Bold" panose="020F0704030504030204" pitchFamily="34" charset="0"/>
                <a:cs typeface="Arial" panose="020B0604020202020204" pitchFamily="34" charset="0"/>
              </a:rPr>
              <a:t>tomaron como referencia </a:t>
            </a:r>
            <a:r>
              <a:rPr lang="es-MX" dirty="0" smtClean="0">
                <a:solidFill>
                  <a:schemeClr val="tx1"/>
                </a:solidFill>
                <a:latin typeface="Arial Rounded MT Bold" panose="020F0704030504030204" pitchFamily="34" charset="0"/>
                <a:cs typeface="Arial" panose="020B0604020202020204" pitchFamily="34" charset="0"/>
              </a:rPr>
              <a:t>los </a:t>
            </a:r>
            <a:r>
              <a:rPr lang="es-MX" dirty="0" smtClean="0">
                <a:solidFill>
                  <a:schemeClr val="tx1"/>
                </a:solidFill>
                <a:latin typeface="Arial Rounded MT Bold" panose="020F0704030504030204" pitchFamily="34" charset="0"/>
                <a:cs typeface="Arial" panose="020B0604020202020204" pitchFamily="34" charset="0"/>
              </a:rPr>
              <a:t>principios de </a:t>
            </a:r>
            <a:r>
              <a:rPr lang="en-US" dirty="0" smtClean="0">
                <a:solidFill>
                  <a:schemeClr val="tx1"/>
                </a:solidFill>
                <a:latin typeface="Arial Rounded MT Bold" panose="020F0704030504030204" pitchFamily="34" charset="0"/>
                <a:cs typeface="Arial" panose="020B0604020202020204" pitchFamily="34" charset="0"/>
              </a:rPr>
              <a:t>igualdad de </a:t>
            </a:r>
            <a:r>
              <a:rPr lang="es-MX" dirty="0" smtClean="0">
                <a:solidFill>
                  <a:schemeClr val="tx1"/>
                </a:solidFill>
                <a:latin typeface="Arial Rounded MT Bold" panose="020F0704030504030204" pitchFamily="34" charset="0"/>
                <a:cs typeface="Arial" panose="020B0604020202020204" pitchFamily="34" charset="0"/>
              </a:rPr>
              <a:t>trato</a:t>
            </a:r>
            <a:r>
              <a:rPr lang="en-US" dirty="0" smtClean="0">
                <a:solidFill>
                  <a:schemeClr val="tx1"/>
                </a:solidFill>
                <a:latin typeface="Arial Rounded MT Bold" panose="020F0704030504030204" pitchFamily="34" charset="0"/>
                <a:cs typeface="Arial" panose="020B0604020202020204" pitchFamily="34" charset="0"/>
              </a:rPr>
              <a:t> y oportunidades, inclusion y no </a:t>
            </a:r>
            <a:r>
              <a:rPr lang="es-MX" dirty="0" smtClean="0">
                <a:solidFill>
                  <a:schemeClr val="tx1"/>
                </a:solidFill>
                <a:latin typeface="Arial Rounded MT Bold" panose="020F0704030504030204" pitchFamily="34" charset="0"/>
                <a:cs typeface="Arial" panose="020B0604020202020204" pitchFamily="34" charset="0"/>
              </a:rPr>
              <a:t>discriminación</a:t>
            </a:r>
            <a:r>
              <a:rPr lang="en-US" dirty="0" smtClean="0">
                <a:solidFill>
                  <a:schemeClr val="tx1"/>
                </a:solidFill>
                <a:latin typeface="Arial Rounded MT Bold" panose="020F0704030504030204" pitchFamily="34" charset="0"/>
                <a:cs typeface="Arial" panose="020B0604020202020204" pitchFamily="34" charset="0"/>
              </a:rPr>
              <a:t> y </a:t>
            </a:r>
            <a:r>
              <a:rPr lang="en-US" dirty="0" smtClean="0">
                <a:solidFill>
                  <a:schemeClr val="tx1"/>
                </a:solidFill>
                <a:latin typeface="Arial Rounded MT Bold" panose="020F0704030504030204" pitchFamily="34" charset="0"/>
                <a:cs typeface="Arial" panose="020B0604020202020204" pitchFamily="34" charset="0"/>
              </a:rPr>
              <a:t>de </a:t>
            </a:r>
            <a:r>
              <a:rPr lang="en-US" dirty="0" smtClean="0">
                <a:solidFill>
                  <a:schemeClr val="tx1"/>
                </a:solidFill>
                <a:latin typeface="Arial Rounded MT Bold" panose="020F0704030504030204" pitchFamily="34" charset="0"/>
                <a:cs typeface="Arial" panose="020B0604020202020204" pitchFamily="34" charset="0"/>
              </a:rPr>
              <a:t>respeto a la </a:t>
            </a:r>
            <a:r>
              <a:rPr lang="es-MX" dirty="0">
                <a:solidFill>
                  <a:schemeClr val="tx1"/>
                </a:solidFill>
                <a:latin typeface="Arial Rounded MT Bold" panose="020F0704030504030204" pitchFamily="34" charset="0"/>
                <a:cs typeface="Arial" panose="020B0604020202020204" pitchFamily="34" charset="0"/>
              </a:rPr>
              <a:t>d</a:t>
            </a:r>
            <a:r>
              <a:rPr lang="es-MX" dirty="0" smtClean="0">
                <a:solidFill>
                  <a:schemeClr val="tx1"/>
                </a:solidFill>
                <a:latin typeface="Arial Rounded MT Bold" panose="020F0704030504030204" pitchFamily="34" charset="0"/>
                <a:cs typeface="Arial" panose="020B0604020202020204" pitchFamily="34" charset="0"/>
              </a:rPr>
              <a:t>ignidad</a:t>
            </a:r>
            <a:r>
              <a:rPr lang="en-US" dirty="0" smtClean="0">
                <a:solidFill>
                  <a:schemeClr val="tx1"/>
                </a:solidFill>
                <a:latin typeface="Arial Rounded MT Bold" panose="020F0704030504030204" pitchFamily="34" charset="0"/>
                <a:cs typeface="Arial" panose="020B0604020202020204" pitchFamily="34" charset="0"/>
              </a:rPr>
              <a:t> </a:t>
            </a:r>
            <a:r>
              <a:rPr lang="en-US" dirty="0">
                <a:solidFill>
                  <a:schemeClr val="tx1"/>
                </a:solidFill>
                <a:latin typeface="Arial Rounded MT Bold" panose="020F0704030504030204" pitchFamily="34" charset="0"/>
                <a:cs typeface="Arial" panose="020B0604020202020204" pitchFamily="34" charset="0"/>
              </a:rPr>
              <a:t>h</a:t>
            </a:r>
            <a:r>
              <a:rPr lang="en-US" dirty="0" smtClean="0">
                <a:solidFill>
                  <a:schemeClr val="tx1"/>
                </a:solidFill>
                <a:latin typeface="Arial Rounded MT Bold" panose="020F0704030504030204" pitchFamily="34" charset="0"/>
                <a:cs typeface="Arial" panose="020B0604020202020204" pitchFamily="34" charset="0"/>
              </a:rPr>
              <a:t>umana</a:t>
            </a:r>
            <a:r>
              <a:rPr lang="en-US" dirty="0" smtClean="0">
                <a:solidFill>
                  <a:schemeClr val="tx1"/>
                </a:solidFill>
                <a:latin typeface="Arial Rounded MT Bold" panose="020F0704030504030204" pitchFamily="34" charset="0"/>
                <a:cs typeface="Arial" panose="020B0604020202020204" pitchFamily="34" charset="0"/>
              </a:rPr>
              <a:t>.</a:t>
            </a:r>
          </a:p>
          <a:p>
            <a:pPr lvl="0" algn="just">
              <a:lnSpc>
                <a:spcPct val="90000"/>
              </a:lnSpc>
              <a:spcBef>
                <a:spcPts val="1000"/>
              </a:spcBef>
            </a:pPr>
            <a:endParaRPr lang="en-US" dirty="0" smtClean="0">
              <a:solidFill>
                <a:schemeClr val="tx1"/>
              </a:solidFill>
              <a:latin typeface="Arial Rounded MT Bold" panose="020F0704030504030204" pitchFamily="34" charset="0"/>
              <a:cs typeface="Arial" panose="020B0604020202020204" pitchFamily="34" charset="0"/>
            </a:endParaRPr>
          </a:p>
          <a:p>
            <a:r>
              <a:rPr lang="es-ES" b="1" dirty="0" smtClean="0">
                <a:solidFill>
                  <a:schemeClr val="tx1"/>
                </a:solidFill>
                <a:latin typeface="Arial Rounded MT Bold" panose="020F0704030504030204" pitchFamily="34" charset="0"/>
              </a:rPr>
              <a:t>I. </a:t>
            </a:r>
            <a:r>
              <a:rPr lang="es-ES" dirty="0" smtClean="0">
                <a:solidFill>
                  <a:schemeClr val="tx1"/>
                </a:solidFill>
                <a:latin typeface="Arial Rounded MT Bold" panose="020F0704030504030204" pitchFamily="34" charset="0"/>
              </a:rPr>
              <a:t>La igualdad jurídica entre la mujer y el hombre; </a:t>
            </a:r>
          </a:p>
          <a:p>
            <a:r>
              <a:rPr lang="es-ES" b="1" dirty="0" smtClean="0">
                <a:solidFill>
                  <a:schemeClr val="tx1"/>
                </a:solidFill>
                <a:latin typeface="Arial Rounded MT Bold" panose="020F0704030504030204" pitchFamily="34" charset="0"/>
              </a:rPr>
              <a:t>II. </a:t>
            </a:r>
            <a:r>
              <a:rPr lang="es-ES" dirty="0" smtClean="0">
                <a:solidFill>
                  <a:schemeClr val="tx1"/>
                </a:solidFill>
                <a:latin typeface="Arial Rounded MT Bold" panose="020F0704030504030204" pitchFamily="34" charset="0"/>
              </a:rPr>
              <a:t>El respeto a la dignidad humana de las mujeres; </a:t>
            </a:r>
          </a:p>
          <a:p>
            <a:r>
              <a:rPr lang="es-ES" b="1" dirty="0" smtClean="0">
                <a:solidFill>
                  <a:schemeClr val="tx1"/>
                </a:solidFill>
                <a:latin typeface="Arial Rounded MT Bold" panose="020F0704030504030204" pitchFamily="34" charset="0"/>
              </a:rPr>
              <a:t>III. </a:t>
            </a:r>
            <a:r>
              <a:rPr lang="es-ES" dirty="0" smtClean="0">
                <a:solidFill>
                  <a:schemeClr val="tx1"/>
                </a:solidFill>
                <a:latin typeface="Arial Rounded MT Bold" panose="020F0704030504030204" pitchFamily="34" charset="0"/>
              </a:rPr>
              <a:t>La no discriminación, y </a:t>
            </a:r>
          </a:p>
          <a:p>
            <a:r>
              <a:rPr lang="es-ES" b="1" dirty="0" smtClean="0">
                <a:solidFill>
                  <a:schemeClr val="tx1"/>
                </a:solidFill>
                <a:latin typeface="Arial Rounded MT Bold" panose="020F0704030504030204" pitchFamily="34" charset="0"/>
              </a:rPr>
              <a:t>IV. </a:t>
            </a:r>
            <a:r>
              <a:rPr lang="es-ES" dirty="0" smtClean="0">
                <a:solidFill>
                  <a:schemeClr val="tx1"/>
                </a:solidFill>
                <a:latin typeface="Arial Rounded MT Bold" panose="020F0704030504030204" pitchFamily="34" charset="0"/>
              </a:rPr>
              <a:t>La libertad de las mujeres </a:t>
            </a:r>
          </a:p>
        </p:txBody>
      </p:sp>
      <p:pic>
        <p:nvPicPr>
          <p:cNvPr id="3074" name="Picture 2" descr="https://s-media-cache-ak0.pinimg.com/736x/b9/4e/12/b94e12698e0301c913b43c554f75dc2b.jpg"/>
          <p:cNvPicPr>
            <a:picLocks noChangeAspect="1" noChangeArrowheads="1"/>
          </p:cNvPicPr>
          <p:nvPr/>
        </p:nvPicPr>
        <p:blipFill>
          <a:blip r:embed="rId4"/>
          <a:srcRect/>
          <a:stretch>
            <a:fillRect/>
          </a:stretch>
        </p:blipFill>
        <p:spPr bwMode="auto">
          <a:xfrm>
            <a:off x="6807201" y="2675467"/>
            <a:ext cx="1995664" cy="1625600"/>
          </a:xfrm>
          <a:prstGeom prst="rect">
            <a:avLst/>
          </a:prstGeom>
          <a:noFill/>
        </p:spPr>
      </p:pic>
    </p:spTree>
    <p:extLst>
      <p:ext uri="{BB962C8B-B14F-4D97-AF65-F5344CB8AC3E}">
        <p14:creationId xmlns:p14="http://schemas.microsoft.com/office/powerpoint/2010/main" val="4676643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grpSp>
        <p:nvGrpSpPr>
          <p:cNvPr id="3" name="Grupo 2">
            <a:extLst>
              <a:ext uri="{FF2B5EF4-FFF2-40B4-BE49-F238E27FC236}">
                <a16:creationId xmlns:a16="http://schemas.microsoft.com/office/drawing/2014/main" id="{6F1F3001-6D83-4FFC-A78B-9A30D17716BA}"/>
              </a:ext>
            </a:extLst>
          </p:cNvPr>
          <p:cNvGrpSpPr/>
          <p:nvPr/>
        </p:nvGrpSpPr>
        <p:grpSpPr>
          <a:xfrm>
            <a:off x="-187037" y="711216"/>
            <a:ext cx="8258376" cy="4443000"/>
            <a:chOff x="1396025" y="1962249"/>
            <a:chExt cx="8699661" cy="4632908"/>
          </a:xfrm>
        </p:grpSpPr>
        <p:grpSp>
          <p:nvGrpSpPr>
            <p:cNvPr id="4" name="Grupo 3">
              <a:extLst>
                <a:ext uri="{FF2B5EF4-FFF2-40B4-BE49-F238E27FC236}">
                  <a16:creationId xmlns:a16="http://schemas.microsoft.com/office/drawing/2014/main" id="{ECBA030E-6DEC-471F-B6D9-5201EA4618E6}"/>
                </a:ext>
              </a:extLst>
            </p:cNvPr>
            <p:cNvGrpSpPr/>
            <p:nvPr/>
          </p:nvGrpSpPr>
          <p:grpSpPr>
            <a:xfrm rot="19945053">
              <a:off x="4416083" y="2162639"/>
              <a:ext cx="3187839" cy="1525554"/>
              <a:chOff x="-7256926" y="-91696"/>
              <a:chExt cx="3187839" cy="1525554"/>
            </a:xfrm>
          </p:grpSpPr>
          <p:grpSp>
            <p:nvGrpSpPr>
              <p:cNvPr id="44" name="Grupo 43">
                <a:extLst>
                  <a:ext uri="{FF2B5EF4-FFF2-40B4-BE49-F238E27FC236}">
                    <a16:creationId xmlns:a16="http://schemas.microsoft.com/office/drawing/2014/main" id="{C6D6EDDD-1AD1-4123-BCF0-9D4167508E0D}"/>
                  </a:ext>
                </a:extLst>
              </p:cNvPr>
              <p:cNvGrpSpPr/>
              <p:nvPr/>
            </p:nvGrpSpPr>
            <p:grpSpPr>
              <a:xfrm>
                <a:off x="-6812292" y="-91696"/>
                <a:ext cx="2743205" cy="1507926"/>
                <a:chOff x="17465" y="1006431"/>
                <a:chExt cx="2743205" cy="1507926"/>
              </a:xfrm>
              <a:scene3d>
                <a:camera prst="orthographicFront">
                  <a:rot lat="0" lon="0" rev="0"/>
                </a:camera>
                <a:lightRig rig="glow" dir="t">
                  <a:rot lat="0" lon="0" rev="4800000"/>
                </a:lightRig>
              </a:scene3d>
            </p:grpSpPr>
            <p:sp>
              <p:nvSpPr>
                <p:cNvPr id="46" name="Forma 45">
                  <a:extLst>
                    <a:ext uri="{FF2B5EF4-FFF2-40B4-BE49-F238E27FC236}">
                      <a16:creationId xmlns:a16="http://schemas.microsoft.com/office/drawing/2014/main" id="{17695F6A-B4E7-4B11-A54F-4C007EF81533}"/>
                    </a:ext>
                  </a:extLst>
                </p:cNvPr>
                <p:cNvSpPr/>
                <p:nvPr/>
              </p:nvSpPr>
              <p:spPr>
                <a:xfrm>
                  <a:off x="17465" y="1006431"/>
                  <a:ext cx="1931850" cy="1392008"/>
                </a:xfrm>
                <a:prstGeom prst="gear6">
                  <a:avLst/>
                </a:prstGeom>
                <a:solidFill>
                  <a:srgbClr val="C00000"/>
                </a:solidFill>
                <a:ln>
                  <a:noFill/>
                </a:ln>
                <a:effectLst>
                  <a:outerShdw blurRad="190500" dist="228600" dir="2700000" algn="ctr">
                    <a:srgbClr val="000000">
                      <a:alpha val="30000"/>
                    </a:srgbClr>
                  </a:outerShdw>
                </a:effectLst>
                <a:sp3d prstMaterial="matte">
                  <a:bevelT w="127000" h="635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7" name="Forma 4">
                  <a:extLst>
                    <a:ext uri="{FF2B5EF4-FFF2-40B4-BE49-F238E27FC236}">
                      <a16:creationId xmlns:a16="http://schemas.microsoft.com/office/drawing/2014/main" id="{204AC2A0-840A-4418-81AD-FC29B15CD1BE}"/>
                    </a:ext>
                  </a:extLst>
                </p:cNvPr>
                <p:cNvSpPr txBox="1"/>
                <p:nvPr/>
              </p:nvSpPr>
              <p:spPr>
                <a:xfrm>
                  <a:off x="1953570" y="1712203"/>
                  <a:ext cx="807100" cy="802154"/>
                </a:xfrm>
                <a:prstGeom prst="rect">
                  <a:avLst/>
                </a:prstGeom>
                <a:ln>
                  <a:noFill/>
                </a:ln>
                <a:effectLst>
                  <a:outerShdw blurRad="190500" dist="228600" dir="2700000" algn="ctr">
                    <a:srgbClr val="000000">
                      <a:alpha val="30000"/>
                    </a:srgbClr>
                  </a:outerShdw>
                </a:effectLst>
                <a:sp3d prstMaterial="matte">
                  <a:bevelT w="127000" h="63500"/>
                </a:sp3d>
              </p:spPr>
              <p:style>
                <a:lnRef idx="0">
                  <a:scrgbClr r="0" g="0" b="0"/>
                </a:lnRef>
                <a:fillRef idx="0">
                  <a:scrgbClr r="0" g="0" b="0"/>
                </a:fillRef>
                <a:effectRef idx="0">
                  <a:scrgbClr r="0" g="0" b="0"/>
                </a:effectRef>
                <a:fontRef idx="minor">
                  <a:schemeClr val="lt1"/>
                </a:fontRef>
              </p:style>
              <p:txBody>
                <a:bodyPr spcFirstLastPara="0" vert="horz" wrap="square" lIns="15002" tIns="15002" rIns="15002" bIns="15002" numCol="1" spcCol="1270" anchor="ctr" anchorCtr="0">
                  <a:noAutofit/>
                </a:bodyPr>
                <a:lstStyle/>
                <a:p>
                  <a:pPr algn="ctr" defTabSz="525066">
                    <a:lnSpc>
                      <a:spcPct val="90000"/>
                    </a:lnSpc>
                    <a:spcBef>
                      <a:spcPct val="0"/>
                    </a:spcBef>
                    <a:spcAft>
                      <a:spcPct val="35000"/>
                    </a:spcAft>
                  </a:pPr>
                  <a:endParaRPr lang="es-ES" sz="1181" dirty="0">
                    <a:solidFill>
                      <a:prstClr val="white"/>
                    </a:solidFill>
                  </a:endParaRPr>
                </a:p>
              </p:txBody>
            </p:sp>
          </p:grpSp>
          <p:sp>
            <p:nvSpPr>
              <p:cNvPr id="45" name="Rectángulo 44">
                <a:extLst>
                  <a:ext uri="{FF2B5EF4-FFF2-40B4-BE49-F238E27FC236}">
                    <a16:creationId xmlns:a16="http://schemas.microsoft.com/office/drawing/2014/main" id="{9D1A6AF5-6D17-4A40-97A5-39850910BE1F}"/>
                  </a:ext>
                </a:extLst>
              </p:cNvPr>
              <p:cNvSpPr/>
              <p:nvPr/>
            </p:nvSpPr>
            <p:spPr>
              <a:xfrm rot="1683908">
                <a:off x="-7256926" y="1169089"/>
                <a:ext cx="1108099" cy="264769"/>
              </a:xfrm>
              <a:prstGeom prst="rect">
                <a:avLst/>
              </a:prstGeom>
            </p:spPr>
            <p:txBody>
              <a:bodyPr wrap="none">
                <a:spAutoFit/>
              </a:bodyPr>
              <a:lstStyle/>
              <a:p>
                <a:r>
                  <a:rPr lang="es-MX" sz="1050" b="1" dirty="0">
                    <a:solidFill>
                      <a:srgbClr val="FFFFFF"/>
                    </a:solidFill>
                  </a:rPr>
                  <a:t>Imparcialidad</a:t>
                </a:r>
                <a:endParaRPr lang="es-MX" sz="788" b="1" dirty="0">
                  <a:solidFill>
                    <a:srgbClr val="FFFFFF"/>
                  </a:solidFill>
                </a:endParaRPr>
              </a:p>
            </p:txBody>
          </p:sp>
        </p:grpSp>
        <p:grpSp>
          <p:nvGrpSpPr>
            <p:cNvPr id="5" name="Grupo 4">
              <a:extLst>
                <a:ext uri="{FF2B5EF4-FFF2-40B4-BE49-F238E27FC236}">
                  <a16:creationId xmlns:a16="http://schemas.microsoft.com/office/drawing/2014/main" id="{4994C7F4-5FAC-41DA-9E8E-81A1BE40CF2E}"/>
                </a:ext>
              </a:extLst>
            </p:cNvPr>
            <p:cNvGrpSpPr/>
            <p:nvPr/>
          </p:nvGrpSpPr>
          <p:grpSpPr>
            <a:xfrm>
              <a:off x="1396025" y="1962249"/>
              <a:ext cx="8699661" cy="4632908"/>
              <a:chOff x="1401151" y="1752111"/>
              <a:chExt cx="8605324" cy="4866078"/>
            </a:xfrm>
          </p:grpSpPr>
          <p:grpSp>
            <p:nvGrpSpPr>
              <p:cNvPr id="6" name="Grupo 5">
                <a:extLst>
                  <a:ext uri="{FF2B5EF4-FFF2-40B4-BE49-F238E27FC236}">
                    <a16:creationId xmlns:a16="http://schemas.microsoft.com/office/drawing/2014/main" id="{0C2C91BB-6EA1-4B86-A6D6-8AF59C87CC2F}"/>
                  </a:ext>
                </a:extLst>
              </p:cNvPr>
              <p:cNvGrpSpPr/>
              <p:nvPr/>
            </p:nvGrpSpPr>
            <p:grpSpPr>
              <a:xfrm>
                <a:off x="1779311" y="2018286"/>
                <a:ext cx="1909826" cy="1381750"/>
                <a:chOff x="-1871278" y="2531556"/>
                <a:chExt cx="1909826" cy="1381750"/>
              </a:xfrm>
              <a:scene3d>
                <a:camera prst="orthographicFront">
                  <a:rot lat="0" lon="0" rev="0"/>
                </a:camera>
                <a:lightRig rig="balanced" dir="t">
                  <a:rot lat="0" lon="0" rev="8700000"/>
                </a:lightRig>
              </a:scene3d>
            </p:grpSpPr>
            <p:grpSp>
              <p:nvGrpSpPr>
                <p:cNvPr id="40" name="Grupo 39">
                  <a:extLst>
                    <a:ext uri="{FF2B5EF4-FFF2-40B4-BE49-F238E27FC236}">
                      <a16:creationId xmlns:a16="http://schemas.microsoft.com/office/drawing/2014/main" id="{8BA56A03-5202-4790-B842-847515289E22}"/>
                    </a:ext>
                  </a:extLst>
                </p:cNvPr>
                <p:cNvGrpSpPr/>
                <p:nvPr/>
              </p:nvGrpSpPr>
              <p:grpSpPr>
                <a:xfrm>
                  <a:off x="-1871278" y="2531556"/>
                  <a:ext cx="1909826" cy="1381750"/>
                  <a:chOff x="2348247" y="298229"/>
                  <a:chExt cx="1909826" cy="1381750"/>
                </a:xfrm>
              </p:grpSpPr>
              <p:sp>
                <p:nvSpPr>
                  <p:cNvPr id="42" name="Forma 41">
                    <a:extLst>
                      <a:ext uri="{FF2B5EF4-FFF2-40B4-BE49-F238E27FC236}">
                        <a16:creationId xmlns:a16="http://schemas.microsoft.com/office/drawing/2014/main" id="{AEC68A45-4C66-4194-A764-C514C41B76D9}"/>
                      </a:ext>
                    </a:extLst>
                  </p:cNvPr>
                  <p:cNvSpPr/>
                  <p:nvPr/>
                </p:nvSpPr>
                <p:spPr>
                  <a:xfrm rot="20700000">
                    <a:off x="2348247" y="298229"/>
                    <a:ext cx="1909826" cy="1381750"/>
                  </a:xfrm>
                  <a:prstGeom prst="gear6">
                    <a:avLst/>
                  </a:prstGeom>
                  <a:solidFill>
                    <a:schemeClr val="bg1">
                      <a:lumMod val="50000"/>
                    </a:schemeClr>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3" name="Forma 4">
                    <a:extLst>
                      <a:ext uri="{FF2B5EF4-FFF2-40B4-BE49-F238E27FC236}">
                        <a16:creationId xmlns:a16="http://schemas.microsoft.com/office/drawing/2014/main" id="{86BB398C-5B63-4C52-9596-0042E2F915C3}"/>
                      </a:ext>
                    </a:extLst>
                  </p:cNvPr>
                  <p:cNvSpPr txBox="1"/>
                  <p:nvPr/>
                </p:nvSpPr>
                <p:spPr>
                  <a:xfrm>
                    <a:off x="2890014" y="531241"/>
                    <a:ext cx="894080" cy="894080"/>
                  </a:xfrm>
                  <a:prstGeom prst="rect">
                    <a:avLst/>
                  </a:prstGeom>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6431" tIns="16431" rIns="16431" bIns="16431" numCol="1" spcCol="1270" anchor="ctr" anchorCtr="0">
                    <a:noAutofit/>
                  </a:bodyPr>
                  <a:lstStyle/>
                  <a:p>
                    <a:pPr algn="ctr" defTabSz="575072">
                      <a:lnSpc>
                        <a:spcPct val="90000"/>
                      </a:lnSpc>
                      <a:spcBef>
                        <a:spcPct val="0"/>
                      </a:spcBef>
                      <a:spcAft>
                        <a:spcPct val="35000"/>
                      </a:spcAft>
                    </a:pPr>
                    <a:endParaRPr lang="es-ES" sz="1294" dirty="0">
                      <a:solidFill>
                        <a:schemeClr val="bg1"/>
                      </a:solidFill>
                    </a:endParaRPr>
                  </a:p>
                </p:txBody>
              </p:sp>
            </p:grpSp>
            <p:sp>
              <p:nvSpPr>
                <p:cNvPr id="41" name="Rectángulo 40">
                  <a:extLst>
                    <a:ext uri="{FF2B5EF4-FFF2-40B4-BE49-F238E27FC236}">
                      <a16:creationId xmlns:a16="http://schemas.microsoft.com/office/drawing/2014/main" id="{D9682D83-D13D-4191-B90A-A1D44F432FD0}"/>
                    </a:ext>
                  </a:extLst>
                </p:cNvPr>
                <p:cNvSpPr/>
                <p:nvPr/>
              </p:nvSpPr>
              <p:spPr>
                <a:xfrm>
                  <a:off x="-1521717" y="2853650"/>
                  <a:ext cx="1074367" cy="455063"/>
                </a:xfrm>
                <a:prstGeom prst="rect">
                  <a:avLst/>
                </a:prstGeom>
                <a:ln>
                  <a:noFill/>
                </a:ln>
                <a:effectLst>
                  <a:outerShdw blurRad="44450" dist="27940" dir="5400000" algn="ctr">
                    <a:srgbClr val="000000">
                      <a:alpha val="32000"/>
                    </a:srgbClr>
                  </a:outerShdw>
                </a:effectLst>
                <a:sp3d>
                  <a:bevelT w="190500" h="38100"/>
                </a:sp3d>
              </p:spPr>
              <p:txBody>
                <a:bodyPr wrap="none">
                  <a:spAutoFit/>
                </a:bodyPr>
                <a:lstStyle/>
                <a:p>
                  <a:pPr algn="ctr"/>
                  <a:r>
                    <a:rPr lang="es-MX" sz="1050" b="1" dirty="0">
                      <a:solidFill>
                        <a:schemeClr val="bg1"/>
                      </a:solidFill>
                    </a:rPr>
                    <a:t>Competencia</a:t>
                  </a:r>
                </a:p>
                <a:p>
                  <a:pPr algn="ctr"/>
                  <a:r>
                    <a:rPr lang="es-MX" sz="1050" b="1" dirty="0">
                      <a:solidFill>
                        <a:schemeClr val="bg1"/>
                      </a:solidFill>
                    </a:rPr>
                    <a:t>por mérito</a:t>
                  </a:r>
                </a:p>
              </p:txBody>
            </p:sp>
          </p:grpSp>
          <p:grpSp>
            <p:nvGrpSpPr>
              <p:cNvPr id="7" name="Grupo 6">
                <a:extLst>
                  <a:ext uri="{FF2B5EF4-FFF2-40B4-BE49-F238E27FC236}">
                    <a16:creationId xmlns:a16="http://schemas.microsoft.com/office/drawing/2014/main" id="{A8B95C0E-42C0-4581-8A61-24FAC2BD5A2C}"/>
                  </a:ext>
                </a:extLst>
              </p:cNvPr>
              <p:cNvGrpSpPr/>
              <p:nvPr/>
            </p:nvGrpSpPr>
            <p:grpSpPr>
              <a:xfrm>
                <a:off x="7993089" y="1775393"/>
                <a:ext cx="2013386" cy="1428363"/>
                <a:chOff x="757619" y="1160782"/>
                <a:chExt cx="2013386" cy="1428363"/>
              </a:xfrm>
              <a:scene3d>
                <a:camera prst="orthographicFront">
                  <a:rot lat="0" lon="0" rev="0"/>
                </a:camera>
                <a:lightRig rig="balanced" dir="t">
                  <a:rot lat="0" lon="0" rev="8700000"/>
                </a:lightRig>
              </a:scene3d>
            </p:grpSpPr>
            <p:sp>
              <p:nvSpPr>
                <p:cNvPr id="38" name="Forma 37">
                  <a:extLst>
                    <a:ext uri="{FF2B5EF4-FFF2-40B4-BE49-F238E27FC236}">
                      <a16:creationId xmlns:a16="http://schemas.microsoft.com/office/drawing/2014/main" id="{61A00D60-2F41-43C2-B17A-DDD336C14262}"/>
                    </a:ext>
                  </a:extLst>
                </p:cNvPr>
                <p:cNvSpPr/>
                <p:nvPr/>
              </p:nvSpPr>
              <p:spPr>
                <a:xfrm rot="21114282">
                  <a:off x="757619" y="1160782"/>
                  <a:ext cx="1933866" cy="1428363"/>
                </a:xfrm>
                <a:prstGeom prst="gear6">
                  <a:avLst/>
                </a:prstGeom>
                <a:solidFill>
                  <a:srgbClr val="006600"/>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9" name="Forma 4">
                  <a:extLst>
                    <a:ext uri="{FF2B5EF4-FFF2-40B4-BE49-F238E27FC236}">
                      <a16:creationId xmlns:a16="http://schemas.microsoft.com/office/drawing/2014/main" id="{A927BDF9-4F22-4EAB-BC52-5979B659AE6C}"/>
                    </a:ext>
                  </a:extLst>
                </p:cNvPr>
                <p:cNvSpPr txBox="1"/>
                <p:nvPr/>
              </p:nvSpPr>
              <p:spPr>
                <a:xfrm>
                  <a:off x="1963905" y="1563255"/>
                  <a:ext cx="807100" cy="802154"/>
                </a:xfrm>
                <a:prstGeom prst="rect">
                  <a:avLst/>
                </a:prstGeom>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002" tIns="15002" rIns="15002" bIns="15002" numCol="1" spcCol="1270" anchor="ctr" anchorCtr="0">
                  <a:noAutofit/>
                </a:bodyPr>
                <a:lstStyle/>
                <a:p>
                  <a:pPr algn="ctr" defTabSz="525066">
                    <a:lnSpc>
                      <a:spcPct val="90000"/>
                    </a:lnSpc>
                    <a:spcBef>
                      <a:spcPct val="0"/>
                    </a:spcBef>
                    <a:spcAft>
                      <a:spcPct val="35000"/>
                    </a:spcAft>
                  </a:pPr>
                  <a:endParaRPr lang="es-ES" sz="1181" dirty="0">
                    <a:solidFill>
                      <a:schemeClr val="bg1"/>
                    </a:solidFill>
                  </a:endParaRPr>
                </a:p>
              </p:txBody>
            </p:sp>
          </p:grpSp>
          <p:grpSp>
            <p:nvGrpSpPr>
              <p:cNvPr id="8" name="Grupo 7">
                <a:extLst>
                  <a:ext uri="{FF2B5EF4-FFF2-40B4-BE49-F238E27FC236}">
                    <a16:creationId xmlns:a16="http://schemas.microsoft.com/office/drawing/2014/main" id="{209DB364-C5E3-4375-A9A2-F6AE1320C615}"/>
                  </a:ext>
                </a:extLst>
              </p:cNvPr>
              <p:cNvGrpSpPr/>
              <p:nvPr/>
            </p:nvGrpSpPr>
            <p:grpSpPr>
              <a:xfrm>
                <a:off x="2682749" y="3014338"/>
                <a:ext cx="2290455" cy="1455805"/>
                <a:chOff x="-5545291" y="182316"/>
                <a:chExt cx="2290455" cy="1455805"/>
              </a:xfrm>
              <a:scene3d>
                <a:camera prst="orthographicFront">
                  <a:rot lat="0" lon="0" rev="0"/>
                </a:camera>
                <a:lightRig rig="balanced" dir="t">
                  <a:rot lat="0" lon="0" rev="8700000"/>
                </a:lightRig>
              </a:scene3d>
            </p:grpSpPr>
            <p:grpSp>
              <p:nvGrpSpPr>
                <p:cNvPr id="34" name="Grupo 33">
                  <a:extLst>
                    <a:ext uri="{FF2B5EF4-FFF2-40B4-BE49-F238E27FC236}">
                      <a16:creationId xmlns:a16="http://schemas.microsoft.com/office/drawing/2014/main" id="{922C0DA3-68C1-40BB-B012-E510C8B01A87}"/>
                    </a:ext>
                  </a:extLst>
                </p:cNvPr>
                <p:cNvGrpSpPr/>
                <p:nvPr/>
              </p:nvGrpSpPr>
              <p:grpSpPr>
                <a:xfrm>
                  <a:off x="-5545291" y="182316"/>
                  <a:ext cx="1827801" cy="1455805"/>
                  <a:chOff x="1284466" y="1280443"/>
                  <a:chExt cx="1827801" cy="1455805"/>
                </a:xfrm>
              </p:grpSpPr>
              <p:sp>
                <p:nvSpPr>
                  <p:cNvPr id="36" name="Forma 35">
                    <a:extLst>
                      <a:ext uri="{FF2B5EF4-FFF2-40B4-BE49-F238E27FC236}">
                        <a16:creationId xmlns:a16="http://schemas.microsoft.com/office/drawing/2014/main" id="{F39D5666-3FB7-46A5-8C08-0E9C385B94E0}"/>
                      </a:ext>
                    </a:extLst>
                  </p:cNvPr>
                  <p:cNvSpPr/>
                  <p:nvPr/>
                </p:nvSpPr>
                <p:spPr>
                  <a:xfrm rot="19715266">
                    <a:off x="1284466" y="1280443"/>
                    <a:ext cx="1827801" cy="1455805"/>
                  </a:xfrm>
                  <a:prstGeom prst="gear6">
                    <a:avLst/>
                  </a:prstGeom>
                  <a:solidFill>
                    <a:srgbClr val="C00000"/>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7" name="Forma 4">
                    <a:extLst>
                      <a:ext uri="{FF2B5EF4-FFF2-40B4-BE49-F238E27FC236}">
                        <a16:creationId xmlns:a16="http://schemas.microsoft.com/office/drawing/2014/main" id="{6B5D6034-E045-4CC0-8CF6-145B5CF0F412}"/>
                      </a:ext>
                    </a:extLst>
                  </p:cNvPr>
                  <p:cNvSpPr txBox="1"/>
                  <p:nvPr/>
                </p:nvSpPr>
                <p:spPr>
                  <a:xfrm>
                    <a:off x="1953570" y="1712203"/>
                    <a:ext cx="807100" cy="802154"/>
                  </a:xfrm>
                  <a:prstGeom prst="rect">
                    <a:avLst/>
                  </a:prstGeom>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002" tIns="15002" rIns="15002" bIns="15002" numCol="1" spcCol="1270" anchor="ctr" anchorCtr="0">
                    <a:noAutofit/>
                  </a:bodyPr>
                  <a:lstStyle/>
                  <a:p>
                    <a:pPr algn="ctr" defTabSz="525066">
                      <a:lnSpc>
                        <a:spcPct val="90000"/>
                      </a:lnSpc>
                      <a:spcBef>
                        <a:spcPct val="0"/>
                      </a:spcBef>
                      <a:spcAft>
                        <a:spcPct val="35000"/>
                      </a:spcAft>
                    </a:pPr>
                    <a:endParaRPr lang="es-ES" sz="1181" dirty="0">
                      <a:solidFill>
                        <a:schemeClr val="bg1"/>
                      </a:solidFill>
                    </a:endParaRPr>
                  </a:p>
                </p:txBody>
              </p:sp>
            </p:grpSp>
            <p:sp>
              <p:nvSpPr>
                <p:cNvPr id="35" name="Rectángulo 34">
                  <a:extLst>
                    <a:ext uri="{FF2B5EF4-FFF2-40B4-BE49-F238E27FC236}">
                      <a16:creationId xmlns:a16="http://schemas.microsoft.com/office/drawing/2014/main" id="{E3516794-A195-4EAB-A10C-5C6A04A17158}"/>
                    </a:ext>
                  </a:extLst>
                </p:cNvPr>
                <p:cNvSpPr/>
                <p:nvPr/>
              </p:nvSpPr>
              <p:spPr>
                <a:xfrm>
                  <a:off x="-5155569" y="762885"/>
                  <a:ext cx="1900733" cy="278095"/>
                </a:xfrm>
                <a:prstGeom prst="rect">
                  <a:avLst/>
                </a:prstGeom>
                <a:ln>
                  <a:noFill/>
                </a:ln>
                <a:effectLst>
                  <a:outerShdw blurRad="44450" dist="27940" dir="5400000" algn="ctr">
                    <a:srgbClr val="000000">
                      <a:alpha val="32000"/>
                    </a:srgbClr>
                  </a:outerShdw>
                </a:effectLst>
                <a:sp3d>
                  <a:bevelT w="190500" h="38100"/>
                </a:sp3d>
              </p:spPr>
              <p:txBody>
                <a:bodyPr wrap="square">
                  <a:spAutoFit/>
                </a:bodyPr>
                <a:lstStyle/>
                <a:p>
                  <a:r>
                    <a:rPr lang="es-MX" sz="1050" b="1" dirty="0">
                      <a:solidFill>
                        <a:schemeClr val="bg1"/>
                      </a:solidFill>
                    </a:rPr>
                    <a:t>Objetividad</a:t>
                  </a:r>
                </a:p>
              </p:txBody>
            </p:sp>
          </p:grpSp>
          <p:grpSp>
            <p:nvGrpSpPr>
              <p:cNvPr id="9" name="Grupo 8">
                <a:extLst>
                  <a:ext uri="{FF2B5EF4-FFF2-40B4-BE49-F238E27FC236}">
                    <a16:creationId xmlns:a16="http://schemas.microsoft.com/office/drawing/2014/main" id="{DD07F403-E682-4058-98C4-E604C62C00E2}"/>
                  </a:ext>
                </a:extLst>
              </p:cNvPr>
              <p:cNvGrpSpPr/>
              <p:nvPr/>
            </p:nvGrpSpPr>
            <p:grpSpPr>
              <a:xfrm>
                <a:off x="3354152" y="1752111"/>
                <a:ext cx="1942018" cy="1429478"/>
                <a:chOff x="-4008448" y="148314"/>
                <a:chExt cx="1942018" cy="1429478"/>
              </a:xfrm>
              <a:scene3d>
                <a:camera prst="orthographicFront">
                  <a:rot lat="0" lon="0" rev="0"/>
                </a:camera>
                <a:lightRig rig="balanced" dir="t">
                  <a:rot lat="0" lon="0" rev="8700000"/>
                </a:lightRig>
              </a:scene3d>
            </p:grpSpPr>
            <p:grpSp>
              <p:nvGrpSpPr>
                <p:cNvPr id="30" name="Grupo 29">
                  <a:extLst>
                    <a:ext uri="{FF2B5EF4-FFF2-40B4-BE49-F238E27FC236}">
                      <a16:creationId xmlns:a16="http://schemas.microsoft.com/office/drawing/2014/main" id="{284BDA8C-B5D0-4B51-9974-81FD3AF793F7}"/>
                    </a:ext>
                  </a:extLst>
                </p:cNvPr>
                <p:cNvGrpSpPr/>
                <p:nvPr/>
              </p:nvGrpSpPr>
              <p:grpSpPr>
                <a:xfrm>
                  <a:off x="-4008448" y="148314"/>
                  <a:ext cx="1942018" cy="1429478"/>
                  <a:chOff x="818652" y="1204905"/>
                  <a:chExt cx="1942018" cy="1429478"/>
                </a:xfrm>
              </p:grpSpPr>
              <p:sp>
                <p:nvSpPr>
                  <p:cNvPr id="32" name="Forma 31">
                    <a:extLst>
                      <a:ext uri="{FF2B5EF4-FFF2-40B4-BE49-F238E27FC236}">
                        <a16:creationId xmlns:a16="http://schemas.microsoft.com/office/drawing/2014/main" id="{964174B0-66EE-40DA-B4DD-DC7A88179C44}"/>
                      </a:ext>
                    </a:extLst>
                  </p:cNvPr>
                  <p:cNvSpPr/>
                  <p:nvPr/>
                </p:nvSpPr>
                <p:spPr>
                  <a:xfrm rot="20341668">
                    <a:off x="818652" y="1204905"/>
                    <a:ext cx="1924860" cy="1429478"/>
                  </a:xfrm>
                  <a:prstGeom prst="gear6">
                    <a:avLst/>
                  </a:prstGeom>
                  <a:solidFill>
                    <a:srgbClr val="006600"/>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3" name="Forma 4">
                    <a:extLst>
                      <a:ext uri="{FF2B5EF4-FFF2-40B4-BE49-F238E27FC236}">
                        <a16:creationId xmlns:a16="http://schemas.microsoft.com/office/drawing/2014/main" id="{CC0A97B5-5B01-4340-9D37-4C2948476452}"/>
                      </a:ext>
                    </a:extLst>
                  </p:cNvPr>
                  <p:cNvSpPr txBox="1"/>
                  <p:nvPr/>
                </p:nvSpPr>
                <p:spPr>
                  <a:xfrm>
                    <a:off x="1953570" y="1712203"/>
                    <a:ext cx="807100" cy="802154"/>
                  </a:xfrm>
                  <a:prstGeom prst="rect">
                    <a:avLst/>
                  </a:prstGeom>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002" tIns="15002" rIns="15002" bIns="15002" numCol="1" spcCol="1270" anchor="ctr" anchorCtr="0">
                    <a:noAutofit/>
                  </a:bodyPr>
                  <a:lstStyle/>
                  <a:p>
                    <a:pPr algn="ctr" defTabSz="525066">
                      <a:lnSpc>
                        <a:spcPct val="90000"/>
                      </a:lnSpc>
                      <a:spcBef>
                        <a:spcPct val="0"/>
                      </a:spcBef>
                      <a:spcAft>
                        <a:spcPct val="35000"/>
                      </a:spcAft>
                    </a:pPr>
                    <a:endParaRPr lang="es-ES" sz="1181" dirty="0">
                      <a:solidFill>
                        <a:schemeClr val="bg1"/>
                      </a:solidFill>
                    </a:endParaRPr>
                  </a:p>
                </p:txBody>
              </p:sp>
            </p:grpSp>
            <p:sp>
              <p:nvSpPr>
                <p:cNvPr id="31" name="Rectángulo 30">
                  <a:extLst>
                    <a:ext uri="{FF2B5EF4-FFF2-40B4-BE49-F238E27FC236}">
                      <a16:creationId xmlns:a16="http://schemas.microsoft.com/office/drawing/2014/main" id="{91F00D45-2EF6-48C5-B504-771C66CA7BF3}"/>
                    </a:ext>
                  </a:extLst>
                </p:cNvPr>
                <p:cNvSpPr/>
                <p:nvPr/>
              </p:nvSpPr>
              <p:spPr>
                <a:xfrm>
                  <a:off x="-3448482" y="667174"/>
                  <a:ext cx="832168" cy="278095"/>
                </a:xfrm>
                <a:prstGeom prst="rect">
                  <a:avLst/>
                </a:prstGeom>
                <a:ln>
                  <a:noFill/>
                </a:ln>
                <a:effectLst>
                  <a:outerShdw blurRad="44450" dist="27940" dir="5400000" algn="ctr">
                    <a:srgbClr val="000000">
                      <a:alpha val="32000"/>
                    </a:srgbClr>
                  </a:outerShdw>
                </a:effectLst>
                <a:sp3d>
                  <a:bevelT w="190500" h="38100"/>
                </a:sp3d>
              </p:spPr>
              <p:txBody>
                <a:bodyPr wrap="none">
                  <a:spAutoFit/>
                </a:bodyPr>
                <a:lstStyle/>
                <a:p>
                  <a:pPr algn="ctr"/>
                  <a:r>
                    <a:rPr lang="es-ES" sz="1050" b="1" dirty="0">
                      <a:solidFill>
                        <a:schemeClr val="bg1"/>
                      </a:solidFill>
                    </a:rPr>
                    <a:t>Honradez</a:t>
                  </a:r>
                  <a:endParaRPr lang="es-ES" sz="788" b="1" dirty="0">
                    <a:solidFill>
                      <a:schemeClr val="bg1"/>
                    </a:solidFill>
                  </a:endParaRPr>
                </a:p>
              </p:txBody>
            </p:sp>
          </p:grpSp>
          <p:grpSp>
            <p:nvGrpSpPr>
              <p:cNvPr id="10" name="Grupo 9">
                <a:extLst>
                  <a:ext uri="{FF2B5EF4-FFF2-40B4-BE49-F238E27FC236}">
                    <a16:creationId xmlns:a16="http://schemas.microsoft.com/office/drawing/2014/main" id="{14A3A963-BAC2-4522-B68F-D79F74E2D31D}"/>
                  </a:ext>
                </a:extLst>
              </p:cNvPr>
              <p:cNvGrpSpPr/>
              <p:nvPr/>
            </p:nvGrpSpPr>
            <p:grpSpPr>
              <a:xfrm>
                <a:off x="4113867" y="3199639"/>
                <a:ext cx="2406909" cy="1397691"/>
                <a:chOff x="1291331" y="330507"/>
                <a:chExt cx="2406909" cy="1397691"/>
              </a:xfrm>
              <a:scene3d>
                <a:camera prst="orthographicFront">
                  <a:rot lat="0" lon="0" rev="0"/>
                </a:camera>
                <a:lightRig rig="balanced" dir="t">
                  <a:rot lat="0" lon="0" rev="8700000"/>
                </a:lightRig>
              </a:scene3d>
            </p:grpSpPr>
            <p:sp>
              <p:nvSpPr>
                <p:cNvPr id="28" name="Forma 27">
                  <a:extLst>
                    <a:ext uri="{FF2B5EF4-FFF2-40B4-BE49-F238E27FC236}">
                      <a16:creationId xmlns:a16="http://schemas.microsoft.com/office/drawing/2014/main" id="{2F3A1E8A-5DEC-4E9B-93C4-982DC22152E1}"/>
                    </a:ext>
                  </a:extLst>
                </p:cNvPr>
                <p:cNvSpPr/>
                <p:nvPr/>
              </p:nvSpPr>
              <p:spPr>
                <a:xfrm rot="1515570">
                  <a:off x="1291331" y="330507"/>
                  <a:ext cx="1910882" cy="1397691"/>
                </a:xfrm>
                <a:prstGeom prst="gear6">
                  <a:avLst/>
                </a:prstGeom>
                <a:solidFill>
                  <a:schemeClr val="bg1">
                    <a:lumMod val="50000"/>
                  </a:schemeClr>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9" name="Forma 4">
                  <a:extLst>
                    <a:ext uri="{FF2B5EF4-FFF2-40B4-BE49-F238E27FC236}">
                      <a16:creationId xmlns:a16="http://schemas.microsoft.com/office/drawing/2014/main" id="{47D4E511-F253-4610-B80E-E7FB6DEBD2BE}"/>
                    </a:ext>
                  </a:extLst>
                </p:cNvPr>
                <p:cNvSpPr txBox="1"/>
                <p:nvPr/>
              </p:nvSpPr>
              <p:spPr>
                <a:xfrm>
                  <a:off x="2804160" y="528320"/>
                  <a:ext cx="894080" cy="894080"/>
                </a:xfrm>
                <a:prstGeom prst="rect">
                  <a:avLst/>
                </a:prstGeom>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6431" tIns="16431" rIns="16431" bIns="16431" numCol="1" spcCol="1270" anchor="ctr" anchorCtr="0">
                  <a:noAutofit/>
                </a:bodyPr>
                <a:lstStyle/>
                <a:p>
                  <a:pPr algn="ctr" defTabSz="575072">
                    <a:lnSpc>
                      <a:spcPct val="90000"/>
                    </a:lnSpc>
                    <a:spcBef>
                      <a:spcPct val="0"/>
                    </a:spcBef>
                    <a:spcAft>
                      <a:spcPct val="35000"/>
                    </a:spcAft>
                  </a:pPr>
                  <a:endParaRPr lang="es-ES" sz="1294" dirty="0">
                    <a:solidFill>
                      <a:schemeClr val="bg1"/>
                    </a:solidFill>
                  </a:endParaRPr>
                </a:p>
              </p:txBody>
            </p:sp>
          </p:grpSp>
          <p:sp>
            <p:nvSpPr>
              <p:cNvPr id="11" name="Forma 10">
                <a:extLst>
                  <a:ext uri="{FF2B5EF4-FFF2-40B4-BE49-F238E27FC236}">
                    <a16:creationId xmlns:a16="http://schemas.microsoft.com/office/drawing/2014/main" id="{CB7E34DE-0733-4463-A516-3518FD6BC658}"/>
                  </a:ext>
                </a:extLst>
              </p:cNvPr>
              <p:cNvSpPr/>
              <p:nvPr/>
            </p:nvSpPr>
            <p:spPr>
              <a:xfrm rot="1137298">
                <a:off x="5870608" y="3448605"/>
                <a:ext cx="1968211" cy="1429354"/>
              </a:xfrm>
              <a:prstGeom prst="gear6">
                <a:avLst/>
              </a:prstGeom>
              <a:solidFill>
                <a:srgbClr val="00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grpSp>
            <p:nvGrpSpPr>
              <p:cNvPr id="12" name="Grupo 11">
                <a:extLst>
                  <a:ext uri="{FF2B5EF4-FFF2-40B4-BE49-F238E27FC236}">
                    <a16:creationId xmlns:a16="http://schemas.microsoft.com/office/drawing/2014/main" id="{06BE0B53-CEE8-40D2-AFA5-A1C8D8D90484}"/>
                  </a:ext>
                </a:extLst>
              </p:cNvPr>
              <p:cNvGrpSpPr/>
              <p:nvPr/>
            </p:nvGrpSpPr>
            <p:grpSpPr>
              <a:xfrm rot="172849">
                <a:off x="1401151" y="4124949"/>
                <a:ext cx="2030554" cy="1404653"/>
                <a:chOff x="1289984" y="6014257"/>
                <a:chExt cx="2030554" cy="1404653"/>
              </a:xfrm>
              <a:scene3d>
                <a:camera prst="orthographicFront">
                  <a:rot lat="0" lon="0" rev="0"/>
                </a:camera>
                <a:lightRig rig="balanced" dir="t">
                  <a:rot lat="0" lon="0" rev="8700000"/>
                </a:lightRig>
              </a:scene3d>
            </p:grpSpPr>
            <p:sp>
              <p:nvSpPr>
                <p:cNvPr id="26" name="Forma 25">
                  <a:extLst>
                    <a:ext uri="{FF2B5EF4-FFF2-40B4-BE49-F238E27FC236}">
                      <a16:creationId xmlns:a16="http://schemas.microsoft.com/office/drawing/2014/main" id="{706750C1-0C4A-4D06-AFA7-23A62516E6FF}"/>
                    </a:ext>
                  </a:extLst>
                </p:cNvPr>
                <p:cNvSpPr/>
                <p:nvPr/>
              </p:nvSpPr>
              <p:spPr>
                <a:xfrm rot="19545970">
                  <a:off x="1289984" y="6014257"/>
                  <a:ext cx="2030554" cy="1404653"/>
                </a:xfrm>
                <a:prstGeom prst="gear6">
                  <a:avLst/>
                </a:prstGeom>
                <a:solidFill>
                  <a:schemeClr val="bg1">
                    <a:lumMod val="50000"/>
                  </a:schemeClr>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7" name="Rectángulo 26">
                  <a:extLst>
                    <a:ext uri="{FF2B5EF4-FFF2-40B4-BE49-F238E27FC236}">
                      <a16:creationId xmlns:a16="http://schemas.microsoft.com/office/drawing/2014/main" id="{E26EC128-5135-4732-95BB-3C5EB06833E7}"/>
                    </a:ext>
                  </a:extLst>
                </p:cNvPr>
                <p:cNvSpPr/>
                <p:nvPr/>
              </p:nvSpPr>
              <p:spPr>
                <a:xfrm rot="21427151">
                  <a:off x="1772721" y="6490075"/>
                  <a:ext cx="1283162" cy="455063"/>
                </a:xfrm>
                <a:prstGeom prst="rect">
                  <a:avLst/>
                </a:prstGeom>
                <a:ln>
                  <a:noFill/>
                </a:ln>
                <a:effectLst>
                  <a:outerShdw blurRad="44450" dist="27940" dir="5400000" algn="ctr">
                    <a:srgbClr val="000000">
                      <a:alpha val="32000"/>
                    </a:srgbClr>
                  </a:outerShdw>
                </a:effectLst>
                <a:sp3d>
                  <a:bevelT w="190500" h="38100"/>
                </a:sp3d>
              </p:spPr>
              <p:txBody>
                <a:bodyPr wrap="none">
                  <a:spAutoFit/>
                </a:bodyPr>
                <a:lstStyle/>
                <a:p>
                  <a:r>
                    <a:rPr lang="es-MX" sz="1050" b="1" dirty="0">
                      <a:solidFill>
                        <a:schemeClr val="bg1"/>
                      </a:solidFill>
                    </a:rPr>
                    <a:t>Profesionalismo</a:t>
                  </a:r>
                </a:p>
                <a:p>
                  <a:endParaRPr lang="es-MX" sz="1050" dirty="0">
                    <a:solidFill>
                      <a:schemeClr val="bg1"/>
                    </a:solidFill>
                  </a:endParaRPr>
                </a:p>
              </p:txBody>
            </p:sp>
          </p:grpSp>
          <p:grpSp>
            <p:nvGrpSpPr>
              <p:cNvPr id="13" name="Grupo 12">
                <a:extLst>
                  <a:ext uri="{FF2B5EF4-FFF2-40B4-BE49-F238E27FC236}">
                    <a16:creationId xmlns:a16="http://schemas.microsoft.com/office/drawing/2014/main" id="{DE2A101E-EC18-42C8-8CEE-5C150BAC7138}"/>
                  </a:ext>
                </a:extLst>
              </p:cNvPr>
              <p:cNvGrpSpPr/>
              <p:nvPr/>
            </p:nvGrpSpPr>
            <p:grpSpPr>
              <a:xfrm>
                <a:off x="4086359" y="4431874"/>
                <a:ext cx="3562865" cy="1609927"/>
                <a:chOff x="-7631952" y="122312"/>
                <a:chExt cx="3562865" cy="1609927"/>
              </a:xfrm>
              <a:scene3d>
                <a:camera prst="orthographicFront">
                  <a:rot lat="0" lon="0" rev="0"/>
                </a:camera>
                <a:lightRig rig="balanced" dir="t">
                  <a:rot lat="0" lon="0" rev="8700000"/>
                </a:lightRig>
              </a:scene3d>
            </p:grpSpPr>
            <p:grpSp>
              <p:nvGrpSpPr>
                <p:cNvPr id="22" name="Grupo 21">
                  <a:extLst>
                    <a:ext uri="{FF2B5EF4-FFF2-40B4-BE49-F238E27FC236}">
                      <a16:creationId xmlns:a16="http://schemas.microsoft.com/office/drawing/2014/main" id="{72E05385-C716-4518-A07A-DDDBF11CF93F}"/>
                    </a:ext>
                  </a:extLst>
                </p:cNvPr>
                <p:cNvGrpSpPr/>
                <p:nvPr/>
              </p:nvGrpSpPr>
              <p:grpSpPr>
                <a:xfrm>
                  <a:off x="-7631952" y="122312"/>
                  <a:ext cx="3562865" cy="1609927"/>
                  <a:chOff x="-802195" y="1220439"/>
                  <a:chExt cx="3562865" cy="1609927"/>
                </a:xfrm>
              </p:grpSpPr>
              <p:sp>
                <p:nvSpPr>
                  <p:cNvPr id="24" name="Forma 23">
                    <a:extLst>
                      <a:ext uri="{FF2B5EF4-FFF2-40B4-BE49-F238E27FC236}">
                        <a16:creationId xmlns:a16="http://schemas.microsoft.com/office/drawing/2014/main" id="{339D49C3-BA13-4130-8633-D5F4DF4FA5A5}"/>
                      </a:ext>
                    </a:extLst>
                  </p:cNvPr>
                  <p:cNvSpPr/>
                  <p:nvPr/>
                </p:nvSpPr>
                <p:spPr>
                  <a:xfrm>
                    <a:off x="-802195" y="1220439"/>
                    <a:ext cx="2194050" cy="1609927"/>
                  </a:xfrm>
                  <a:prstGeom prst="gear6">
                    <a:avLst/>
                  </a:prstGeom>
                  <a:solidFill>
                    <a:srgbClr val="C00000"/>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5" name="Forma 4">
                    <a:extLst>
                      <a:ext uri="{FF2B5EF4-FFF2-40B4-BE49-F238E27FC236}">
                        <a16:creationId xmlns:a16="http://schemas.microsoft.com/office/drawing/2014/main" id="{12B4192B-3517-4E4F-9351-75788D88EC41}"/>
                      </a:ext>
                    </a:extLst>
                  </p:cNvPr>
                  <p:cNvSpPr txBox="1"/>
                  <p:nvPr/>
                </p:nvSpPr>
                <p:spPr>
                  <a:xfrm>
                    <a:off x="1953570" y="1712203"/>
                    <a:ext cx="807100" cy="802154"/>
                  </a:xfrm>
                  <a:prstGeom prst="rect">
                    <a:avLst/>
                  </a:prstGeom>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002" tIns="15002" rIns="15002" bIns="15002" numCol="1" spcCol="1270" anchor="ctr" anchorCtr="0">
                    <a:noAutofit/>
                  </a:bodyPr>
                  <a:lstStyle/>
                  <a:p>
                    <a:pPr algn="ctr" defTabSz="525066">
                      <a:lnSpc>
                        <a:spcPct val="90000"/>
                      </a:lnSpc>
                      <a:spcBef>
                        <a:spcPct val="0"/>
                      </a:spcBef>
                      <a:spcAft>
                        <a:spcPct val="35000"/>
                      </a:spcAft>
                    </a:pPr>
                    <a:endParaRPr lang="es-ES" sz="1181" dirty="0">
                      <a:solidFill>
                        <a:schemeClr val="bg1"/>
                      </a:solidFill>
                    </a:endParaRPr>
                  </a:p>
                </p:txBody>
              </p:sp>
            </p:grpSp>
            <p:sp>
              <p:nvSpPr>
                <p:cNvPr id="23" name="Rectángulo 22">
                  <a:extLst>
                    <a:ext uri="{FF2B5EF4-FFF2-40B4-BE49-F238E27FC236}">
                      <a16:creationId xmlns:a16="http://schemas.microsoft.com/office/drawing/2014/main" id="{7B65D35A-A38A-4F0E-BD9B-EC6DD9500F26}"/>
                    </a:ext>
                  </a:extLst>
                </p:cNvPr>
                <p:cNvSpPr/>
                <p:nvPr/>
              </p:nvSpPr>
              <p:spPr>
                <a:xfrm>
                  <a:off x="-7298248" y="705598"/>
                  <a:ext cx="1670599" cy="278095"/>
                </a:xfrm>
                <a:prstGeom prst="rect">
                  <a:avLst/>
                </a:prstGeom>
                <a:ln>
                  <a:noFill/>
                </a:ln>
                <a:effectLst>
                  <a:outerShdw blurRad="44450" dist="27940" dir="5400000" algn="ctr">
                    <a:srgbClr val="000000">
                      <a:alpha val="32000"/>
                    </a:srgbClr>
                  </a:outerShdw>
                </a:effectLst>
                <a:sp3d>
                  <a:bevelT w="190500" h="38100"/>
                </a:sp3d>
              </p:spPr>
              <p:txBody>
                <a:bodyPr wrap="square">
                  <a:spAutoFit/>
                </a:bodyPr>
                <a:lstStyle/>
                <a:p>
                  <a:pPr algn="ctr"/>
                  <a:r>
                    <a:rPr lang="es-ES" sz="1050" b="1" dirty="0">
                      <a:solidFill>
                        <a:schemeClr val="bg1"/>
                      </a:solidFill>
                    </a:rPr>
                    <a:t>Transparencia</a:t>
                  </a:r>
                  <a:endParaRPr lang="es-ES" sz="900" b="1" dirty="0">
                    <a:solidFill>
                      <a:schemeClr val="bg1"/>
                    </a:solidFill>
                  </a:endParaRPr>
                </a:p>
              </p:txBody>
            </p:sp>
          </p:grpSp>
          <p:grpSp>
            <p:nvGrpSpPr>
              <p:cNvPr id="14" name="Grupo 13">
                <a:extLst>
                  <a:ext uri="{FF2B5EF4-FFF2-40B4-BE49-F238E27FC236}">
                    <a16:creationId xmlns:a16="http://schemas.microsoft.com/office/drawing/2014/main" id="{7507827F-102C-4234-A5E0-55A32D2B2000}"/>
                  </a:ext>
                </a:extLst>
              </p:cNvPr>
              <p:cNvGrpSpPr/>
              <p:nvPr/>
            </p:nvGrpSpPr>
            <p:grpSpPr>
              <a:xfrm>
                <a:off x="2705256" y="4661759"/>
                <a:ext cx="2724781" cy="1680551"/>
                <a:chOff x="-4791211" y="655612"/>
                <a:chExt cx="2724781" cy="1680551"/>
              </a:xfrm>
              <a:scene3d>
                <a:camera prst="orthographicFront">
                  <a:rot lat="0" lon="0" rev="0"/>
                </a:camera>
                <a:lightRig rig="balanced" dir="t">
                  <a:rot lat="0" lon="0" rev="8700000"/>
                </a:lightRig>
              </a:scene3d>
            </p:grpSpPr>
            <p:grpSp>
              <p:nvGrpSpPr>
                <p:cNvPr id="18" name="Grupo 17">
                  <a:extLst>
                    <a:ext uri="{FF2B5EF4-FFF2-40B4-BE49-F238E27FC236}">
                      <a16:creationId xmlns:a16="http://schemas.microsoft.com/office/drawing/2014/main" id="{7A6D4D62-D993-4BCE-AC12-4EFFFA306E96}"/>
                    </a:ext>
                  </a:extLst>
                </p:cNvPr>
                <p:cNvGrpSpPr/>
                <p:nvPr/>
              </p:nvGrpSpPr>
              <p:grpSpPr>
                <a:xfrm>
                  <a:off x="-4791211" y="655612"/>
                  <a:ext cx="2724781" cy="1680551"/>
                  <a:chOff x="35889" y="1712203"/>
                  <a:chExt cx="2724781" cy="1680551"/>
                </a:xfrm>
              </p:grpSpPr>
              <p:sp>
                <p:nvSpPr>
                  <p:cNvPr id="20" name="Forma 19">
                    <a:extLst>
                      <a:ext uri="{FF2B5EF4-FFF2-40B4-BE49-F238E27FC236}">
                        <a16:creationId xmlns:a16="http://schemas.microsoft.com/office/drawing/2014/main" id="{65662084-558A-4F4C-BE08-8147113D2429}"/>
                      </a:ext>
                    </a:extLst>
                  </p:cNvPr>
                  <p:cNvSpPr/>
                  <p:nvPr/>
                </p:nvSpPr>
                <p:spPr>
                  <a:xfrm rot="865282">
                    <a:off x="35889" y="1898337"/>
                    <a:ext cx="1995883" cy="1494417"/>
                  </a:xfrm>
                  <a:prstGeom prst="gear6">
                    <a:avLst/>
                  </a:prstGeom>
                  <a:solidFill>
                    <a:srgbClr val="006600"/>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1" name="Forma 4">
                    <a:extLst>
                      <a:ext uri="{FF2B5EF4-FFF2-40B4-BE49-F238E27FC236}">
                        <a16:creationId xmlns:a16="http://schemas.microsoft.com/office/drawing/2014/main" id="{EEB1ABB7-0FC5-4EAE-8DE5-B3DD2BCB7CE2}"/>
                      </a:ext>
                    </a:extLst>
                  </p:cNvPr>
                  <p:cNvSpPr txBox="1"/>
                  <p:nvPr/>
                </p:nvSpPr>
                <p:spPr>
                  <a:xfrm>
                    <a:off x="1953570" y="1712203"/>
                    <a:ext cx="807100" cy="802154"/>
                  </a:xfrm>
                  <a:prstGeom prst="rect">
                    <a:avLst/>
                  </a:prstGeom>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002" tIns="15002" rIns="15002" bIns="15002" numCol="1" spcCol="1270" anchor="ctr" anchorCtr="0">
                    <a:noAutofit/>
                  </a:bodyPr>
                  <a:lstStyle/>
                  <a:p>
                    <a:pPr algn="ctr" defTabSz="525066">
                      <a:lnSpc>
                        <a:spcPct val="90000"/>
                      </a:lnSpc>
                      <a:spcBef>
                        <a:spcPct val="0"/>
                      </a:spcBef>
                      <a:spcAft>
                        <a:spcPct val="35000"/>
                      </a:spcAft>
                    </a:pPr>
                    <a:endParaRPr lang="es-ES" sz="1181" dirty="0">
                      <a:solidFill>
                        <a:schemeClr val="bg1"/>
                      </a:solidFill>
                    </a:endParaRPr>
                  </a:p>
                </p:txBody>
              </p:sp>
            </p:grpSp>
            <p:sp>
              <p:nvSpPr>
                <p:cNvPr id="19" name="Rectángulo 18">
                  <a:extLst>
                    <a:ext uri="{FF2B5EF4-FFF2-40B4-BE49-F238E27FC236}">
                      <a16:creationId xmlns:a16="http://schemas.microsoft.com/office/drawing/2014/main" id="{8EBAC8E4-0900-4F16-B1D8-A054027C12FE}"/>
                    </a:ext>
                  </a:extLst>
                </p:cNvPr>
                <p:cNvSpPr/>
                <p:nvPr/>
              </p:nvSpPr>
              <p:spPr>
                <a:xfrm>
                  <a:off x="-4513599" y="1372378"/>
                  <a:ext cx="1443094" cy="278095"/>
                </a:xfrm>
                <a:prstGeom prst="rect">
                  <a:avLst/>
                </a:prstGeom>
                <a:ln>
                  <a:noFill/>
                </a:ln>
                <a:effectLst>
                  <a:outerShdw blurRad="44450" dist="27940" dir="5400000" algn="ctr">
                    <a:srgbClr val="000000">
                      <a:alpha val="32000"/>
                    </a:srgbClr>
                  </a:outerShdw>
                </a:effectLst>
                <a:sp3d>
                  <a:bevelT w="190500" h="38100"/>
                </a:sp3d>
              </p:spPr>
              <p:txBody>
                <a:bodyPr wrap="square">
                  <a:spAutoFit/>
                </a:bodyPr>
                <a:lstStyle/>
                <a:p>
                  <a:pPr algn="ctr"/>
                  <a:r>
                    <a:rPr lang="es-ES" sz="1050" b="1" dirty="0">
                      <a:solidFill>
                        <a:schemeClr val="bg1"/>
                      </a:solidFill>
                    </a:rPr>
                    <a:t>Eficacia</a:t>
                  </a:r>
                  <a:endParaRPr lang="es-ES" sz="788" b="1" dirty="0">
                    <a:solidFill>
                      <a:schemeClr val="bg1"/>
                    </a:solidFill>
                  </a:endParaRPr>
                </a:p>
              </p:txBody>
            </p:sp>
          </p:grpSp>
          <p:grpSp>
            <p:nvGrpSpPr>
              <p:cNvPr id="15" name="Grupo 14">
                <a:extLst>
                  <a:ext uri="{FF2B5EF4-FFF2-40B4-BE49-F238E27FC236}">
                    <a16:creationId xmlns:a16="http://schemas.microsoft.com/office/drawing/2014/main" id="{AA6E9B36-E4AA-4A95-A9D5-4AA7EA876E43}"/>
                  </a:ext>
                </a:extLst>
              </p:cNvPr>
              <p:cNvGrpSpPr/>
              <p:nvPr/>
            </p:nvGrpSpPr>
            <p:grpSpPr>
              <a:xfrm>
                <a:off x="5775173" y="5025433"/>
                <a:ext cx="1993736" cy="1592756"/>
                <a:chOff x="1320177" y="8547824"/>
                <a:chExt cx="1993736" cy="1592756"/>
              </a:xfrm>
              <a:scene3d>
                <a:camera prst="orthographicFront">
                  <a:rot lat="0" lon="0" rev="0"/>
                </a:camera>
                <a:lightRig rig="balanced" dir="t">
                  <a:rot lat="0" lon="0" rev="8700000"/>
                </a:lightRig>
              </a:scene3d>
            </p:grpSpPr>
            <p:sp>
              <p:nvSpPr>
                <p:cNvPr id="16" name="Forma 15">
                  <a:extLst>
                    <a:ext uri="{FF2B5EF4-FFF2-40B4-BE49-F238E27FC236}">
                      <a16:creationId xmlns:a16="http://schemas.microsoft.com/office/drawing/2014/main" id="{447F89CD-97A9-4138-BC57-F37A5C98019A}"/>
                    </a:ext>
                  </a:extLst>
                </p:cNvPr>
                <p:cNvSpPr/>
                <p:nvPr/>
              </p:nvSpPr>
              <p:spPr>
                <a:xfrm rot="19896120">
                  <a:off x="1320177" y="8547824"/>
                  <a:ext cx="1993736" cy="1592756"/>
                </a:xfrm>
                <a:prstGeom prst="gear6">
                  <a:avLst/>
                </a:prstGeom>
                <a:solidFill>
                  <a:schemeClr val="bg1">
                    <a:lumMod val="50000"/>
                  </a:schemeClr>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Rectángulo 16">
                  <a:extLst>
                    <a:ext uri="{FF2B5EF4-FFF2-40B4-BE49-F238E27FC236}">
                      <a16:creationId xmlns:a16="http://schemas.microsoft.com/office/drawing/2014/main" id="{B8ACF4E0-DD82-43FE-9FDE-C2990471715B}"/>
                    </a:ext>
                  </a:extLst>
                </p:cNvPr>
                <p:cNvSpPr/>
                <p:nvPr/>
              </p:nvSpPr>
              <p:spPr>
                <a:xfrm>
                  <a:off x="1905982" y="9109062"/>
                  <a:ext cx="847200" cy="278095"/>
                </a:xfrm>
                <a:prstGeom prst="rect">
                  <a:avLst/>
                </a:prstGeom>
                <a:ln>
                  <a:noFill/>
                </a:ln>
                <a:effectLst>
                  <a:outerShdw blurRad="44450" dist="27940" dir="5400000" algn="ctr">
                    <a:srgbClr val="000000">
                      <a:alpha val="32000"/>
                    </a:srgbClr>
                  </a:outerShdw>
                </a:effectLst>
                <a:sp3d>
                  <a:bevelT w="190500" h="38100"/>
                </a:sp3d>
              </p:spPr>
              <p:txBody>
                <a:bodyPr wrap="none">
                  <a:spAutoFit/>
                </a:bodyPr>
                <a:lstStyle/>
                <a:p>
                  <a:r>
                    <a:rPr lang="es-ES" sz="1050" b="1" dirty="0">
                      <a:solidFill>
                        <a:schemeClr val="bg1"/>
                      </a:solidFill>
                    </a:rPr>
                    <a:t>Eficiencia</a:t>
                  </a:r>
                  <a:endParaRPr lang="es-ES" sz="788" b="1" dirty="0">
                    <a:solidFill>
                      <a:schemeClr val="bg1"/>
                    </a:solidFill>
                  </a:endParaRPr>
                </a:p>
              </p:txBody>
            </p:sp>
          </p:grpSp>
        </p:grpSp>
      </p:grpSp>
      <p:sp>
        <p:nvSpPr>
          <p:cNvPr id="48" name="CuadroTexto 47">
            <a:extLst>
              <a:ext uri="{FF2B5EF4-FFF2-40B4-BE49-F238E27FC236}">
                <a16:creationId xmlns:a16="http://schemas.microsoft.com/office/drawing/2014/main" id="{12E1103A-7135-492A-BA5E-760CB6B5F236}"/>
              </a:ext>
            </a:extLst>
          </p:cNvPr>
          <p:cNvSpPr txBox="1"/>
          <p:nvPr/>
        </p:nvSpPr>
        <p:spPr>
          <a:xfrm>
            <a:off x="2659091" y="2552176"/>
            <a:ext cx="1578872" cy="369332"/>
          </a:xfrm>
          <a:prstGeom prst="rect">
            <a:avLst/>
          </a:prstGeom>
          <a:noFill/>
        </p:spPr>
        <p:txBody>
          <a:bodyPr wrap="square" rtlCol="0">
            <a:spAutoFit/>
          </a:bodyPr>
          <a:lstStyle/>
          <a:p>
            <a:r>
              <a:rPr lang="es-ES" sz="1800" dirty="0"/>
              <a:t>Imparcialidad</a:t>
            </a:r>
          </a:p>
        </p:txBody>
      </p:sp>
      <p:sp>
        <p:nvSpPr>
          <p:cNvPr id="49" name="CuadroTexto 48">
            <a:extLst>
              <a:ext uri="{FF2B5EF4-FFF2-40B4-BE49-F238E27FC236}">
                <a16:creationId xmlns:a16="http://schemas.microsoft.com/office/drawing/2014/main" id="{BBE1C40D-3EB1-4B9D-BCFD-727B564FAC63}"/>
              </a:ext>
            </a:extLst>
          </p:cNvPr>
          <p:cNvSpPr txBox="1"/>
          <p:nvPr/>
        </p:nvSpPr>
        <p:spPr>
          <a:xfrm>
            <a:off x="4317088" y="2726695"/>
            <a:ext cx="1367131" cy="253916"/>
          </a:xfrm>
          <a:prstGeom prst="rect">
            <a:avLst/>
          </a:prstGeom>
          <a:noFill/>
        </p:spPr>
        <p:txBody>
          <a:bodyPr wrap="square" rtlCol="0">
            <a:spAutoFit/>
          </a:bodyPr>
          <a:lstStyle/>
          <a:p>
            <a:r>
              <a:rPr lang="es-ES" sz="1050" dirty="0">
                <a:solidFill>
                  <a:schemeClr val="bg1"/>
                </a:solidFill>
              </a:rPr>
              <a:t>Integridad</a:t>
            </a:r>
          </a:p>
        </p:txBody>
      </p:sp>
      <p:sp>
        <p:nvSpPr>
          <p:cNvPr id="50" name="Forma 49">
            <a:extLst>
              <a:ext uri="{FF2B5EF4-FFF2-40B4-BE49-F238E27FC236}">
                <a16:creationId xmlns:a16="http://schemas.microsoft.com/office/drawing/2014/main" id="{B97AC2B5-FBDF-45DD-905B-D9ADA5E7B04B}"/>
              </a:ext>
            </a:extLst>
          </p:cNvPr>
          <p:cNvSpPr/>
          <p:nvPr/>
        </p:nvSpPr>
        <p:spPr>
          <a:xfrm rot="21114282">
            <a:off x="5373674" y="1866357"/>
            <a:ext cx="1722926" cy="1304175"/>
          </a:xfrm>
          <a:prstGeom prst="gear6">
            <a:avLst/>
          </a:prstGeom>
          <a:solidFill>
            <a:schemeClr val="bg1">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s-ES" dirty="0"/>
          </a:p>
        </p:txBody>
      </p:sp>
      <p:sp>
        <p:nvSpPr>
          <p:cNvPr id="51" name="Forma 50">
            <a:extLst>
              <a:ext uri="{FF2B5EF4-FFF2-40B4-BE49-F238E27FC236}">
                <a16:creationId xmlns:a16="http://schemas.microsoft.com/office/drawing/2014/main" id="{8A771EFC-BC43-400E-AE63-1F2A3ADD01B5}"/>
              </a:ext>
            </a:extLst>
          </p:cNvPr>
          <p:cNvSpPr/>
          <p:nvPr/>
        </p:nvSpPr>
        <p:spPr>
          <a:xfrm rot="21114282">
            <a:off x="4345193" y="771255"/>
            <a:ext cx="1722926" cy="1304175"/>
          </a:xfrm>
          <a:prstGeom prst="gear6">
            <a:avLst/>
          </a:prstGeom>
          <a:solidFill>
            <a:schemeClr val="tx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s-ES" dirty="0"/>
          </a:p>
        </p:txBody>
      </p:sp>
      <p:sp>
        <p:nvSpPr>
          <p:cNvPr id="52" name="Forma 51">
            <a:extLst>
              <a:ext uri="{FF2B5EF4-FFF2-40B4-BE49-F238E27FC236}">
                <a16:creationId xmlns:a16="http://schemas.microsoft.com/office/drawing/2014/main" id="{F305ECCF-5F79-4BA6-9B99-4CB181E16838}"/>
              </a:ext>
            </a:extLst>
          </p:cNvPr>
          <p:cNvSpPr/>
          <p:nvPr/>
        </p:nvSpPr>
        <p:spPr>
          <a:xfrm rot="21114282">
            <a:off x="5185250" y="3103620"/>
            <a:ext cx="1722926" cy="1304175"/>
          </a:xfrm>
          <a:prstGeom prst="gear6">
            <a:avLst/>
          </a:prstGeom>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3" name="CuadroTexto 52">
            <a:extLst>
              <a:ext uri="{FF2B5EF4-FFF2-40B4-BE49-F238E27FC236}">
                <a16:creationId xmlns:a16="http://schemas.microsoft.com/office/drawing/2014/main" id="{9695D34A-2A88-4052-90AB-A54DC774DB49}"/>
              </a:ext>
            </a:extLst>
          </p:cNvPr>
          <p:cNvSpPr txBox="1"/>
          <p:nvPr/>
        </p:nvSpPr>
        <p:spPr>
          <a:xfrm>
            <a:off x="5829839" y="1193052"/>
            <a:ext cx="2057400" cy="253916"/>
          </a:xfrm>
          <a:prstGeom prst="rect">
            <a:avLst/>
          </a:prstGeom>
          <a:noFill/>
        </p:spPr>
        <p:txBody>
          <a:bodyPr wrap="square" rtlCol="0">
            <a:spAutoFit/>
          </a:bodyPr>
          <a:lstStyle/>
          <a:p>
            <a:pPr algn="ctr"/>
            <a:r>
              <a:rPr lang="es-ES" sz="1050" dirty="0">
                <a:solidFill>
                  <a:schemeClr val="bg1"/>
                </a:solidFill>
              </a:rPr>
              <a:t>Confidencialidad</a:t>
            </a:r>
          </a:p>
        </p:txBody>
      </p:sp>
      <p:sp>
        <p:nvSpPr>
          <p:cNvPr id="54" name="CuadroTexto 53">
            <a:extLst>
              <a:ext uri="{FF2B5EF4-FFF2-40B4-BE49-F238E27FC236}">
                <a16:creationId xmlns:a16="http://schemas.microsoft.com/office/drawing/2014/main" id="{043B3774-1C87-4B61-BF29-9E59EB619405}"/>
              </a:ext>
            </a:extLst>
          </p:cNvPr>
          <p:cNvSpPr txBox="1"/>
          <p:nvPr/>
        </p:nvSpPr>
        <p:spPr>
          <a:xfrm>
            <a:off x="5000653" y="3437868"/>
            <a:ext cx="2085143" cy="577081"/>
          </a:xfrm>
          <a:prstGeom prst="rect">
            <a:avLst/>
          </a:prstGeom>
          <a:noFill/>
        </p:spPr>
        <p:txBody>
          <a:bodyPr wrap="square" rtlCol="0">
            <a:spAutoFit/>
          </a:bodyPr>
          <a:lstStyle/>
          <a:p>
            <a:pPr algn="ctr"/>
            <a:r>
              <a:rPr lang="es-ES" sz="1050" dirty="0">
                <a:solidFill>
                  <a:schemeClr val="tx1"/>
                </a:solidFill>
              </a:rPr>
              <a:t>Respeto a </a:t>
            </a:r>
          </a:p>
          <a:p>
            <a:pPr algn="ctr"/>
            <a:r>
              <a:rPr lang="es-ES" sz="1050" dirty="0">
                <a:solidFill>
                  <a:schemeClr val="tx1"/>
                </a:solidFill>
              </a:rPr>
              <a:t>la Dignidad</a:t>
            </a:r>
          </a:p>
          <a:p>
            <a:pPr algn="ctr"/>
            <a:r>
              <a:rPr lang="es-ES" sz="1050" dirty="0">
                <a:solidFill>
                  <a:schemeClr val="tx1"/>
                </a:solidFill>
              </a:rPr>
              <a:t>Humana</a:t>
            </a:r>
          </a:p>
        </p:txBody>
      </p:sp>
      <p:sp>
        <p:nvSpPr>
          <p:cNvPr id="55" name="CuadroTexto 54">
            <a:extLst>
              <a:ext uri="{FF2B5EF4-FFF2-40B4-BE49-F238E27FC236}">
                <a16:creationId xmlns:a16="http://schemas.microsoft.com/office/drawing/2014/main" id="{D555AE81-4C7B-445C-BB89-A9D73F87C6DC}"/>
              </a:ext>
            </a:extLst>
          </p:cNvPr>
          <p:cNvSpPr txBox="1"/>
          <p:nvPr/>
        </p:nvSpPr>
        <p:spPr>
          <a:xfrm>
            <a:off x="3160596" y="1510790"/>
            <a:ext cx="1360885" cy="253916"/>
          </a:xfrm>
          <a:prstGeom prst="rect">
            <a:avLst/>
          </a:prstGeom>
          <a:noFill/>
        </p:spPr>
        <p:txBody>
          <a:bodyPr wrap="square" rtlCol="0">
            <a:spAutoFit/>
          </a:bodyPr>
          <a:lstStyle/>
          <a:p>
            <a:pPr algn="ctr"/>
            <a:r>
              <a:rPr lang="es-ES" sz="1050" dirty="0">
                <a:solidFill>
                  <a:schemeClr val="bg1"/>
                </a:solidFill>
              </a:rPr>
              <a:t>Lealtad</a:t>
            </a:r>
          </a:p>
        </p:txBody>
      </p:sp>
      <p:sp>
        <p:nvSpPr>
          <p:cNvPr id="56" name="Forma 55">
            <a:extLst>
              <a:ext uri="{FF2B5EF4-FFF2-40B4-BE49-F238E27FC236}">
                <a16:creationId xmlns:a16="http://schemas.microsoft.com/office/drawing/2014/main" id="{FEC7A547-B11F-456C-8A00-10A99B555794}"/>
              </a:ext>
            </a:extLst>
          </p:cNvPr>
          <p:cNvSpPr/>
          <p:nvPr/>
        </p:nvSpPr>
        <p:spPr>
          <a:xfrm rot="21114282">
            <a:off x="7142191" y="3439670"/>
            <a:ext cx="1915367" cy="1363229"/>
          </a:xfrm>
          <a:prstGeom prst="gear6">
            <a:avLst/>
          </a:prstGeom>
          <a:solidFill>
            <a:schemeClr val="bg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7" name="Forma 56">
            <a:extLst>
              <a:ext uri="{FF2B5EF4-FFF2-40B4-BE49-F238E27FC236}">
                <a16:creationId xmlns:a16="http://schemas.microsoft.com/office/drawing/2014/main" id="{D4D73CD4-AC07-4311-AED5-848045E9AF4C}"/>
              </a:ext>
            </a:extLst>
          </p:cNvPr>
          <p:cNvSpPr/>
          <p:nvPr/>
        </p:nvSpPr>
        <p:spPr>
          <a:xfrm rot="21114282">
            <a:off x="7370111" y="1328134"/>
            <a:ext cx="1722926" cy="1304175"/>
          </a:xfrm>
          <a:prstGeom prst="gear6">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8" name="Forma 57">
            <a:extLst>
              <a:ext uri="{FF2B5EF4-FFF2-40B4-BE49-F238E27FC236}">
                <a16:creationId xmlns:a16="http://schemas.microsoft.com/office/drawing/2014/main" id="{327621C0-AFD9-450A-8448-C7795AFCFED1}"/>
              </a:ext>
            </a:extLst>
          </p:cNvPr>
          <p:cNvSpPr/>
          <p:nvPr/>
        </p:nvSpPr>
        <p:spPr>
          <a:xfrm rot="21114282">
            <a:off x="6650126" y="2420873"/>
            <a:ext cx="1722926" cy="1304175"/>
          </a:xfrm>
          <a:prstGeom prst="gear6">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9" name="CuadroTexto 58">
            <a:extLst>
              <a:ext uri="{FF2B5EF4-FFF2-40B4-BE49-F238E27FC236}">
                <a16:creationId xmlns:a16="http://schemas.microsoft.com/office/drawing/2014/main" id="{567B3179-7C3B-4E5D-8509-B857FFF38D8F}"/>
              </a:ext>
            </a:extLst>
          </p:cNvPr>
          <p:cNvSpPr txBox="1"/>
          <p:nvPr/>
        </p:nvSpPr>
        <p:spPr>
          <a:xfrm>
            <a:off x="6331243" y="3725778"/>
            <a:ext cx="3150908" cy="738664"/>
          </a:xfrm>
          <a:prstGeom prst="rect">
            <a:avLst/>
          </a:prstGeom>
          <a:noFill/>
        </p:spPr>
        <p:txBody>
          <a:bodyPr wrap="square" rtlCol="0">
            <a:spAutoFit/>
          </a:bodyPr>
          <a:lstStyle/>
          <a:p>
            <a:pPr algn="ctr"/>
            <a:r>
              <a:rPr lang="es-ES" sz="1050" dirty="0" smtClean="0">
                <a:solidFill>
                  <a:schemeClr val="bg1"/>
                </a:solidFill>
              </a:rPr>
              <a:t>Igualdad de trato y</a:t>
            </a:r>
          </a:p>
          <a:p>
            <a:pPr algn="ctr"/>
            <a:r>
              <a:rPr lang="es-ES" sz="1050" dirty="0" smtClean="0">
                <a:solidFill>
                  <a:schemeClr val="bg1"/>
                </a:solidFill>
              </a:rPr>
              <a:t>Oportunidades,</a:t>
            </a:r>
          </a:p>
          <a:p>
            <a:pPr algn="ctr"/>
            <a:r>
              <a:rPr lang="es-ES" sz="1050" dirty="0" smtClean="0">
                <a:solidFill>
                  <a:schemeClr val="bg1"/>
                </a:solidFill>
              </a:rPr>
              <a:t>Inclusión y No</a:t>
            </a:r>
          </a:p>
          <a:p>
            <a:pPr algn="ctr"/>
            <a:r>
              <a:rPr lang="es-ES" sz="1050" dirty="0" smtClean="0">
                <a:solidFill>
                  <a:schemeClr val="bg1"/>
                </a:solidFill>
              </a:rPr>
              <a:t>Discriminación</a:t>
            </a:r>
            <a:endParaRPr lang="es-ES" sz="1050" dirty="0">
              <a:solidFill>
                <a:schemeClr val="bg1"/>
              </a:solidFill>
            </a:endParaRPr>
          </a:p>
        </p:txBody>
      </p:sp>
      <p:sp>
        <p:nvSpPr>
          <p:cNvPr id="118" name="CuadroTexto 117">
            <a:extLst>
              <a:ext uri="{FF2B5EF4-FFF2-40B4-BE49-F238E27FC236}">
                <a16:creationId xmlns:a16="http://schemas.microsoft.com/office/drawing/2014/main" id="{F50E71FC-E0C1-49C5-9F52-3DFEB2620BAC}"/>
              </a:ext>
            </a:extLst>
          </p:cNvPr>
          <p:cNvSpPr txBox="1"/>
          <p:nvPr/>
        </p:nvSpPr>
        <p:spPr>
          <a:xfrm>
            <a:off x="4231119" y="1246771"/>
            <a:ext cx="1885950" cy="253916"/>
          </a:xfrm>
          <a:prstGeom prst="rect">
            <a:avLst/>
          </a:prstGeom>
          <a:noFill/>
        </p:spPr>
        <p:txBody>
          <a:bodyPr wrap="square" rtlCol="0">
            <a:spAutoFit/>
          </a:bodyPr>
          <a:lstStyle/>
          <a:p>
            <a:pPr algn="ctr"/>
            <a:r>
              <a:rPr lang="es-ES" sz="1050" dirty="0">
                <a:solidFill>
                  <a:schemeClr val="bg1"/>
                </a:solidFill>
              </a:rPr>
              <a:t>Independencia</a:t>
            </a:r>
          </a:p>
        </p:txBody>
      </p:sp>
      <p:sp>
        <p:nvSpPr>
          <p:cNvPr id="119" name="CuadroTexto 118">
            <a:extLst>
              <a:ext uri="{FF2B5EF4-FFF2-40B4-BE49-F238E27FC236}">
                <a16:creationId xmlns:a16="http://schemas.microsoft.com/office/drawing/2014/main" id="{C45C6B0C-DB22-4971-BB4C-7A41A8AAE1E4}"/>
              </a:ext>
            </a:extLst>
          </p:cNvPr>
          <p:cNvSpPr txBox="1"/>
          <p:nvPr/>
        </p:nvSpPr>
        <p:spPr>
          <a:xfrm>
            <a:off x="5855134" y="2365334"/>
            <a:ext cx="1918097" cy="253916"/>
          </a:xfrm>
          <a:prstGeom prst="rect">
            <a:avLst/>
          </a:prstGeom>
          <a:noFill/>
        </p:spPr>
        <p:txBody>
          <a:bodyPr wrap="square" rtlCol="0">
            <a:spAutoFit/>
          </a:bodyPr>
          <a:lstStyle/>
          <a:p>
            <a:r>
              <a:rPr lang="es-ES" sz="1050" dirty="0">
                <a:solidFill>
                  <a:schemeClr val="bg1"/>
                </a:solidFill>
              </a:rPr>
              <a:t>Economía</a:t>
            </a:r>
          </a:p>
        </p:txBody>
      </p:sp>
      <p:sp>
        <p:nvSpPr>
          <p:cNvPr id="120" name="CuadroTexto 119">
            <a:extLst>
              <a:ext uri="{FF2B5EF4-FFF2-40B4-BE49-F238E27FC236}">
                <a16:creationId xmlns:a16="http://schemas.microsoft.com/office/drawing/2014/main" id="{04E401AB-1DCC-4DD7-AFA1-1ED03700EF76}"/>
              </a:ext>
            </a:extLst>
          </p:cNvPr>
          <p:cNvSpPr txBox="1"/>
          <p:nvPr/>
        </p:nvSpPr>
        <p:spPr>
          <a:xfrm>
            <a:off x="7744547" y="1792840"/>
            <a:ext cx="1138945" cy="253916"/>
          </a:xfrm>
          <a:prstGeom prst="rect">
            <a:avLst/>
          </a:prstGeom>
          <a:noFill/>
        </p:spPr>
        <p:txBody>
          <a:bodyPr wrap="square" rtlCol="0">
            <a:spAutoFit/>
          </a:bodyPr>
          <a:lstStyle/>
          <a:p>
            <a:r>
              <a:rPr lang="es-ES" sz="1050" dirty="0">
                <a:solidFill>
                  <a:schemeClr val="bg1"/>
                </a:solidFill>
              </a:rPr>
              <a:t>Legalidad</a:t>
            </a:r>
          </a:p>
        </p:txBody>
      </p:sp>
      <p:sp>
        <p:nvSpPr>
          <p:cNvPr id="121" name="CuadroTexto 120">
            <a:extLst>
              <a:ext uri="{FF2B5EF4-FFF2-40B4-BE49-F238E27FC236}">
                <a16:creationId xmlns:a16="http://schemas.microsoft.com/office/drawing/2014/main" id="{54B3F67C-E371-468B-BDC7-667C1E2279B9}"/>
              </a:ext>
            </a:extLst>
          </p:cNvPr>
          <p:cNvSpPr txBox="1"/>
          <p:nvPr/>
        </p:nvSpPr>
        <p:spPr>
          <a:xfrm>
            <a:off x="6545629" y="2919069"/>
            <a:ext cx="1888796" cy="253916"/>
          </a:xfrm>
          <a:prstGeom prst="rect">
            <a:avLst/>
          </a:prstGeom>
          <a:noFill/>
        </p:spPr>
        <p:txBody>
          <a:bodyPr wrap="square" rtlCol="0">
            <a:spAutoFit/>
          </a:bodyPr>
          <a:lstStyle/>
          <a:p>
            <a:pPr algn="ctr"/>
            <a:r>
              <a:rPr lang="es-ES" sz="1050" dirty="0">
                <a:solidFill>
                  <a:schemeClr val="bg1"/>
                </a:solidFill>
              </a:rPr>
              <a:t>Equidad</a:t>
            </a:r>
          </a:p>
        </p:txBody>
      </p:sp>
      <p:sp>
        <p:nvSpPr>
          <p:cNvPr id="122" name="CuadroTexto 121">
            <a:extLst>
              <a:ext uri="{FF2B5EF4-FFF2-40B4-BE49-F238E27FC236}">
                <a16:creationId xmlns:a16="http://schemas.microsoft.com/office/drawing/2014/main" id="{AA7A81D5-A02C-4399-B57D-D3AF8A63EFF7}"/>
              </a:ext>
            </a:extLst>
          </p:cNvPr>
          <p:cNvSpPr txBox="1"/>
          <p:nvPr/>
        </p:nvSpPr>
        <p:spPr>
          <a:xfrm>
            <a:off x="3737696" y="380973"/>
            <a:ext cx="1360884" cy="369332"/>
          </a:xfrm>
          <a:prstGeom prst="rect">
            <a:avLst/>
          </a:prstGeom>
          <a:noFill/>
        </p:spPr>
        <p:txBody>
          <a:bodyPr wrap="square" rtlCol="0">
            <a:spAutoFit/>
          </a:bodyPr>
          <a:lstStyle/>
          <a:p>
            <a:r>
              <a:rPr lang="es-ES" sz="1800" b="1" dirty="0" smtClean="0"/>
              <a:t>Principios</a:t>
            </a:r>
            <a:endParaRPr lang="es-ES" sz="1800" b="1" dirty="0"/>
          </a:p>
        </p:txBody>
      </p:sp>
    </p:spTree>
    <p:extLst>
      <p:ext uri="{BB962C8B-B14F-4D97-AF65-F5344CB8AC3E}">
        <p14:creationId xmlns:p14="http://schemas.microsoft.com/office/powerpoint/2010/main" val="3672326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A8FDF8E2-6C32-484C-B101-83EC2211FAF8}"/>
              </a:ext>
            </a:extLst>
          </p:cNvPr>
          <p:cNvSpPr/>
          <p:nvPr/>
        </p:nvSpPr>
        <p:spPr>
          <a:xfrm>
            <a:off x="308344" y="638649"/>
            <a:ext cx="8527311" cy="3631763"/>
          </a:xfrm>
          <a:prstGeom prst="rect">
            <a:avLst/>
          </a:prstGeom>
        </p:spPr>
        <p:txBody>
          <a:bodyPr wrap="square">
            <a:spAutoFit/>
          </a:bodyPr>
          <a:lstStyle/>
          <a:p>
            <a:pPr algn="ctr"/>
            <a:r>
              <a:rPr lang="es-ES" sz="3600" b="1" dirty="0"/>
              <a:t>¿Qué es un </a:t>
            </a:r>
            <a:r>
              <a:rPr lang="es-ES" sz="3600" b="1" dirty="0" smtClean="0"/>
              <a:t>valor?</a:t>
            </a:r>
            <a:endParaRPr lang="es-ES" sz="3600" b="1" dirty="0"/>
          </a:p>
          <a:p>
            <a:pPr algn="just"/>
            <a:endParaRPr lang="es-ES" dirty="0"/>
          </a:p>
          <a:p>
            <a:pPr algn="just"/>
            <a:r>
              <a:rPr lang="es-ES" sz="1500" dirty="0">
                <a:latin typeface="Arial" panose="020B0604020202020204" pitchFamily="34" charset="0"/>
                <a:cs typeface="Arial" panose="020B0604020202020204" pitchFamily="34" charset="0"/>
              </a:rPr>
              <a:t>Es dar reconocimiento a ciertas actitudes tales como la justicia, la generosidad, la amistad, </a:t>
            </a:r>
            <a:r>
              <a:rPr lang="es-ES" sz="1500" dirty="0" smtClean="0">
                <a:latin typeface="Arial" panose="020B0604020202020204" pitchFamily="34" charset="0"/>
                <a:cs typeface="Arial" panose="020B0604020202020204" pitchFamily="34" charset="0"/>
              </a:rPr>
              <a:t>entre otros.</a:t>
            </a:r>
            <a:r>
              <a:rPr lang="es-ES" sz="1500" dirty="0" smtClean="0">
                <a:latin typeface="Arial" panose="020B0604020202020204" pitchFamily="34" charset="0"/>
                <a:cs typeface="Arial" panose="020B0604020202020204" pitchFamily="34" charset="0"/>
              </a:rPr>
              <a:t> </a:t>
            </a:r>
            <a:r>
              <a:rPr lang="es-ES" sz="1500" dirty="0">
                <a:latin typeface="Arial" panose="020B0604020202020204" pitchFamily="34" charset="0"/>
                <a:cs typeface="Arial" panose="020B0604020202020204" pitchFamily="34" charset="0"/>
              </a:rPr>
              <a:t>Se reconocen como algo deseable digno de ser imitado, los valores se asocian con virtudes.</a:t>
            </a:r>
          </a:p>
          <a:p>
            <a:pPr algn="just"/>
            <a:endParaRPr lang="es-ES" sz="1500" dirty="0">
              <a:latin typeface="Arial" panose="020B0604020202020204" pitchFamily="34" charset="0"/>
              <a:cs typeface="Arial" panose="020B0604020202020204" pitchFamily="34" charset="0"/>
            </a:endParaRPr>
          </a:p>
          <a:p>
            <a:pPr algn="just"/>
            <a:r>
              <a:rPr lang="es-ES" sz="1500" dirty="0">
                <a:latin typeface="Arial" panose="020B0604020202020204" pitchFamily="34" charset="0"/>
                <a:cs typeface="Arial" panose="020B0604020202020204" pitchFamily="34" charset="0"/>
              </a:rPr>
              <a:t>Cuando un grupo de individuos practica alguna virtud y es valorada por una colectividad se convierte en valor.</a:t>
            </a:r>
          </a:p>
          <a:p>
            <a:pPr marL="214313" indent="-214313" algn="just">
              <a:buFont typeface="Arial" panose="020B0604020202020204" pitchFamily="34" charset="0"/>
              <a:buChar char="•"/>
            </a:pPr>
            <a:endParaRPr lang="es-ES" sz="1500" dirty="0">
              <a:latin typeface="Arial" panose="020B0604020202020204" pitchFamily="34" charset="0"/>
              <a:cs typeface="Arial" panose="020B0604020202020204" pitchFamily="34" charset="0"/>
            </a:endParaRPr>
          </a:p>
          <a:p>
            <a:pPr algn="just"/>
            <a:r>
              <a:rPr lang="es-ES" sz="1500" dirty="0">
                <a:latin typeface="Arial" panose="020B0604020202020204" pitchFamily="34" charset="0"/>
                <a:cs typeface="Arial" panose="020B0604020202020204" pitchFamily="34" charset="0"/>
              </a:rPr>
              <a:t>Los valores orientan las convicciones sobre el modo de hacer las cosas e interactuar.</a:t>
            </a:r>
          </a:p>
          <a:p>
            <a:pPr algn="just"/>
            <a:endParaRPr lang="es-ES" sz="1500" dirty="0">
              <a:latin typeface="Arial" panose="020B0604020202020204" pitchFamily="34" charset="0"/>
              <a:cs typeface="Arial" panose="020B0604020202020204" pitchFamily="34" charset="0"/>
            </a:endParaRPr>
          </a:p>
          <a:p>
            <a:pPr algn="just"/>
            <a:r>
              <a:rPr lang="es-ES" sz="1500" dirty="0">
                <a:latin typeface="Arial" panose="020B0604020202020204" pitchFamily="34" charset="0"/>
                <a:cs typeface="Arial" panose="020B0604020202020204" pitchFamily="34" charset="0"/>
              </a:rPr>
              <a:t>En una sociedad a mayor fertilidad de valores, menor existencia de normas, leyes y </a:t>
            </a:r>
            <a:r>
              <a:rPr lang="es-ES" sz="1500" dirty="0" smtClean="0">
                <a:latin typeface="Arial" panose="020B0604020202020204" pitchFamily="34" charset="0"/>
                <a:cs typeface="Arial" panose="020B0604020202020204" pitchFamily="34" charset="0"/>
              </a:rPr>
              <a:t>controles. </a:t>
            </a:r>
            <a:endParaRPr lang="es-ES" sz="1500" dirty="0">
              <a:latin typeface="Arial" panose="020B0604020202020204" pitchFamily="34" charset="0"/>
              <a:cs typeface="Arial" panose="020B0604020202020204" pitchFamily="34" charset="0"/>
            </a:endParaRPr>
          </a:p>
          <a:p>
            <a:pPr algn="just"/>
            <a:endParaRPr lang="es-ES" sz="1500" dirty="0">
              <a:latin typeface="Arial" panose="020B0604020202020204" pitchFamily="34" charset="0"/>
              <a:cs typeface="Arial" panose="020B0604020202020204" pitchFamily="34" charset="0"/>
            </a:endParaRPr>
          </a:p>
          <a:p>
            <a:pPr algn="just"/>
            <a:r>
              <a:rPr lang="es-ES" sz="1500" dirty="0">
                <a:latin typeface="Arial" panose="020B0604020202020204" pitchFamily="34" charset="0"/>
                <a:cs typeface="Arial" panose="020B0604020202020204" pitchFamily="34" charset="0"/>
              </a:rPr>
              <a:t>Los valores, los principios y las normas éticas encaminan a la acción </a:t>
            </a:r>
            <a:r>
              <a:rPr lang="es-ES" sz="1500" dirty="0" smtClean="0">
                <a:latin typeface="Arial" panose="020B0604020202020204" pitchFamily="34" charset="0"/>
                <a:cs typeface="Arial" panose="020B0604020202020204" pitchFamily="34" charset="0"/>
              </a:rPr>
              <a:t>social.</a:t>
            </a:r>
            <a:endParaRPr lang="es-ES"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783948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graphicFrame>
        <p:nvGraphicFramePr>
          <p:cNvPr id="2" name="4 Diagrama">
            <a:extLst>
              <a:ext uri="{FF2B5EF4-FFF2-40B4-BE49-F238E27FC236}">
                <a16:creationId xmlns:a16="http://schemas.microsoft.com/office/drawing/2014/main" id="{F2090252-1BE1-4583-AC6D-BBEFDF591124}"/>
              </a:ext>
            </a:extLst>
          </p:cNvPr>
          <p:cNvGraphicFramePr/>
          <p:nvPr>
            <p:extLst>
              <p:ext uri="{D42A27DB-BD31-4B8C-83A1-F6EECF244321}">
                <p14:modId xmlns:p14="http://schemas.microsoft.com/office/powerpoint/2010/main" val="2924372184"/>
              </p:ext>
            </p:extLst>
          </p:nvPr>
        </p:nvGraphicFramePr>
        <p:xfrm>
          <a:off x="1568929" y="1461419"/>
          <a:ext cx="5657850" cy="137741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5 Diagrama">
            <a:extLst>
              <a:ext uri="{FF2B5EF4-FFF2-40B4-BE49-F238E27FC236}">
                <a16:creationId xmlns:a16="http://schemas.microsoft.com/office/drawing/2014/main" id="{0B476548-B701-4210-A0C9-44445C4AD183}"/>
              </a:ext>
            </a:extLst>
          </p:cNvPr>
          <p:cNvGraphicFramePr/>
          <p:nvPr>
            <p:extLst>
              <p:ext uri="{D42A27DB-BD31-4B8C-83A1-F6EECF244321}">
                <p14:modId xmlns:p14="http://schemas.microsoft.com/office/powerpoint/2010/main" val="3815237780"/>
              </p:ext>
            </p:extLst>
          </p:nvPr>
        </p:nvGraphicFramePr>
        <p:xfrm>
          <a:off x="1455644" y="2150125"/>
          <a:ext cx="6232712" cy="217842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4" name="CuadroTexto 3">
            <a:extLst>
              <a:ext uri="{FF2B5EF4-FFF2-40B4-BE49-F238E27FC236}">
                <a16:creationId xmlns:a16="http://schemas.microsoft.com/office/drawing/2014/main" id="{D38EFBA9-5D91-4F8D-8721-3D7C1CD42B31}"/>
              </a:ext>
            </a:extLst>
          </p:cNvPr>
          <p:cNvSpPr txBox="1"/>
          <p:nvPr/>
        </p:nvSpPr>
        <p:spPr>
          <a:xfrm>
            <a:off x="2924817" y="630285"/>
            <a:ext cx="3294366" cy="400110"/>
          </a:xfrm>
          <a:prstGeom prst="rect">
            <a:avLst/>
          </a:prstGeom>
          <a:noFill/>
        </p:spPr>
        <p:txBody>
          <a:bodyPr wrap="square" rtlCol="0">
            <a:spAutoFit/>
          </a:bodyPr>
          <a:lstStyle/>
          <a:p>
            <a:pPr algn="ctr"/>
            <a:r>
              <a:rPr lang="es-ES" sz="2000" b="1" dirty="0" smtClean="0"/>
              <a:t>Valores</a:t>
            </a:r>
            <a:endParaRPr lang="es-ES" sz="2000" b="1" dirty="0"/>
          </a:p>
        </p:txBody>
      </p:sp>
    </p:spTree>
    <p:extLst>
      <p:ext uri="{BB962C8B-B14F-4D97-AF65-F5344CB8AC3E}">
        <p14:creationId xmlns:p14="http://schemas.microsoft.com/office/powerpoint/2010/main" val="22692007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4" name="CuadroTexto 3">
            <a:extLst>
              <a:ext uri="{FF2B5EF4-FFF2-40B4-BE49-F238E27FC236}">
                <a16:creationId xmlns:a16="http://schemas.microsoft.com/office/drawing/2014/main" id="{D38EFBA9-5D91-4F8D-8721-3D7C1CD42B31}"/>
              </a:ext>
            </a:extLst>
          </p:cNvPr>
          <p:cNvSpPr txBox="1"/>
          <p:nvPr/>
        </p:nvSpPr>
        <p:spPr>
          <a:xfrm>
            <a:off x="670116" y="712363"/>
            <a:ext cx="7081502" cy="707886"/>
          </a:xfrm>
          <a:prstGeom prst="rect">
            <a:avLst/>
          </a:prstGeom>
          <a:noFill/>
        </p:spPr>
        <p:txBody>
          <a:bodyPr wrap="square" rtlCol="0">
            <a:spAutoFit/>
          </a:bodyPr>
          <a:lstStyle/>
          <a:p>
            <a:pPr algn="ctr"/>
            <a:r>
              <a:rPr lang="es-ES" sz="2000" b="1" dirty="0"/>
              <a:t>B</a:t>
            </a:r>
            <a:r>
              <a:rPr lang="es-ES" sz="2000" b="1" dirty="0" smtClean="0"/>
              <a:t>) Incorporación de conductas o reglas de integridad relacionadas con los principios y valores</a:t>
            </a:r>
            <a:endParaRPr lang="es-ES" sz="2000" b="1" dirty="0"/>
          </a:p>
        </p:txBody>
      </p:sp>
      <p:sp>
        <p:nvSpPr>
          <p:cNvPr id="5" name="Rectángulo 4">
            <a:extLst>
              <a:ext uri="{FF2B5EF4-FFF2-40B4-BE49-F238E27FC236}">
                <a16:creationId xmlns:a16="http://schemas.microsoft.com/office/drawing/2014/main" id="{A8FDF8E2-6C32-484C-B101-83EC2211FAF8}"/>
              </a:ext>
            </a:extLst>
          </p:cNvPr>
          <p:cNvSpPr/>
          <p:nvPr/>
        </p:nvSpPr>
        <p:spPr>
          <a:xfrm>
            <a:off x="670116" y="1842325"/>
            <a:ext cx="7450282" cy="1938992"/>
          </a:xfrm>
          <a:prstGeom prst="rect">
            <a:avLst/>
          </a:prstGeom>
        </p:spPr>
        <p:txBody>
          <a:bodyPr wrap="square">
            <a:spAutoFit/>
          </a:bodyPr>
          <a:lstStyle/>
          <a:p>
            <a:pPr algn="just"/>
            <a:r>
              <a:rPr lang="es-ES" sz="2400" dirty="0" smtClean="0">
                <a:latin typeface="Arial" panose="020B0604020202020204" pitchFamily="34" charset="0"/>
                <a:cs typeface="Arial" panose="020B0604020202020204" pitchFamily="34" charset="0"/>
              </a:rPr>
              <a:t>Se recomienda que en los Código de Ética Municipales se incorporen conductas deseables por parte de las personas que ejerzan un empleo, cargo o comisión, a fin de materializar la adopción de los principios que se señalen en el mismo.</a:t>
            </a:r>
            <a:endParaRPr lang="es-E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930567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7" name="6 Rectángulo"/>
          <p:cNvSpPr/>
          <p:nvPr/>
        </p:nvSpPr>
        <p:spPr>
          <a:xfrm>
            <a:off x="685800" y="592781"/>
            <a:ext cx="6161809" cy="954107"/>
          </a:xfrm>
          <a:prstGeom prst="rect">
            <a:avLst/>
          </a:prstGeom>
        </p:spPr>
        <p:txBody>
          <a:bodyPr wrap="square">
            <a:spAutoFit/>
          </a:bodyPr>
          <a:lstStyle/>
          <a:p>
            <a:pPr algn="ctr"/>
            <a:r>
              <a:rPr lang="es-MX" b="1" dirty="0" smtClean="0">
                <a:latin typeface="Arial Rounded MT Bold" panose="020F0704030504030204" pitchFamily="34" charset="0"/>
                <a:cs typeface="Arial" panose="020B0604020202020204" pitchFamily="34" charset="0"/>
              </a:rPr>
              <a:t>C</a:t>
            </a:r>
            <a:r>
              <a:rPr lang="es-MX" b="1" dirty="0" smtClean="0">
                <a:latin typeface="Arial Rounded MT Bold" panose="020F0704030504030204" pitchFamily="34" charset="0"/>
                <a:cs typeface="Arial" panose="020B0604020202020204" pitchFamily="34" charset="0"/>
              </a:rPr>
              <a:t>) </a:t>
            </a:r>
            <a:r>
              <a:rPr lang="es-MX" b="1" dirty="0" smtClean="0">
                <a:latin typeface="Arial Rounded MT Bold" panose="020F0704030504030204" pitchFamily="34" charset="0"/>
                <a:cs typeface="Arial" panose="020B0604020202020204" pitchFamily="34" charset="0"/>
              </a:rPr>
              <a:t>CREACIÓN DE UNA INSTANCIA ESPECIALIZADA COMPETENTE PARA BRINDAR SEGUIMIENTO AL  CUMPLIMIENTO DEL CÓDIGO DE ÉTICA, COMO UN MECANISMO DE PREVENCIÓN DE FALTAS ADMINISTRATIVAS</a:t>
            </a:r>
            <a:endParaRPr lang="es-MX" b="1" dirty="0">
              <a:latin typeface="Arial Rounded MT Bold" panose="020F0704030504030204" pitchFamily="34" charset="0"/>
              <a:cs typeface="Arial" panose="020B0604020202020204" pitchFamily="34" charset="0"/>
            </a:endParaRPr>
          </a:p>
        </p:txBody>
      </p:sp>
      <p:sp>
        <p:nvSpPr>
          <p:cNvPr id="8" name="7 Rectángulo"/>
          <p:cNvSpPr/>
          <p:nvPr/>
        </p:nvSpPr>
        <p:spPr>
          <a:xfrm>
            <a:off x="381000" y="1658423"/>
            <a:ext cx="4203700" cy="3065455"/>
          </a:xfrm>
          <a:prstGeom prst="rect">
            <a:avLst/>
          </a:prstGeom>
        </p:spPr>
        <p:txBody>
          <a:bodyPr wrap="square">
            <a:spAutoFit/>
          </a:bodyPr>
          <a:lstStyle/>
          <a:p>
            <a:pPr algn="just">
              <a:lnSpc>
                <a:spcPct val="115000"/>
              </a:lnSpc>
              <a:buFont typeface="Wingdings" pitchFamily="2" charset="2"/>
              <a:buChar char="Ø"/>
            </a:pPr>
            <a:r>
              <a:rPr lang="es-MX" dirty="0" smtClean="0">
                <a:latin typeface="Arial" panose="020B0604020202020204" pitchFamily="34" charset="0"/>
                <a:ea typeface="Calibri" panose="020F0502020204030204" pitchFamily="34" charset="0"/>
                <a:cs typeface="Times New Roman" panose="02020603050405020304" pitchFamily="18" charset="0"/>
              </a:rPr>
              <a:t>El Comité, (Comisión o similar) que se prevea </a:t>
            </a:r>
          </a:p>
          <a:p>
            <a:pPr algn="just">
              <a:lnSpc>
                <a:spcPct val="115000"/>
              </a:lnSpc>
            </a:pPr>
            <a:r>
              <a:rPr lang="es-MX" dirty="0" smtClean="0">
                <a:latin typeface="Arial" panose="020B0604020202020204" pitchFamily="34" charset="0"/>
                <a:ea typeface="Calibri" panose="020F0502020204030204" pitchFamily="34" charset="0"/>
                <a:cs typeface="Times New Roman" panose="02020603050405020304" pitchFamily="18" charset="0"/>
              </a:rPr>
              <a:t>en el Código de </a:t>
            </a:r>
            <a:r>
              <a:rPr lang="es-ES" dirty="0" smtClean="0"/>
              <a:t>Ética Municipal, que tenga la representatividad de las áreas sustantivas del Municipio.</a:t>
            </a:r>
            <a:endParaRPr lang="es-MX"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buFont typeface="Wingdings" pitchFamily="2" charset="2"/>
              <a:buChar char="Ø"/>
            </a:pPr>
            <a:endParaRPr lang="es-MX"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buFont typeface="Wingdings" pitchFamily="2" charset="2"/>
              <a:buChar char="Ø"/>
            </a:pPr>
            <a:r>
              <a:rPr lang="es-MX" dirty="0" smtClean="0">
                <a:latin typeface="Arial" panose="020B0604020202020204" pitchFamily="34" charset="0"/>
                <a:ea typeface="Calibri" panose="020F0502020204030204" pitchFamily="34" charset="0"/>
                <a:cs typeface="Times New Roman" panose="02020603050405020304" pitchFamily="18" charset="0"/>
              </a:rPr>
              <a:t>Incorporar en el documento las bases generales para facilitar su integración y operación de arranque.</a:t>
            </a:r>
          </a:p>
          <a:p>
            <a:pPr algn="just">
              <a:lnSpc>
                <a:spcPct val="115000"/>
              </a:lnSpc>
              <a:buFont typeface="Wingdings" pitchFamily="2" charset="2"/>
              <a:buChar char="Ø"/>
            </a:pPr>
            <a:endParaRPr lang="es-MX"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buFont typeface="Wingdings" pitchFamily="2" charset="2"/>
              <a:buChar char="Ø"/>
            </a:pPr>
            <a:r>
              <a:rPr lang="es-MX" dirty="0" smtClean="0">
                <a:latin typeface="Arial" panose="020B0604020202020204" pitchFamily="34" charset="0"/>
                <a:ea typeface="Calibri" panose="020F0502020204030204" pitchFamily="34" charset="0"/>
                <a:cs typeface="Times New Roman" panose="02020603050405020304" pitchFamily="18" charset="0"/>
              </a:rPr>
              <a:t>Prever en el  Código de Ética Municipal las bases generales de operación de la instancia. </a:t>
            </a:r>
          </a:p>
          <a:p>
            <a:pPr algn="just">
              <a:lnSpc>
                <a:spcPct val="115000"/>
              </a:lnSpc>
            </a:pPr>
            <a:endParaRPr lang="es-MX" dirty="0" smtClean="0">
              <a:latin typeface="Arial" panose="020B0604020202020204" pitchFamily="34" charset="0"/>
              <a:ea typeface="Calibri" panose="020F0502020204030204" pitchFamily="34" charset="0"/>
              <a:cs typeface="Times New Roman" panose="02020603050405020304" pitchFamily="18" charset="0"/>
            </a:endParaRPr>
          </a:p>
        </p:txBody>
      </p:sp>
      <p:pic>
        <p:nvPicPr>
          <p:cNvPr id="9" name="Picture 2" descr="Resultado de imagen para sociedad unida">
            <a:extLst>
              <a:ext uri="{FF2B5EF4-FFF2-40B4-BE49-F238E27FC236}">
                <a16:creationId xmlns:a16="http://schemas.microsoft.com/office/drawing/2014/main" id="{54FC8F86-178F-4043-9A07-8A877979AD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7852" y="1761932"/>
            <a:ext cx="2895933" cy="1921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92007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8" name="7 Rectángulo"/>
          <p:cNvSpPr/>
          <p:nvPr/>
        </p:nvSpPr>
        <p:spPr>
          <a:xfrm>
            <a:off x="469900" y="850901"/>
            <a:ext cx="4203700" cy="3560975"/>
          </a:xfrm>
          <a:prstGeom prst="rect">
            <a:avLst/>
          </a:prstGeom>
        </p:spPr>
        <p:txBody>
          <a:bodyPr wrap="square">
            <a:spAutoFit/>
          </a:bodyPr>
          <a:lstStyle/>
          <a:p>
            <a:pPr algn="just">
              <a:lnSpc>
                <a:spcPct val="115000"/>
              </a:lnSpc>
              <a:buFont typeface="Wingdings" pitchFamily="2" charset="2"/>
              <a:buChar char="Ø"/>
            </a:pPr>
            <a:r>
              <a:rPr lang="es-MX" dirty="0" smtClean="0">
                <a:latin typeface="Arial" panose="020B0604020202020204" pitchFamily="34" charset="0"/>
                <a:ea typeface="Calibri" panose="020F0502020204030204" pitchFamily="34" charset="0"/>
                <a:cs typeface="Times New Roman" panose="02020603050405020304" pitchFamily="18" charset="0"/>
              </a:rPr>
              <a:t>Si no se establecen bases para la operación de la instancia prever la autoridad competente para normar dicho aspecto.</a:t>
            </a:r>
          </a:p>
          <a:p>
            <a:pPr algn="just">
              <a:lnSpc>
                <a:spcPct val="115000"/>
              </a:lnSpc>
              <a:buFont typeface="Wingdings" pitchFamily="2" charset="2"/>
              <a:buChar char="Ø"/>
            </a:pPr>
            <a:endParaRPr lang="es-MX"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buFont typeface="Wingdings" pitchFamily="2" charset="2"/>
              <a:buChar char="Ø"/>
            </a:pPr>
            <a:r>
              <a:rPr lang="es-MX" dirty="0" smtClean="0">
                <a:latin typeface="Arial" panose="020B0604020202020204" pitchFamily="34" charset="0"/>
                <a:ea typeface="Calibri" panose="020F0502020204030204" pitchFamily="34" charset="0"/>
                <a:cs typeface="Times New Roman" panose="02020603050405020304" pitchFamily="18" charset="0"/>
              </a:rPr>
              <a:t>Prever competencias, especialmente la relativa a la substanciación de los procedimientos que en el ámbito administrativo permita conocer de la contravención de principios y </a:t>
            </a:r>
            <a:r>
              <a:rPr lang="es-MX" dirty="0" smtClean="0">
                <a:latin typeface="Arial" panose="020B0604020202020204" pitchFamily="34" charset="0"/>
                <a:ea typeface="Calibri" panose="020F0502020204030204" pitchFamily="34" charset="0"/>
                <a:cs typeface="Times New Roman" panose="02020603050405020304" pitchFamily="18" charset="0"/>
              </a:rPr>
              <a:t>valores</a:t>
            </a:r>
            <a:r>
              <a:rPr lang="es-MX" dirty="0" smtClean="0">
                <a:latin typeface="Arial" panose="020B0604020202020204" pitchFamily="34" charset="0"/>
                <a:ea typeface="Calibri" panose="020F0502020204030204" pitchFamily="34" charset="0"/>
                <a:cs typeface="Times New Roman" panose="02020603050405020304" pitchFamily="18" charset="0"/>
              </a:rPr>
              <a:t>.</a:t>
            </a:r>
          </a:p>
          <a:p>
            <a:pPr algn="just">
              <a:lnSpc>
                <a:spcPct val="115000"/>
              </a:lnSpc>
            </a:pPr>
            <a:endParaRPr lang="es-MX"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buFont typeface="Wingdings" pitchFamily="2" charset="2"/>
              <a:buChar char="Ø"/>
            </a:pPr>
            <a:r>
              <a:rPr lang="es-MX" dirty="0" smtClean="0">
                <a:latin typeface="Arial" panose="020B0604020202020204" pitchFamily="34" charset="0"/>
                <a:ea typeface="Calibri" panose="020F0502020204030204" pitchFamily="34" charset="0"/>
                <a:cs typeface="Times New Roman" panose="02020603050405020304" pitchFamily="18" charset="0"/>
              </a:rPr>
              <a:t> </a:t>
            </a:r>
            <a:r>
              <a:rPr lang="es-MX" dirty="0">
                <a:latin typeface="Arial" panose="020B0604020202020204" pitchFamily="34" charset="0"/>
                <a:ea typeface="Calibri" panose="020F0502020204030204" pitchFamily="34" charset="0"/>
                <a:cs typeface="Times New Roman" panose="02020603050405020304" pitchFamily="18" charset="0"/>
              </a:rPr>
              <a:t>E</a:t>
            </a:r>
            <a:r>
              <a:rPr lang="es-MX" dirty="0" smtClean="0">
                <a:latin typeface="Arial" panose="020B0604020202020204" pitchFamily="34" charset="0"/>
                <a:ea typeface="Calibri" panose="020F0502020204030204" pitchFamily="34" charset="0"/>
                <a:cs typeface="Times New Roman" panose="02020603050405020304" pitchFamily="18" charset="0"/>
              </a:rPr>
              <a:t>laboración </a:t>
            </a:r>
            <a:r>
              <a:rPr lang="es-MX" dirty="0" smtClean="0">
                <a:latin typeface="Arial" panose="020B0604020202020204" pitchFamily="34" charset="0"/>
                <a:ea typeface="Calibri" panose="020F0502020204030204" pitchFamily="34" charset="0"/>
                <a:cs typeface="Times New Roman" panose="02020603050405020304" pitchFamily="18" charset="0"/>
              </a:rPr>
              <a:t>y seguimiento de programas de trabajo, difusión de principios y </a:t>
            </a:r>
            <a:r>
              <a:rPr lang="es-MX" dirty="0" smtClean="0">
                <a:latin typeface="Arial" panose="020B0604020202020204" pitchFamily="34" charset="0"/>
                <a:ea typeface="Calibri" panose="020F0502020204030204" pitchFamily="34" charset="0"/>
                <a:cs typeface="Times New Roman" panose="02020603050405020304" pitchFamily="18" charset="0"/>
              </a:rPr>
              <a:t>valores </a:t>
            </a:r>
            <a:r>
              <a:rPr lang="es-MX" dirty="0" smtClean="0">
                <a:latin typeface="Arial" panose="020B0604020202020204" pitchFamily="34" charset="0"/>
                <a:ea typeface="Calibri" panose="020F0502020204030204" pitchFamily="34" charset="0"/>
                <a:cs typeface="Times New Roman" panose="02020603050405020304" pitchFamily="18" charset="0"/>
              </a:rPr>
              <a:t>capacitación, definición de políticas en la materia</a:t>
            </a:r>
            <a:r>
              <a:rPr lang="es-MX" dirty="0" smtClean="0">
                <a:latin typeface="Arial" panose="020B0604020202020204" pitchFamily="34" charset="0"/>
                <a:ea typeface="Calibri" panose="020F0502020204030204" pitchFamily="34" charset="0"/>
                <a:cs typeface="Times New Roman" panose="02020603050405020304" pitchFamily="18" charset="0"/>
              </a:rPr>
              <a:t>, </a:t>
            </a:r>
            <a:r>
              <a:rPr lang="es-MX" dirty="0" smtClean="0">
                <a:latin typeface="Arial" panose="020B0604020202020204" pitchFamily="34" charset="0"/>
                <a:ea typeface="Calibri" panose="020F0502020204030204" pitchFamily="34" charset="0"/>
                <a:cs typeface="Times New Roman" panose="02020603050405020304" pitchFamily="18" charset="0"/>
              </a:rPr>
              <a:t>la ejecución de acuerdos de la </a:t>
            </a:r>
            <a:r>
              <a:rPr lang="es-MX" dirty="0" smtClean="0">
                <a:latin typeface="Arial" panose="020B0604020202020204" pitchFamily="34" charset="0"/>
                <a:ea typeface="Calibri" panose="020F0502020204030204" pitchFamily="34" charset="0"/>
                <a:cs typeface="Times New Roman" panose="02020603050405020304" pitchFamily="18" charset="0"/>
              </a:rPr>
              <a:t>instancia,</a:t>
            </a:r>
            <a:r>
              <a:rPr lang="es-MX" dirty="0" smtClean="0">
                <a:latin typeface="Arial" panose="020B0604020202020204" pitchFamily="34" charset="0"/>
                <a:ea typeface="Calibri" panose="020F0502020204030204" pitchFamily="34" charset="0"/>
                <a:cs typeface="Times New Roman" panose="02020603050405020304" pitchFamily="18" charset="0"/>
              </a:rPr>
              <a:t> </a:t>
            </a:r>
            <a:r>
              <a:rPr lang="es-MX" dirty="0">
                <a:latin typeface="Arial" panose="020B0604020202020204" pitchFamily="34" charset="0"/>
                <a:ea typeface="Calibri" panose="020F0502020204030204" pitchFamily="34" charset="0"/>
                <a:cs typeface="Times New Roman" panose="02020603050405020304" pitchFamily="18" charset="0"/>
              </a:rPr>
              <a:t>entre </a:t>
            </a:r>
            <a:r>
              <a:rPr lang="es-MX" dirty="0" smtClean="0">
                <a:latin typeface="Arial" panose="020B0604020202020204" pitchFamily="34" charset="0"/>
                <a:ea typeface="Calibri" panose="020F0502020204030204" pitchFamily="34" charset="0"/>
                <a:cs typeface="Times New Roman" panose="02020603050405020304" pitchFamily="18" charset="0"/>
              </a:rPr>
              <a:t>otros.</a:t>
            </a:r>
            <a:endParaRPr lang="es-MX" dirty="0" smtClean="0">
              <a:latin typeface="Arial" panose="020B0604020202020204" pitchFamily="34" charset="0"/>
              <a:ea typeface="Calibri" panose="020F0502020204030204" pitchFamily="34" charset="0"/>
              <a:cs typeface="Times New Roman" panose="02020603050405020304" pitchFamily="18" charset="0"/>
            </a:endParaRPr>
          </a:p>
        </p:txBody>
      </p:sp>
      <p:pic>
        <p:nvPicPr>
          <p:cNvPr id="94210" name="Picture 2"/>
          <p:cNvPicPr>
            <a:picLocks noChangeAspect="1" noChangeArrowheads="1"/>
          </p:cNvPicPr>
          <p:nvPr/>
        </p:nvPicPr>
        <p:blipFill>
          <a:blip r:embed="rId4"/>
          <a:srcRect/>
          <a:stretch>
            <a:fillRect/>
          </a:stretch>
        </p:blipFill>
        <p:spPr bwMode="auto">
          <a:xfrm>
            <a:off x="5181600" y="1587500"/>
            <a:ext cx="3390900" cy="2628900"/>
          </a:xfrm>
          <a:prstGeom prst="rect">
            <a:avLst/>
          </a:prstGeom>
          <a:noFill/>
          <a:ln w="9525">
            <a:noFill/>
            <a:miter lim="800000"/>
            <a:headEnd/>
            <a:tailEnd/>
          </a:ln>
        </p:spPr>
      </p:pic>
    </p:spTree>
    <p:extLst>
      <p:ext uri="{BB962C8B-B14F-4D97-AF65-F5344CB8AC3E}">
        <p14:creationId xmlns:p14="http://schemas.microsoft.com/office/powerpoint/2010/main" val="22692007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8" name="7 Rectángulo"/>
          <p:cNvSpPr/>
          <p:nvPr/>
        </p:nvSpPr>
        <p:spPr>
          <a:xfrm>
            <a:off x="872835" y="1162628"/>
            <a:ext cx="5974773" cy="2463751"/>
          </a:xfrm>
          <a:prstGeom prst="rect">
            <a:avLst/>
          </a:prstGeom>
        </p:spPr>
        <p:txBody>
          <a:bodyPr wrap="square">
            <a:spAutoFit/>
          </a:bodyPr>
          <a:lstStyle/>
          <a:p>
            <a:pPr algn="just">
              <a:lnSpc>
                <a:spcPct val="115000"/>
              </a:lnSpc>
            </a:pPr>
            <a:r>
              <a:rPr lang="es-MX" sz="2000" b="1" dirty="0">
                <a:latin typeface="Arial" panose="020B0604020202020204" pitchFamily="34" charset="0"/>
                <a:ea typeface="Calibri" panose="020F0502020204030204" pitchFamily="34" charset="0"/>
                <a:cs typeface="Times New Roman" panose="02020603050405020304" pitchFamily="18" charset="0"/>
              </a:rPr>
              <a:t>D</a:t>
            </a:r>
            <a:r>
              <a:rPr lang="es-MX" sz="2000" b="1" dirty="0" smtClean="0">
                <a:latin typeface="Arial" panose="020B0604020202020204" pitchFamily="34" charset="0"/>
                <a:ea typeface="Calibri" panose="020F0502020204030204" pitchFamily="34" charset="0"/>
                <a:cs typeface="Times New Roman" panose="02020603050405020304" pitchFamily="18" charset="0"/>
              </a:rPr>
              <a:t>) PREVISIONES GENERALES</a:t>
            </a:r>
          </a:p>
          <a:p>
            <a:pPr algn="just">
              <a:lnSpc>
                <a:spcPct val="115000"/>
              </a:lnSpc>
            </a:pPr>
            <a:endParaRPr lang="es-MX" sz="2000" dirty="0">
              <a:latin typeface="Arial" panose="020B0604020202020204" pitchFamily="34" charset="0"/>
              <a:ea typeface="Calibri" panose="020F0502020204030204" pitchFamily="34" charset="0"/>
              <a:cs typeface="Times New Roman" panose="02020603050405020304" pitchFamily="18" charset="0"/>
            </a:endParaRPr>
          </a:p>
          <a:p>
            <a:pPr marL="285750" indent="-285750" algn="just">
              <a:lnSpc>
                <a:spcPct val="115000"/>
              </a:lnSpc>
              <a:buFontTx/>
              <a:buChar char="-"/>
            </a:pPr>
            <a:r>
              <a:rPr lang="es-MX" sz="2000" dirty="0" smtClean="0">
                <a:latin typeface="Arial" panose="020B0604020202020204" pitchFamily="34" charset="0"/>
                <a:ea typeface="Calibri" panose="020F0502020204030204" pitchFamily="34" charset="0"/>
                <a:cs typeface="Times New Roman" panose="02020603050405020304" pitchFamily="18" charset="0"/>
              </a:rPr>
              <a:t>Leguaje incluyente;</a:t>
            </a:r>
          </a:p>
          <a:p>
            <a:pPr marL="285750" indent="-285750" algn="just">
              <a:lnSpc>
                <a:spcPct val="115000"/>
              </a:lnSpc>
              <a:buFontTx/>
              <a:buChar char="-"/>
            </a:pPr>
            <a:r>
              <a:rPr lang="es-MX" sz="2000" dirty="0" smtClean="0">
                <a:latin typeface="Arial" panose="020B0604020202020204" pitchFamily="34" charset="0"/>
                <a:ea typeface="Calibri" panose="020F0502020204030204" pitchFamily="34" charset="0"/>
                <a:cs typeface="Times New Roman" panose="02020603050405020304" pitchFamily="18" charset="0"/>
              </a:rPr>
              <a:t>Transparencia;</a:t>
            </a:r>
          </a:p>
          <a:p>
            <a:pPr marL="285750" indent="-285750" algn="just">
              <a:lnSpc>
                <a:spcPct val="115000"/>
              </a:lnSpc>
              <a:buFontTx/>
              <a:buChar char="-"/>
            </a:pPr>
            <a:r>
              <a:rPr lang="es-MX" sz="2000" dirty="0" smtClean="0">
                <a:latin typeface="Arial" panose="020B0604020202020204" pitchFamily="34" charset="0"/>
                <a:ea typeface="Calibri" panose="020F0502020204030204" pitchFamily="34" charset="0"/>
                <a:cs typeface="Times New Roman" panose="02020603050405020304" pitchFamily="18" charset="0"/>
              </a:rPr>
              <a:t> Paridad en la integración del Comité;</a:t>
            </a:r>
          </a:p>
          <a:p>
            <a:pPr marL="285750" indent="-285750" algn="just">
              <a:lnSpc>
                <a:spcPct val="115000"/>
              </a:lnSpc>
              <a:buFontTx/>
              <a:buChar char="-"/>
            </a:pPr>
            <a:r>
              <a:rPr lang="es-MX" sz="2000" dirty="0" smtClean="0">
                <a:latin typeface="Arial" panose="020B0604020202020204" pitchFamily="34" charset="0"/>
                <a:ea typeface="Calibri" panose="020F0502020204030204" pitchFamily="34" charset="0"/>
                <a:cs typeface="Times New Roman" panose="02020603050405020304" pitchFamily="18" charset="0"/>
              </a:rPr>
              <a:t>Cualquier otro;</a:t>
            </a:r>
          </a:p>
          <a:p>
            <a:pPr marL="285750" indent="-285750" algn="just">
              <a:lnSpc>
                <a:spcPct val="115000"/>
              </a:lnSpc>
              <a:buFontTx/>
              <a:buChar char="-"/>
            </a:pPr>
            <a:endParaRPr lang="es-MX" dirty="0" smtClean="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035102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Marcador de contenido 2">
            <a:extLst>
              <a:ext uri="{FF2B5EF4-FFF2-40B4-BE49-F238E27FC236}">
                <a16:creationId xmlns:a16="http://schemas.microsoft.com/office/drawing/2014/main" id="{D80B4F57-500C-43C8-ADCB-27A8CDB4AF86}"/>
              </a:ext>
            </a:extLst>
          </p:cNvPr>
          <p:cNvSpPr txBox="1">
            <a:spLocks/>
          </p:cNvSpPr>
          <p:nvPr/>
        </p:nvSpPr>
        <p:spPr>
          <a:xfrm>
            <a:off x="615950" y="584200"/>
            <a:ext cx="7886700" cy="3883319"/>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406400" algn="ctr" rtl="0">
              <a:lnSpc>
                <a:spcPct val="90000"/>
              </a:lnSpc>
              <a:spcBef>
                <a:spcPts val="987"/>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L="914400" marR="0" lvl="1" indent="-381000" algn="ctr" rtl="0">
              <a:lnSpc>
                <a:spcPct val="90000"/>
              </a:lnSpc>
              <a:spcBef>
                <a:spcPts val="494"/>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L="1371600" marR="0" lvl="2" indent="-355600" algn="ctr" rtl="0">
              <a:lnSpc>
                <a:spcPct val="90000"/>
              </a:lnSpc>
              <a:spcBef>
                <a:spcPts val="494"/>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L="1828800" marR="0" lvl="3" indent="-342900"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L="2286000" marR="0" lvl="4" indent="-342900"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L="2743200" marR="0" lvl="5" indent="-342900"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L="3200400" marR="0" lvl="6" indent="-342900"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L="3657600" marR="0" lvl="7" indent="-342900"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L="4114800" marR="0" lvl="8" indent="-342900"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pPr marL="0" indent="0"/>
            <a:r>
              <a:rPr lang="es-ES" sz="3600" dirty="0" smtClean="0"/>
              <a:t>A CONTINUACIÓN SE PRESENTA EL MODELO DEL CÓDIGO DE ÉTICA MUNICIPAL QUE CONTIENE LOS PUNTOS AQUÍ ABORDADOS Y LOS MODELOS DE INSUMOS PROPUESTOS PARA LA OPERACIÓN DE LA INSTANCIA</a:t>
            </a:r>
          </a:p>
          <a:p>
            <a:pPr marL="0" indent="0"/>
            <a:endParaRPr lang="es-ES" sz="4000" dirty="0" smtClean="0"/>
          </a:p>
          <a:p>
            <a:pPr marL="0" indent="0"/>
            <a:endParaRPr lang="es-ES" sz="4000" dirty="0"/>
          </a:p>
        </p:txBody>
      </p:sp>
    </p:spTree>
    <p:extLst>
      <p:ext uri="{BB962C8B-B14F-4D97-AF65-F5344CB8AC3E}">
        <p14:creationId xmlns:p14="http://schemas.microsoft.com/office/powerpoint/2010/main" val="10702420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CuadroTexto 2">
            <a:extLst>
              <a:ext uri="{FF2B5EF4-FFF2-40B4-BE49-F238E27FC236}">
                <a16:creationId xmlns:a16="http://schemas.microsoft.com/office/drawing/2014/main" id="{0A681470-F123-4276-94F4-8329D46BA7EA}"/>
              </a:ext>
            </a:extLst>
          </p:cNvPr>
          <p:cNvSpPr txBox="1"/>
          <p:nvPr/>
        </p:nvSpPr>
        <p:spPr>
          <a:xfrm>
            <a:off x="2985443" y="536210"/>
            <a:ext cx="3530009" cy="369332"/>
          </a:xfrm>
          <a:prstGeom prst="rect">
            <a:avLst/>
          </a:prstGeom>
          <a:noFill/>
        </p:spPr>
        <p:txBody>
          <a:bodyPr wrap="square" rtlCol="0">
            <a:spAutoFit/>
          </a:bodyPr>
          <a:lstStyle/>
          <a:p>
            <a:pPr algn="ctr"/>
            <a:r>
              <a:rPr lang="es-ES" sz="1800" b="1" dirty="0" smtClean="0"/>
              <a:t>Directorio</a:t>
            </a:r>
            <a:r>
              <a:rPr lang="es-ES" sz="1800" b="1" dirty="0"/>
              <a:t>:</a:t>
            </a:r>
          </a:p>
        </p:txBody>
      </p:sp>
      <p:grpSp>
        <p:nvGrpSpPr>
          <p:cNvPr id="4" name="17 Grupo">
            <a:extLst>
              <a:ext uri="{FF2B5EF4-FFF2-40B4-BE49-F238E27FC236}">
                <a16:creationId xmlns:a16="http://schemas.microsoft.com/office/drawing/2014/main" id="{8467ACB8-8DF2-4BE0-86B8-488A54BE3DF5}"/>
              </a:ext>
            </a:extLst>
          </p:cNvPr>
          <p:cNvGrpSpPr>
            <a:grpSpLocks/>
          </p:cNvGrpSpPr>
          <p:nvPr/>
        </p:nvGrpSpPr>
        <p:grpSpPr bwMode="auto">
          <a:xfrm>
            <a:off x="335100" y="905542"/>
            <a:ext cx="7576539" cy="1220974"/>
            <a:chOff x="1028170" y="1340768"/>
            <a:chExt cx="5776078" cy="874462"/>
          </a:xfrm>
        </p:grpSpPr>
        <p:sp>
          <p:nvSpPr>
            <p:cNvPr id="5" name="18 Rectángulo">
              <a:extLst>
                <a:ext uri="{FF2B5EF4-FFF2-40B4-BE49-F238E27FC236}">
                  <a16:creationId xmlns:a16="http://schemas.microsoft.com/office/drawing/2014/main" id="{7825E770-76D3-4361-82E1-832893CA763C}"/>
                </a:ext>
              </a:extLst>
            </p:cNvPr>
            <p:cNvSpPr>
              <a:spLocks noChangeArrowheads="1"/>
            </p:cNvSpPr>
            <p:nvPr/>
          </p:nvSpPr>
          <p:spPr bwMode="auto">
            <a:xfrm>
              <a:off x="3007524" y="1556792"/>
              <a:ext cx="2698021" cy="482464"/>
            </a:xfrm>
            <a:prstGeom prst="rect">
              <a:avLst/>
            </a:prstGeom>
            <a:noFill/>
            <a:ln w="9525">
              <a:noFill/>
              <a:miter lim="800000"/>
              <a:headEnd/>
              <a:tailEnd/>
            </a:ln>
          </p:spPr>
          <p:txBody>
            <a:bodyPr>
              <a:spAutoFit/>
            </a:bodyPr>
            <a:ls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s-ES" sz="1100" b="1" dirty="0"/>
                <a:t>Lic. María Teresa Brito Serrano</a:t>
              </a:r>
              <a:r>
                <a:rPr lang="es-ES" sz="1100" dirty="0"/>
                <a:t/>
              </a:r>
              <a:br>
                <a:rPr lang="es-ES" sz="1100" dirty="0"/>
              </a:br>
              <a:r>
                <a:rPr lang="es-ES" sz="1100" dirty="0"/>
                <a:t>Contralora del Estado de Jalisco</a:t>
              </a:r>
            </a:p>
            <a:p>
              <a:r>
                <a:rPr lang="es-MX" sz="1100" dirty="0"/>
                <a:t>Av. Vallarta 1252 Colonia Americana    </a:t>
              </a:r>
            </a:p>
            <a:p>
              <a:r>
                <a:rPr lang="es-MX" sz="1100" dirty="0"/>
                <a:t>Teléfono: 47-39-01-04.</a:t>
              </a:r>
            </a:p>
          </p:txBody>
        </p:sp>
        <p:sp>
          <p:nvSpPr>
            <p:cNvPr id="6" name="21 Rectángulo">
              <a:extLst>
                <a:ext uri="{FF2B5EF4-FFF2-40B4-BE49-F238E27FC236}">
                  <a16:creationId xmlns:a16="http://schemas.microsoft.com/office/drawing/2014/main" id="{690C79E4-39AB-412B-923A-B8DAA6B8CDAC}"/>
                </a:ext>
              </a:extLst>
            </p:cNvPr>
            <p:cNvSpPr/>
            <p:nvPr/>
          </p:nvSpPr>
          <p:spPr bwMode="auto">
            <a:xfrm>
              <a:off x="1028170" y="1340768"/>
              <a:ext cx="5776078" cy="874462"/>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s-MX" sz="1100" dirty="0"/>
            </a:p>
          </p:txBody>
        </p:sp>
      </p:grpSp>
      <p:pic>
        <p:nvPicPr>
          <p:cNvPr id="7" name="Imagen 6">
            <a:extLst>
              <a:ext uri="{FF2B5EF4-FFF2-40B4-BE49-F238E27FC236}">
                <a16:creationId xmlns:a16="http://schemas.microsoft.com/office/drawing/2014/main" id="{D18351D0-7F12-43AA-B5C9-4777651216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6596" y="997099"/>
            <a:ext cx="1693346" cy="856561"/>
          </a:xfrm>
          <a:prstGeom prst="rect">
            <a:avLst/>
          </a:prstGeom>
        </p:spPr>
      </p:pic>
      <p:sp>
        <p:nvSpPr>
          <p:cNvPr id="9" name="21 Rectángulo">
            <a:extLst>
              <a:ext uri="{FF2B5EF4-FFF2-40B4-BE49-F238E27FC236}">
                <a16:creationId xmlns:a16="http://schemas.microsoft.com/office/drawing/2014/main" id="{E83E04D0-E0F3-435C-8B73-18748522B3D2}"/>
              </a:ext>
            </a:extLst>
          </p:cNvPr>
          <p:cNvSpPr/>
          <p:nvPr/>
        </p:nvSpPr>
        <p:spPr bwMode="auto">
          <a:xfrm>
            <a:off x="542884" y="3627471"/>
            <a:ext cx="7576539" cy="122097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s-MX" sz="1100" dirty="0"/>
          </a:p>
        </p:txBody>
      </p:sp>
      <p:sp>
        <p:nvSpPr>
          <p:cNvPr id="10" name="18 Rectángulo">
            <a:extLst>
              <a:ext uri="{FF2B5EF4-FFF2-40B4-BE49-F238E27FC236}">
                <a16:creationId xmlns:a16="http://schemas.microsoft.com/office/drawing/2014/main" id="{A48400A3-4A39-4D52-BFF2-D08C87C82D97}"/>
              </a:ext>
            </a:extLst>
          </p:cNvPr>
          <p:cNvSpPr>
            <a:spLocks noChangeArrowheads="1"/>
          </p:cNvSpPr>
          <p:nvPr/>
        </p:nvSpPr>
        <p:spPr bwMode="auto">
          <a:xfrm>
            <a:off x="3005769" y="2358613"/>
            <a:ext cx="3539021" cy="938719"/>
          </a:xfrm>
          <a:prstGeom prst="rect">
            <a:avLst/>
          </a:prstGeom>
          <a:noFill/>
          <a:ln w="9525">
            <a:noFill/>
            <a:miter lim="800000"/>
            <a:headEnd/>
            <a:tailEnd/>
          </a:ln>
        </p:spPr>
        <p:txBody>
          <a:bodyPr>
            <a:spAutoFit/>
          </a:bodyPr>
          <a:ls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 sz="1100" b="1" i="0" u="none" strike="noStrike" kern="1200" cap="none" spc="0" normalizeH="0" baseline="0" noProof="0" dirty="0" smtClean="0">
                <a:ln>
                  <a:noFill/>
                </a:ln>
                <a:solidFill>
                  <a:prstClr val="black"/>
                </a:solidFill>
                <a:effectLst/>
                <a:uLnTx/>
                <a:uFillTx/>
                <a:latin typeface="Arial" charset="0"/>
                <a:cs typeface="Arial" charset="0"/>
              </a:rPr>
              <a:t>Mtra. </a:t>
            </a:r>
            <a:r>
              <a:rPr lang="es-ES" sz="1100" b="1" dirty="0" err="1">
                <a:solidFill>
                  <a:prstClr val="black"/>
                </a:solidFill>
              </a:rPr>
              <a:t>Leoveldina</a:t>
            </a:r>
            <a:r>
              <a:rPr lang="es-ES" sz="1100" b="1" dirty="0">
                <a:solidFill>
                  <a:prstClr val="black"/>
                </a:solidFill>
              </a:rPr>
              <a:t> Márquez </a:t>
            </a:r>
            <a:r>
              <a:rPr lang="es-ES" sz="1100" b="1" dirty="0" err="1">
                <a:solidFill>
                  <a:prstClr val="black"/>
                </a:solidFill>
              </a:rPr>
              <a:t>Márquez</a:t>
            </a:r>
            <a:r>
              <a:rPr kumimoji="0" lang="es-ES" sz="1100" b="0" i="0" u="none" strike="noStrike" kern="1200" cap="none" spc="0" normalizeH="0" baseline="0" noProof="0" dirty="0">
                <a:ln>
                  <a:noFill/>
                </a:ln>
                <a:solidFill>
                  <a:prstClr val="black"/>
                </a:solidFill>
                <a:effectLst/>
                <a:uLnTx/>
                <a:uFillTx/>
                <a:latin typeface="Arial" charset="0"/>
                <a:cs typeface="Arial" charset="0"/>
              </a:rPr>
              <a:t/>
            </a:r>
            <a:br>
              <a:rPr kumimoji="0" lang="es-ES" sz="1100" b="0" i="0" u="none" strike="noStrike" kern="1200" cap="none" spc="0" normalizeH="0" baseline="0" noProof="0" dirty="0">
                <a:ln>
                  <a:noFill/>
                </a:ln>
                <a:solidFill>
                  <a:prstClr val="black"/>
                </a:solidFill>
                <a:effectLst/>
                <a:uLnTx/>
                <a:uFillTx/>
                <a:latin typeface="Arial" charset="0"/>
                <a:cs typeface="Arial" charset="0"/>
              </a:rPr>
            </a:br>
            <a:r>
              <a:rPr kumimoji="0" lang="es-ES" sz="1100" b="0" i="0" u="none" strike="noStrike" kern="1200" cap="none" spc="0" normalizeH="0" baseline="0" noProof="0" dirty="0">
                <a:ln>
                  <a:noFill/>
                </a:ln>
                <a:solidFill>
                  <a:prstClr val="black"/>
                </a:solidFill>
                <a:effectLst/>
                <a:uLnTx/>
                <a:uFillTx/>
                <a:latin typeface="Arial" charset="0"/>
                <a:cs typeface="Arial" charset="0"/>
              </a:rPr>
              <a:t>Directora General </a:t>
            </a:r>
            <a:r>
              <a:rPr lang="es-ES" sz="1100" dirty="0">
                <a:solidFill>
                  <a:prstClr val="black"/>
                </a:solidFill>
              </a:rPr>
              <a:t>de Promoción y Seguimiento al Combate a la Corrupción</a:t>
            </a:r>
            <a:endParaRPr kumimoji="0" lang="es-ES" sz="1100" b="0" i="0" u="none" strike="noStrike" kern="1200" cap="none" spc="0" normalizeH="0" baseline="0" noProof="0" dirty="0">
              <a:ln>
                <a:noFill/>
              </a:ln>
              <a:solidFill>
                <a:prstClr val="black"/>
              </a:solidFill>
              <a:effectLst/>
              <a:uLnTx/>
              <a:uFillTx/>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1100" b="0" i="0" u="none" strike="noStrike" kern="1200" cap="none" spc="0" normalizeH="0" baseline="0" noProof="0" dirty="0">
                <a:ln>
                  <a:noFill/>
                </a:ln>
                <a:solidFill>
                  <a:prstClr val="black"/>
                </a:solidFill>
                <a:effectLst/>
                <a:uLnTx/>
                <a:uFillTx/>
                <a:latin typeface="Arial" charset="0"/>
                <a:cs typeface="Arial" charset="0"/>
              </a:rPr>
              <a:t>Av. Vallarta 1252 Colonia Americana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1100" b="0" i="0" u="none" strike="noStrike" kern="1200" cap="none" spc="0" normalizeH="0" baseline="0" noProof="0" dirty="0">
                <a:ln>
                  <a:noFill/>
                </a:ln>
                <a:solidFill>
                  <a:prstClr val="black"/>
                </a:solidFill>
                <a:effectLst/>
                <a:uLnTx/>
                <a:uFillTx/>
                <a:latin typeface="Arial" charset="0"/>
                <a:cs typeface="Arial" charset="0"/>
              </a:rPr>
              <a:t>Teléfono:: 36681633 ext. .50719</a:t>
            </a:r>
          </a:p>
        </p:txBody>
      </p:sp>
      <p:pic>
        <p:nvPicPr>
          <p:cNvPr id="11" name="Imagen 10">
            <a:extLst>
              <a:ext uri="{FF2B5EF4-FFF2-40B4-BE49-F238E27FC236}">
                <a16:creationId xmlns:a16="http://schemas.microsoft.com/office/drawing/2014/main" id="{BEC395EC-99CE-4DA5-B076-15443B654A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2047" y="2400279"/>
            <a:ext cx="1693346" cy="856561"/>
          </a:xfrm>
          <a:prstGeom prst="rect">
            <a:avLst/>
          </a:prstGeom>
        </p:spPr>
      </p:pic>
      <p:sp>
        <p:nvSpPr>
          <p:cNvPr id="12" name="21 Rectángulo">
            <a:extLst>
              <a:ext uri="{FF2B5EF4-FFF2-40B4-BE49-F238E27FC236}">
                <a16:creationId xmlns:a16="http://schemas.microsoft.com/office/drawing/2014/main" id="{3FB8B257-F89A-4A5B-AC5F-7FE2E1848DDA}"/>
              </a:ext>
            </a:extLst>
          </p:cNvPr>
          <p:cNvSpPr/>
          <p:nvPr/>
        </p:nvSpPr>
        <p:spPr bwMode="auto">
          <a:xfrm>
            <a:off x="542884" y="2217486"/>
            <a:ext cx="7576539" cy="122097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s-MX" sz="1100" dirty="0"/>
          </a:p>
        </p:txBody>
      </p:sp>
      <p:pic>
        <p:nvPicPr>
          <p:cNvPr id="13" name="Imagen 12">
            <a:extLst>
              <a:ext uri="{FF2B5EF4-FFF2-40B4-BE49-F238E27FC236}">
                <a16:creationId xmlns:a16="http://schemas.microsoft.com/office/drawing/2014/main" id="{3DD95A9E-BA00-438B-9310-A9081AF8B0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9899" y="3809677"/>
            <a:ext cx="1693346" cy="856561"/>
          </a:xfrm>
          <a:prstGeom prst="rect">
            <a:avLst/>
          </a:prstGeom>
        </p:spPr>
      </p:pic>
      <p:sp>
        <p:nvSpPr>
          <p:cNvPr id="14" name="Rectángulo 13">
            <a:extLst>
              <a:ext uri="{FF2B5EF4-FFF2-40B4-BE49-F238E27FC236}">
                <a16:creationId xmlns:a16="http://schemas.microsoft.com/office/drawing/2014/main" id="{749F43DE-1505-4C0C-87E9-9A102FF31392}"/>
              </a:ext>
            </a:extLst>
          </p:cNvPr>
          <p:cNvSpPr/>
          <p:nvPr/>
        </p:nvSpPr>
        <p:spPr>
          <a:xfrm>
            <a:off x="3104598" y="3655787"/>
            <a:ext cx="4572000" cy="830997"/>
          </a:xfrm>
          <a:prstGeom prst="rect">
            <a:avLst/>
          </a:prstGeom>
        </p:spPr>
        <p:txBody>
          <a:bodyPr>
            <a:spAutoFit/>
          </a:bodyPr>
          <a:lstStyle/>
          <a:p>
            <a:pPr lvl="0" fontAlgn="base">
              <a:spcBef>
                <a:spcPct val="0"/>
              </a:spcBef>
              <a:spcAft>
                <a:spcPct val="0"/>
              </a:spcAft>
              <a:buClrTx/>
              <a:defRPr/>
            </a:pPr>
            <a:r>
              <a:rPr lang="es-ES" sz="1200" b="1" kern="1200" dirty="0">
                <a:solidFill>
                  <a:prstClr val="black"/>
                </a:solidFill>
                <a:latin typeface="Arial" charset="0"/>
                <a:cs typeface="Arial" charset="0"/>
              </a:rPr>
              <a:t>Lic. Ricardo Silva Cruz</a:t>
            </a:r>
            <a:r>
              <a:rPr lang="es-ES" sz="1200" kern="1200" dirty="0">
                <a:solidFill>
                  <a:prstClr val="black"/>
                </a:solidFill>
                <a:latin typeface="Arial" charset="0"/>
                <a:cs typeface="Arial" charset="0"/>
              </a:rPr>
              <a:t/>
            </a:r>
            <a:br>
              <a:rPr lang="es-ES" sz="1200" kern="1200" dirty="0">
                <a:solidFill>
                  <a:prstClr val="black"/>
                </a:solidFill>
                <a:latin typeface="Arial" charset="0"/>
                <a:cs typeface="Arial" charset="0"/>
              </a:rPr>
            </a:br>
            <a:r>
              <a:rPr lang="es-ES" sz="1200" kern="1200" dirty="0">
                <a:solidFill>
                  <a:prstClr val="black"/>
                </a:solidFill>
                <a:latin typeface="Arial" charset="0"/>
                <a:cs typeface="Arial" charset="0"/>
              </a:rPr>
              <a:t>Director de Área de Ética y Vinculación Institucional</a:t>
            </a:r>
          </a:p>
          <a:p>
            <a:pPr lvl="0" fontAlgn="base">
              <a:spcBef>
                <a:spcPct val="0"/>
              </a:spcBef>
              <a:spcAft>
                <a:spcPct val="0"/>
              </a:spcAft>
              <a:buClrTx/>
              <a:defRPr/>
            </a:pPr>
            <a:r>
              <a:rPr lang="es-MX" sz="1200" kern="1200" dirty="0">
                <a:solidFill>
                  <a:prstClr val="black"/>
                </a:solidFill>
                <a:latin typeface="Arial" charset="0"/>
                <a:cs typeface="Arial" charset="0"/>
              </a:rPr>
              <a:t>Av. Vallarta 1252 Colonia Americana    </a:t>
            </a:r>
          </a:p>
          <a:p>
            <a:pPr lvl="0" fontAlgn="base">
              <a:spcBef>
                <a:spcPct val="0"/>
              </a:spcBef>
              <a:spcAft>
                <a:spcPct val="0"/>
              </a:spcAft>
              <a:buClrTx/>
              <a:defRPr/>
            </a:pPr>
            <a:r>
              <a:rPr lang="es-MX" sz="1200" kern="1200" dirty="0">
                <a:solidFill>
                  <a:prstClr val="black"/>
                </a:solidFill>
                <a:latin typeface="Arial" charset="0"/>
                <a:cs typeface="Arial" charset="0"/>
              </a:rPr>
              <a:t>Teléfono:: 36681633 ext. .50744</a:t>
            </a:r>
          </a:p>
        </p:txBody>
      </p:sp>
    </p:spTree>
    <p:extLst>
      <p:ext uri="{BB962C8B-B14F-4D97-AF65-F5344CB8AC3E}">
        <p14:creationId xmlns:p14="http://schemas.microsoft.com/office/powerpoint/2010/main" val="5989710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19D6641F-8FBF-4A2E-AC25-4807E51F0B52}"/>
              </a:ext>
            </a:extLst>
          </p:cNvPr>
          <p:cNvSpPr/>
          <p:nvPr/>
        </p:nvSpPr>
        <p:spPr>
          <a:xfrm>
            <a:off x="173021" y="364837"/>
            <a:ext cx="8846288" cy="4416594"/>
          </a:xfrm>
          <a:prstGeom prst="rect">
            <a:avLst/>
          </a:prstGeom>
        </p:spPr>
        <p:txBody>
          <a:bodyPr wrap="square">
            <a:spAutoFit/>
          </a:bodyPr>
          <a:lstStyle/>
          <a:p>
            <a:pPr algn="ctr">
              <a:defRPr/>
            </a:pPr>
            <a:endParaRPr lang="es-MX" altLang="es-MX" sz="1600" b="1" dirty="0" smtClean="0">
              <a:latin typeface="Arial Rounded MT Bold" panose="020F0704030504030204" pitchFamily="34" charset="0"/>
              <a:ea typeface="Batang" panose="02030600000101010101" pitchFamily="18" charset="-127"/>
              <a:cs typeface="Arial" panose="020B0604020202020204" pitchFamily="34" charset="0"/>
            </a:endParaRPr>
          </a:p>
          <a:p>
            <a:pPr algn="ctr">
              <a:defRPr/>
            </a:pPr>
            <a:r>
              <a:rPr lang="es-MX" altLang="es-MX" b="1" dirty="0" smtClean="0">
                <a:latin typeface="Arial Rounded MT Bold" panose="020F0704030504030204" pitchFamily="34" charset="0"/>
                <a:ea typeface="Batang" panose="02030600000101010101" pitchFamily="18" charset="-127"/>
                <a:cs typeface="Arial" panose="020B0604020202020204" pitchFamily="34" charset="0"/>
              </a:rPr>
              <a:t>ANTECEDENTES </a:t>
            </a:r>
            <a:r>
              <a:rPr lang="es-MX" altLang="es-MX" b="1" dirty="0" smtClean="0">
                <a:latin typeface="Arial Rounded MT Bold" panose="020F0704030504030204" pitchFamily="34" charset="0"/>
                <a:ea typeface="Batang" panose="02030600000101010101" pitchFamily="18" charset="-127"/>
                <a:cs typeface="Arial" panose="020B0604020202020204" pitchFamily="34" charset="0"/>
              </a:rPr>
              <a:t>DEL MODELO DE CÓDIGO DE ÉTICA PROMOVIDO</a:t>
            </a:r>
          </a:p>
          <a:p>
            <a:endParaRPr lang="es-MX" i="1" dirty="0">
              <a:latin typeface="Arial Rounded MT Bold" panose="020F0704030504030204" pitchFamily="34" charset="0"/>
              <a:ea typeface="Batang" panose="02030600000101010101" pitchFamily="18" charset="-127"/>
              <a:cs typeface="Arial" panose="020B0604020202020204" pitchFamily="34" charset="0"/>
            </a:endParaRPr>
          </a:p>
          <a:p>
            <a:pPr algn="just"/>
            <a:r>
              <a:rPr lang="es-MX" dirty="0">
                <a:latin typeface="Arial Rounded MT Bold" panose="020F0704030504030204" pitchFamily="34" charset="0"/>
                <a:ea typeface="Batang" panose="02030600000101010101" pitchFamily="18" charset="-127"/>
                <a:cs typeface="Arial" panose="020B0604020202020204" pitchFamily="34" charset="0"/>
              </a:rPr>
              <a:t>-Agenda Común de Acciones para Prevenir la Corrupción adoptada en el marco de operación de la Comisión de Contralores Estados-Federación y establecidas y seguidas en los Planes Anuales de Trabajo 2016, 2017 y 2018 de dicha instancia. </a:t>
            </a:r>
            <a:r>
              <a:rPr lang="es-MX" i="1" dirty="0">
                <a:latin typeface="Arial Rounded MT Bold" panose="020F0704030504030204" pitchFamily="34" charset="0"/>
                <a:ea typeface="Batang" panose="02030600000101010101" pitchFamily="18" charset="-127"/>
                <a:cs typeface="Arial" panose="020B0604020202020204" pitchFamily="34" charset="0"/>
              </a:rPr>
              <a:t>“Acción 3. Reglas de Integridad para el Ejercicio de la Función Pública; Elaborar un Código de Conducta y directrices para prevenir el conflicto de intereses, derivado de la Norma Profesional de Auditoria del Sistema Nacional de Fiscalización No. 30”</a:t>
            </a:r>
            <a:endParaRPr lang="es-MX" dirty="0">
              <a:latin typeface="Arial Rounded MT Bold" panose="020F0704030504030204" pitchFamily="34" charset="0"/>
              <a:ea typeface="Batang" panose="02030600000101010101" pitchFamily="18" charset="-127"/>
              <a:cs typeface="Arial" panose="020B0604020202020204" pitchFamily="34" charset="0"/>
            </a:endParaRPr>
          </a:p>
          <a:p>
            <a:pPr algn="just"/>
            <a:endParaRPr lang="es-MX" dirty="0" smtClean="0">
              <a:latin typeface="Arial Rounded MT Bold" panose="020F0704030504030204" pitchFamily="34" charset="0"/>
              <a:ea typeface="Batang" panose="02030600000101010101" pitchFamily="18" charset="-127"/>
              <a:cs typeface="Arial" panose="020B0604020202020204" pitchFamily="34" charset="0"/>
            </a:endParaRPr>
          </a:p>
          <a:p>
            <a:pPr algn="just">
              <a:buFont typeface="Arial" pitchFamily="34" charset="0"/>
              <a:buChar char="•"/>
            </a:pPr>
            <a:r>
              <a:rPr lang="es-MX" dirty="0" smtClean="0">
                <a:latin typeface="Arial Rounded MT Bold" panose="020F0704030504030204" pitchFamily="34" charset="0"/>
                <a:cs typeface="Arial" panose="020B0604020202020204" pitchFamily="34" charset="0"/>
              </a:rPr>
              <a:t>Ley General de Responsabilidades Administrativas. (2017) “</a:t>
            </a:r>
            <a:r>
              <a:rPr lang="es-MX" i="1" dirty="0" smtClean="0">
                <a:latin typeface="Arial Rounded MT Bold" panose="020F0704030504030204" pitchFamily="34" charset="0"/>
                <a:cs typeface="Arial" panose="020B0604020202020204" pitchFamily="34" charset="0"/>
              </a:rPr>
              <a:t>Artículo 16 Los Servidores Públicos deberán observar el código de ética que al efecto sea emitido por las Secretarías y los órganos internos de control, conforme a los lineamientos que emita el Sistema Nacional Anticorrupción, para que en su actuación impere una conducta digna que responda a las necesidades de la sociedad que oriente su desempeño.” </a:t>
            </a:r>
          </a:p>
          <a:p>
            <a:pPr algn="just">
              <a:buFont typeface="Arial" pitchFamily="34" charset="0"/>
              <a:buChar char="•"/>
            </a:pPr>
            <a:endParaRPr lang="es-MX" i="1" dirty="0" smtClean="0">
              <a:latin typeface="Arial Rounded MT Bold" panose="020F0704030504030204" pitchFamily="34" charset="0"/>
              <a:cs typeface="Arial" panose="020B0604020202020204" pitchFamily="34" charset="0"/>
            </a:endParaRPr>
          </a:p>
          <a:p>
            <a:pPr algn="just"/>
            <a:r>
              <a:rPr lang="es-MX" i="1" dirty="0" smtClean="0">
                <a:latin typeface="Arial Rounded MT Bold" panose="020F0704030504030204" pitchFamily="34" charset="0"/>
                <a:ea typeface="Batang" panose="02030600000101010101" pitchFamily="18" charset="-127"/>
                <a:cs typeface="Arial" panose="020B0604020202020204" pitchFamily="34" charset="0"/>
              </a:rPr>
              <a:t>El </a:t>
            </a:r>
            <a:r>
              <a:rPr lang="es-MX" i="1" dirty="0">
                <a:latin typeface="Arial Rounded MT Bold" panose="020F0704030504030204" pitchFamily="34" charset="0"/>
                <a:ea typeface="Batang" panose="02030600000101010101" pitchFamily="18" charset="-127"/>
                <a:cs typeface="Arial" panose="020B0604020202020204" pitchFamily="34" charset="0"/>
              </a:rPr>
              <a:t>Código de Ética a que se refiere el párrafo anterior, deberá hacerse del conocimiento de los Servidores Públicos de la dependencia o entidad de que se trate, así como darle máxima publicidad.”</a:t>
            </a:r>
          </a:p>
          <a:p>
            <a:pPr algn="just">
              <a:buFont typeface="Arial" pitchFamily="34" charset="0"/>
              <a:buChar char="•"/>
            </a:pPr>
            <a:endParaRPr lang="es-MX" sz="1300" dirty="0" smtClean="0">
              <a:latin typeface="Arial Rounded MT Bold" panose="020F0704030504030204" pitchFamily="34" charset="0"/>
              <a:ea typeface="Batang" panose="02030600000101010101" pitchFamily="18" charset="-127"/>
            </a:endParaRPr>
          </a:p>
        </p:txBody>
      </p:sp>
    </p:spTree>
    <p:extLst>
      <p:ext uri="{BB962C8B-B14F-4D97-AF65-F5344CB8AC3E}">
        <p14:creationId xmlns:p14="http://schemas.microsoft.com/office/powerpoint/2010/main" val="13237089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19D6641F-8FBF-4A2E-AC25-4807E51F0B52}"/>
              </a:ext>
            </a:extLst>
          </p:cNvPr>
          <p:cNvSpPr/>
          <p:nvPr/>
        </p:nvSpPr>
        <p:spPr>
          <a:xfrm>
            <a:off x="173021" y="520701"/>
            <a:ext cx="8846288" cy="3739485"/>
          </a:xfrm>
          <a:prstGeom prst="rect">
            <a:avLst/>
          </a:prstGeom>
        </p:spPr>
        <p:txBody>
          <a:bodyPr wrap="square">
            <a:spAutoFit/>
          </a:bodyPr>
          <a:lstStyle/>
          <a:p>
            <a:pPr algn="ctr">
              <a:defRPr/>
            </a:pPr>
            <a:endParaRPr lang="es-MX" altLang="es-MX" sz="1600" b="1" dirty="0" smtClean="0">
              <a:latin typeface="Arial Rounded MT Bold" panose="020F0704030504030204" pitchFamily="34" charset="0"/>
              <a:ea typeface="Batang" panose="02030600000101010101" pitchFamily="18" charset="-127"/>
              <a:cs typeface="Arial" panose="020B0604020202020204" pitchFamily="34" charset="0"/>
            </a:endParaRPr>
          </a:p>
          <a:p>
            <a:pPr algn="ctr">
              <a:defRPr/>
            </a:pPr>
            <a:r>
              <a:rPr lang="es-MX" altLang="es-MX" sz="1600" b="1" dirty="0" smtClean="0">
                <a:latin typeface="Arial Rounded MT Bold" panose="020F0704030504030204" pitchFamily="34" charset="0"/>
                <a:ea typeface="Batang" panose="02030600000101010101" pitchFamily="18" charset="-127"/>
                <a:cs typeface="Arial" panose="020B0604020202020204" pitchFamily="34" charset="0"/>
              </a:rPr>
              <a:t>ANTECEDENTES </a:t>
            </a:r>
            <a:r>
              <a:rPr lang="es-MX" altLang="es-MX" sz="1600" b="1" dirty="0" smtClean="0">
                <a:latin typeface="Arial Rounded MT Bold" panose="020F0704030504030204" pitchFamily="34" charset="0"/>
                <a:ea typeface="Batang" panose="02030600000101010101" pitchFamily="18" charset="-127"/>
                <a:cs typeface="Arial" panose="020B0604020202020204" pitchFamily="34" charset="0"/>
              </a:rPr>
              <a:t>DEL MODELO DE CÓDIGO DE ÉTICA PROMOVIDO</a:t>
            </a:r>
          </a:p>
          <a:p>
            <a:pPr algn="just"/>
            <a:endParaRPr lang="es-MX" sz="1600" dirty="0" smtClean="0">
              <a:latin typeface="Arial Rounded MT Bold" panose="020F0704030504030204" pitchFamily="34" charset="0"/>
              <a:ea typeface="Batang" panose="02030600000101010101" pitchFamily="18" charset="-127"/>
              <a:cs typeface="Arial" panose="020B0604020202020204" pitchFamily="34" charset="0"/>
            </a:endParaRPr>
          </a:p>
          <a:p>
            <a:pPr algn="just"/>
            <a:endParaRPr lang="es-MX" sz="1600" dirty="0">
              <a:latin typeface="Arial Rounded MT Bold" panose="020F0704030504030204" pitchFamily="34" charset="0"/>
              <a:ea typeface="Batang" panose="02030600000101010101" pitchFamily="18" charset="-127"/>
              <a:cs typeface="Arial" panose="020B0604020202020204" pitchFamily="34" charset="0"/>
            </a:endParaRPr>
          </a:p>
          <a:p>
            <a:pPr algn="just">
              <a:buFont typeface="Arial" pitchFamily="34" charset="0"/>
              <a:buChar char="•"/>
            </a:pPr>
            <a:r>
              <a:rPr lang="es-MX" sz="1600" dirty="0" smtClean="0">
                <a:latin typeface="Arial Rounded MT Bold" panose="020F0704030504030204" pitchFamily="34" charset="0"/>
                <a:ea typeface="Batang" panose="02030600000101010101" pitchFamily="18" charset="-127"/>
                <a:cs typeface="Arial" panose="020B0604020202020204" pitchFamily="34" charset="0"/>
              </a:rPr>
              <a:t>Proyecto </a:t>
            </a:r>
            <a:r>
              <a:rPr lang="es-MX" sz="1600" dirty="0">
                <a:latin typeface="Arial Rounded MT Bold" panose="020F0704030504030204" pitchFamily="34" charset="0"/>
                <a:cs typeface="Arial" panose="020B0604020202020204" pitchFamily="34" charset="0"/>
              </a:rPr>
              <a:t>4 del Programa Anual de Trabajo de la Comisión de Contralores Municipios-Estado: Brindar a las Contralorías Municipales herramientas que permitan el intercambio de información en materia de ética. (2018)</a:t>
            </a:r>
          </a:p>
          <a:p>
            <a:pPr algn="just">
              <a:buFont typeface="Arial" pitchFamily="34" charset="0"/>
              <a:buChar char="•"/>
            </a:pPr>
            <a:endParaRPr lang="es-MX" sz="1600" dirty="0">
              <a:latin typeface="Arial Rounded MT Bold" panose="020F0704030504030204" pitchFamily="34" charset="0"/>
              <a:cs typeface="Arial" panose="020B0604020202020204" pitchFamily="34" charset="0"/>
            </a:endParaRPr>
          </a:p>
          <a:p>
            <a:pPr algn="just">
              <a:buFont typeface="Arial" pitchFamily="34" charset="0"/>
              <a:buChar char="•"/>
            </a:pPr>
            <a:r>
              <a:rPr lang="es-MX" sz="1600" dirty="0">
                <a:latin typeface="Arial Rounded MT Bold" panose="020F0704030504030204" pitchFamily="34" charset="0"/>
                <a:cs typeface="Arial" panose="020B0604020202020204" pitchFamily="34" charset="0"/>
              </a:rPr>
              <a:t>Evaluación de la Secretaría de la Función Pública 2018.  </a:t>
            </a:r>
            <a:r>
              <a:rPr lang="es-MX" sz="1600" dirty="0" smtClean="0">
                <a:latin typeface="Arial Rounded MT Bold" panose="020F0704030504030204" pitchFamily="34" charset="0"/>
                <a:cs typeface="Arial" panose="020B0604020202020204" pitchFamily="34" charset="0"/>
              </a:rPr>
              <a:t>“</a:t>
            </a:r>
            <a:r>
              <a:rPr lang="es-MX" sz="1600" i="1" dirty="0" smtClean="0">
                <a:solidFill>
                  <a:schemeClr val="tx1"/>
                </a:solidFill>
                <a:latin typeface="Arial Rounded MT Bold" panose="020F0704030504030204" pitchFamily="34" charset="0"/>
                <a:cs typeface="Arial" panose="020B0604020202020204" pitchFamily="34" charset="0"/>
              </a:rPr>
              <a:t>Número de servidores públicos capacitados en cultura de la legalidad respecto del total de los servidores públicos de la entidad federativa”</a:t>
            </a:r>
          </a:p>
          <a:p>
            <a:pPr algn="just"/>
            <a:endParaRPr lang="es-MX" sz="1600" i="1" dirty="0" smtClean="0">
              <a:solidFill>
                <a:schemeClr val="tx1"/>
              </a:solidFill>
              <a:latin typeface="Arial Rounded MT Bold" panose="020F0704030504030204" pitchFamily="34" charset="0"/>
              <a:cs typeface="Arial" panose="020B0604020202020204" pitchFamily="34" charset="0"/>
            </a:endParaRPr>
          </a:p>
          <a:p>
            <a:pPr algn="just"/>
            <a:r>
              <a:rPr lang="es-MX" sz="1600" i="1" dirty="0" smtClean="0">
                <a:solidFill>
                  <a:schemeClr val="tx1"/>
                </a:solidFill>
                <a:latin typeface="Arial Rounded MT Bold" panose="020F0704030504030204" pitchFamily="34" charset="0"/>
                <a:cs typeface="Arial" panose="020B0604020202020204" pitchFamily="34" charset="0"/>
              </a:rPr>
              <a:t>“Número de servidores públicos capacitados en ética y código de conducta respecto del total de los servidores públicos de la entidad federativa”</a:t>
            </a:r>
            <a:endParaRPr lang="es-MX" sz="1600" i="1" dirty="0">
              <a:solidFill>
                <a:schemeClr val="tx1"/>
              </a:solidFill>
              <a:latin typeface="Arial Rounded MT Bold" panose="020F0704030504030204" pitchFamily="34" charset="0"/>
              <a:cs typeface="Arial" panose="020B0604020202020204" pitchFamily="34" charset="0"/>
            </a:endParaRPr>
          </a:p>
          <a:p>
            <a:pPr algn="just">
              <a:buFont typeface="Arial" pitchFamily="34" charset="0"/>
              <a:buChar char="•"/>
            </a:pPr>
            <a:endParaRPr lang="es-MX" sz="1300" dirty="0" smtClean="0">
              <a:latin typeface="Arial Rounded MT Bold" panose="020F0704030504030204" pitchFamily="34" charset="0"/>
              <a:ea typeface="Batang" panose="02030600000101010101" pitchFamily="18" charset="-127"/>
            </a:endParaRPr>
          </a:p>
        </p:txBody>
      </p:sp>
    </p:spTree>
    <p:extLst>
      <p:ext uri="{BB962C8B-B14F-4D97-AF65-F5344CB8AC3E}">
        <p14:creationId xmlns:p14="http://schemas.microsoft.com/office/powerpoint/2010/main" val="36158455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9F3BC225-31C7-4FEF-9C4B-D6E021565CED}"/>
              </a:ext>
            </a:extLst>
          </p:cNvPr>
          <p:cNvSpPr/>
          <p:nvPr/>
        </p:nvSpPr>
        <p:spPr>
          <a:xfrm>
            <a:off x="1010093" y="405271"/>
            <a:ext cx="6804838" cy="338554"/>
          </a:xfrm>
          <a:prstGeom prst="rect">
            <a:avLst/>
          </a:prstGeom>
        </p:spPr>
        <p:txBody>
          <a:bodyPr wrap="square">
            <a:spAutoFit/>
          </a:bodyPr>
          <a:lstStyle/>
          <a:p>
            <a:pPr algn="ctr"/>
            <a:r>
              <a:rPr lang="es-MX" sz="1600" b="1" dirty="0" smtClean="0">
                <a:latin typeface="Arial Rounded MT Bold" panose="020F0704030504030204" pitchFamily="34" charset="0"/>
                <a:cs typeface="Arial" panose="020B0604020202020204" pitchFamily="34" charset="0"/>
              </a:rPr>
              <a:t>ALCANCE DEL MODELO </a:t>
            </a:r>
            <a:endParaRPr lang="es-MX" sz="1600" b="1" dirty="0">
              <a:latin typeface="Arial Rounded MT Bold" panose="020F070403050403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19D6641F-8FBF-4A2E-AC25-4807E51F0B52}"/>
              </a:ext>
            </a:extLst>
          </p:cNvPr>
          <p:cNvSpPr/>
          <p:nvPr/>
        </p:nvSpPr>
        <p:spPr>
          <a:xfrm>
            <a:off x="223284" y="698500"/>
            <a:ext cx="8846288" cy="4524315"/>
          </a:xfrm>
          <a:prstGeom prst="rect">
            <a:avLst/>
          </a:prstGeom>
        </p:spPr>
        <p:txBody>
          <a:bodyPr wrap="square">
            <a:spAutoFit/>
          </a:bodyPr>
          <a:lstStyle/>
          <a:p>
            <a:pPr algn="just">
              <a:buClrTx/>
              <a:defRPr/>
            </a:pPr>
            <a:r>
              <a:rPr lang="es-MX" sz="1600" dirty="0" smtClean="0">
                <a:latin typeface="Arial Rounded MT Bold" panose="020F0704030504030204" pitchFamily="34" charset="0"/>
                <a:ea typeface="Batang" panose="02030600000101010101" pitchFamily="18" charset="-127"/>
              </a:rPr>
              <a:t>En un contexto de colaboración y de irrestricto respeto a la autonomía municipal, se persigue</a:t>
            </a:r>
            <a:r>
              <a:rPr lang="es-MX" sz="1600" dirty="0" smtClean="0">
                <a:latin typeface="Arial Rounded MT Bold" panose="020F0704030504030204" pitchFamily="34" charset="0"/>
                <a:ea typeface="Batang" panose="02030600000101010101" pitchFamily="18" charset="-127"/>
              </a:rPr>
              <a:t>:</a:t>
            </a:r>
          </a:p>
          <a:p>
            <a:pPr algn="just">
              <a:buClrTx/>
              <a:defRPr/>
            </a:pPr>
            <a:endParaRPr lang="es-MX" sz="1600" dirty="0" smtClean="0">
              <a:latin typeface="Arial Rounded MT Bold" panose="020F0704030504030204" pitchFamily="34" charset="0"/>
              <a:ea typeface="Batang" panose="02030600000101010101" pitchFamily="18" charset="-127"/>
            </a:endParaRPr>
          </a:p>
          <a:p>
            <a:pPr algn="just">
              <a:buClrTx/>
              <a:defRPr/>
            </a:pPr>
            <a:r>
              <a:rPr lang="es-MX" sz="1600" dirty="0" smtClean="0">
                <a:latin typeface="Arial Rounded MT Bold" panose="020F0704030504030204" pitchFamily="34" charset="0"/>
                <a:ea typeface="Batang" panose="02030600000101010101" pitchFamily="18" charset="-127"/>
              </a:rPr>
              <a:t>a) Promover la celebración de Acuerdos de Coordinación con los municipios, que tengan por objeto el fortalecimiento de las acciones para la atención, intercambio y armonización de información en materia de ética.</a:t>
            </a:r>
          </a:p>
          <a:p>
            <a:pPr algn="just">
              <a:buClrTx/>
              <a:defRPr/>
            </a:pPr>
            <a:endParaRPr lang="es-MX" sz="1600" dirty="0">
              <a:latin typeface="Arial Rounded MT Bold" panose="020F0704030504030204" pitchFamily="34" charset="0"/>
              <a:ea typeface="Batang" panose="02030600000101010101" pitchFamily="18" charset="-127"/>
            </a:endParaRPr>
          </a:p>
          <a:p>
            <a:pPr algn="just">
              <a:buClrTx/>
              <a:defRPr/>
            </a:pPr>
            <a:r>
              <a:rPr lang="es-MX" sz="1600" dirty="0" smtClean="0">
                <a:latin typeface="Arial Rounded MT Bold" panose="020F0704030504030204" pitchFamily="34" charset="0"/>
                <a:ea typeface="Batang" panose="02030600000101010101" pitchFamily="18" charset="-127"/>
              </a:rPr>
              <a:t>b) Impartir </a:t>
            </a:r>
            <a:r>
              <a:rPr lang="es-MX" sz="1600" dirty="0">
                <a:latin typeface="Arial Rounded MT Bold" panose="020F0704030504030204" pitchFamily="34" charset="0"/>
                <a:ea typeface="Batang" panose="02030600000101010101" pitchFamily="18" charset="-127"/>
              </a:rPr>
              <a:t>cursos y/o talleres con la finalidad de promover </a:t>
            </a:r>
            <a:r>
              <a:rPr lang="es-MX" sz="1600" dirty="0" smtClean="0">
                <a:latin typeface="Arial Rounded MT Bold" panose="020F0704030504030204" pitchFamily="34" charset="0"/>
                <a:ea typeface="Batang" panose="02030600000101010101" pitchFamily="18" charset="-127"/>
              </a:rPr>
              <a:t>el </a:t>
            </a:r>
            <a:r>
              <a:rPr lang="es-MX" sz="1600" dirty="0">
                <a:latin typeface="Arial Rounded MT Bold" panose="020F0704030504030204" pitchFamily="34" charset="0"/>
                <a:ea typeface="Batang" panose="02030600000101010101" pitchFamily="18" charset="-127"/>
              </a:rPr>
              <a:t>conocimiento de principios y valores armonizados a la gestión pública </a:t>
            </a:r>
            <a:r>
              <a:rPr lang="es-MX" sz="1600" dirty="0" smtClean="0">
                <a:latin typeface="Arial Rounded MT Bold" panose="020F0704030504030204" pitchFamily="34" charset="0"/>
                <a:ea typeface="Batang" panose="02030600000101010101" pitchFamily="18" charset="-127"/>
              </a:rPr>
              <a:t>municipal en el marco de los Sistemas Nacional y Estatal Anticorrupción.</a:t>
            </a:r>
            <a:endParaRPr lang="es-MX" sz="1600" dirty="0">
              <a:latin typeface="Arial Rounded MT Bold" panose="020F0704030504030204" pitchFamily="34" charset="0"/>
              <a:ea typeface="Batang" panose="02030600000101010101" pitchFamily="18" charset="-127"/>
            </a:endParaRPr>
          </a:p>
          <a:p>
            <a:pPr algn="just">
              <a:buClrTx/>
              <a:defRPr/>
            </a:pPr>
            <a:endParaRPr lang="es-MX" sz="1600" dirty="0">
              <a:latin typeface="Arial Rounded MT Bold" panose="020F0704030504030204" pitchFamily="34" charset="0"/>
              <a:ea typeface="Batang" panose="02030600000101010101" pitchFamily="18" charset="-127"/>
            </a:endParaRPr>
          </a:p>
          <a:p>
            <a:pPr algn="just">
              <a:buClrTx/>
              <a:defRPr/>
            </a:pPr>
            <a:r>
              <a:rPr lang="es-MX" sz="1600" dirty="0" smtClean="0">
                <a:latin typeface="Arial Rounded MT Bold" panose="020F0704030504030204" pitchFamily="34" charset="0"/>
                <a:ea typeface="Batang" panose="02030600000101010101" pitchFamily="18" charset="-127"/>
              </a:rPr>
              <a:t>c) Intercambio de experiencias para la elaboración del Código de Ética Municipal.</a:t>
            </a:r>
          </a:p>
          <a:p>
            <a:pPr algn="just">
              <a:buClrTx/>
              <a:defRPr/>
            </a:pPr>
            <a:endParaRPr lang="es-MX" sz="1600" dirty="0" smtClean="0">
              <a:latin typeface="Arial Rounded MT Bold" panose="020F0704030504030204" pitchFamily="34" charset="0"/>
              <a:ea typeface="Batang" panose="02030600000101010101" pitchFamily="18" charset="-127"/>
            </a:endParaRPr>
          </a:p>
          <a:p>
            <a:pPr algn="just">
              <a:buClrTx/>
              <a:defRPr/>
            </a:pPr>
            <a:r>
              <a:rPr lang="es-MX" sz="1600" dirty="0" smtClean="0">
                <a:latin typeface="Arial Rounded MT Bold" panose="020F0704030504030204" pitchFamily="34" charset="0"/>
                <a:ea typeface="Batang" panose="02030600000101010101" pitchFamily="18" charset="-127"/>
              </a:rPr>
              <a:t>d) Promover la creación de una instancia municipal que atienda y brinde seguimiento a la materia de ética, como un mecanismo de prevención de faltas administrativas y hechos de corrupción.</a:t>
            </a:r>
          </a:p>
          <a:p>
            <a:pPr algn="just">
              <a:buClrTx/>
              <a:defRPr/>
            </a:pPr>
            <a:endParaRPr lang="es-MX" sz="1600" dirty="0" smtClean="0">
              <a:latin typeface="Arial Rounded MT Bold" panose="020F0704030504030204" pitchFamily="34" charset="0"/>
              <a:ea typeface="Batang" panose="02030600000101010101" pitchFamily="18" charset="-127"/>
            </a:endParaRPr>
          </a:p>
          <a:p>
            <a:pPr algn="just">
              <a:buClrTx/>
              <a:defRPr/>
            </a:pPr>
            <a:endParaRPr lang="es-MX" sz="1600" dirty="0" smtClean="0">
              <a:latin typeface="Arial Rounded MT Bold" panose="020F0704030504030204" pitchFamily="34" charset="0"/>
              <a:ea typeface="Batang" panose="02030600000101010101" pitchFamily="18" charset="-127"/>
            </a:endParaRPr>
          </a:p>
        </p:txBody>
      </p:sp>
    </p:spTree>
    <p:extLst>
      <p:ext uri="{BB962C8B-B14F-4D97-AF65-F5344CB8AC3E}">
        <p14:creationId xmlns:p14="http://schemas.microsoft.com/office/powerpoint/2010/main" val="4097240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9F3BC225-31C7-4FEF-9C4B-D6E021565CED}"/>
              </a:ext>
            </a:extLst>
          </p:cNvPr>
          <p:cNvSpPr/>
          <p:nvPr/>
        </p:nvSpPr>
        <p:spPr>
          <a:xfrm>
            <a:off x="1010093" y="468771"/>
            <a:ext cx="6804838" cy="338554"/>
          </a:xfrm>
          <a:prstGeom prst="rect">
            <a:avLst/>
          </a:prstGeom>
        </p:spPr>
        <p:txBody>
          <a:bodyPr wrap="square">
            <a:spAutoFit/>
          </a:bodyPr>
          <a:lstStyle/>
          <a:p>
            <a:pPr algn="ctr"/>
            <a:r>
              <a:rPr lang="es-MX" sz="1600" b="1" dirty="0" smtClean="0">
                <a:latin typeface="Arial Rounded MT Bold" panose="020F0704030504030204" pitchFamily="34" charset="0"/>
                <a:cs typeface="Arial" panose="020B0604020202020204" pitchFamily="34" charset="0"/>
              </a:rPr>
              <a:t>FINALIDAD DEL MODELO</a:t>
            </a:r>
            <a:endParaRPr lang="es-MX" sz="1600" b="1" dirty="0">
              <a:latin typeface="Arial Rounded MT Bold" panose="020F070403050403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19D6641F-8FBF-4A2E-AC25-4807E51F0B52}"/>
              </a:ext>
            </a:extLst>
          </p:cNvPr>
          <p:cNvSpPr/>
          <p:nvPr/>
        </p:nvSpPr>
        <p:spPr>
          <a:xfrm>
            <a:off x="223284" y="966952"/>
            <a:ext cx="8846288" cy="3046988"/>
          </a:xfrm>
          <a:prstGeom prst="rect">
            <a:avLst/>
          </a:prstGeom>
        </p:spPr>
        <p:txBody>
          <a:bodyPr wrap="square">
            <a:spAutoFit/>
          </a:bodyPr>
          <a:lstStyle/>
          <a:p>
            <a:pPr algn="just">
              <a:buClrTx/>
              <a:defRPr/>
            </a:pPr>
            <a:r>
              <a:rPr lang="es-MX" sz="1600" dirty="0" smtClean="0">
                <a:latin typeface="Arial Rounded MT Bold" panose="020F0704030504030204" pitchFamily="34" charset="0"/>
                <a:ea typeface="Batang" panose="02030600000101010101" pitchFamily="18" charset="-127"/>
              </a:rPr>
              <a:t>1.- En una de sus vertientes:</a:t>
            </a:r>
          </a:p>
          <a:p>
            <a:pPr algn="just">
              <a:buClrTx/>
              <a:defRPr/>
            </a:pPr>
            <a:r>
              <a:rPr lang="es-MX" sz="1600" dirty="0" smtClean="0">
                <a:latin typeface="Arial Rounded MT Bold" panose="020F0704030504030204" pitchFamily="34" charset="0"/>
                <a:ea typeface="Batang" panose="02030600000101010101" pitchFamily="18" charset="-127"/>
              </a:rPr>
              <a:t>Diseñar, implementar y dar seguimiento a la materia de ética, como uno de los mecanismos de prevención de faltas administrativas y hechos de corrupción previstos en la Ley General de Responsabilidades Administrativas.</a:t>
            </a:r>
          </a:p>
          <a:p>
            <a:pPr algn="just">
              <a:buClrTx/>
              <a:defRPr/>
            </a:pPr>
            <a:endParaRPr lang="es-MX" sz="1600" dirty="0" smtClean="0">
              <a:latin typeface="Arial Rounded MT Bold" panose="020F0704030504030204" pitchFamily="34" charset="0"/>
              <a:ea typeface="Batang" panose="02030600000101010101" pitchFamily="18" charset="-127"/>
            </a:endParaRPr>
          </a:p>
          <a:p>
            <a:pPr algn="just">
              <a:buClrTx/>
              <a:defRPr/>
            </a:pPr>
            <a:endParaRPr lang="es-MX" sz="1600" dirty="0" smtClean="0">
              <a:latin typeface="Arial Rounded MT Bold" panose="020F0704030504030204" pitchFamily="34" charset="0"/>
              <a:ea typeface="Batang" panose="02030600000101010101" pitchFamily="18" charset="-127"/>
            </a:endParaRPr>
          </a:p>
          <a:p>
            <a:pPr algn="just">
              <a:buClrTx/>
              <a:defRPr/>
            </a:pPr>
            <a:r>
              <a:rPr lang="es-MX" sz="1600" dirty="0" smtClean="0">
                <a:latin typeface="Arial Rounded MT Bold" panose="020F0704030504030204" pitchFamily="34" charset="0"/>
                <a:ea typeface="Batang" panose="02030600000101010101" pitchFamily="18" charset="-127"/>
              </a:rPr>
              <a:t>2.- Por otro lado:</a:t>
            </a:r>
          </a:p>
          <a:p>
            <a:pPr algn="just">
              <a:buClrTx/>
              <a:defRPr/>
            </a:pPr>
            <a:r>
              <a:rPr lang="es-MX" sz="1600" dirty="0" smtClean="0">
                <a:latin typeface="Arial Rounded MT Bold" panose="020F0704030504030204" pitchFamily="34" charset="0"/>
                <a:ea typeface="Batang" panose="02030600000101010101" pitchFamily="18" charset="-127"/>
              </a:rPr>
              <a:t>Preparar un esquema que haga posible la investigación y substanciación de procedimientos respecto a la existencia o no de acto contrarios a dicho Ordenamiento, tal como lo establecen los artículos</a:t>
            </a:r>
            <a:r>
              <a:rPr lang="es-MX" sz="1600" dirty="0" smtClean="0">
                <a:solidFill>
                  <a:srgbClr val="FF0000"/>
                </a:solidFill>
                <a:latin typeface="Arial Rounded MT Bold" panose="020F0704030504030204" pitchFamily="34" charset="0"/>
                <a:ea typeface="Batang" panose="02030600000101010101" pitchFamily="18" charset="-127"/>
              </a:rPr>
              <a:t> </a:t>
            </a:r>
            <a:r>
              <a:rPr lang="es-MX" sz="1600" dirty="0" smtClean="0">
                <a:solidFill>
                  <a:schemeClr val="tx1"/>
                </a:solidFill>
                <a:latin typeface="Arial Rounded MT Bold" panose="020F0704030504030204" pitchFamily="34" charset="0"/>
                <a:ea typeface="Batang" panose="02030600000101010101" pitchFamily="18" charset="-127"/>
              </a:rPr>
              <a:t>49 fracción I de la Ley General de Responsabilidades y 48 numeral 1 fracción XX de la Ley de Responsabilidades Políticas y Administrativas del Estado de Jalisco. </a:t>
            </a:r>
          </a:p>
        </p:txBody>
      </p:sp>
    </p:spTree>
    <p:extLst>
      <p:ext uri="{BB962C8B-B14F-4D97-AF65-F5344CB8AC3E}">
        <p14:creationId xmlns:p14="http://schemas.microsoft.com/office/powerpoint/2010/main" val="4097240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19D6641F-8FBF-4A2E-AC25-4807E51F0B52}"/>
              </a:ext>
            </a:extLst>
          </p:cNvPr>
          <p:cNvSpPr/>
          <p:nvPr/>
        </p:nvSpPr>
        <p:spPr>
          <a:xfrm>
            <a:off x="223284" y="966952"/>
            <a:ext cx="8846288" cy="2837187"/>
          </a:xfrm>
          <a:prstGeom prst="rect">
            <a:avLst/>
          </a:prstGeom>
        </p:spPr>
        <p:txBody>
          <a:bodyPr wrap="square">
            <a:spAutoFit/>
          </a:bodyPr>
          <a:lstStyle/>
          <a:p>
            <a:pPr algn="just">
              <a:lnSpc>
                <a:spcPct val="107000"/>
              </a:lnSpc>
              <a:spcAft>
                <a:spcPts val="600"/>
              </a:spcAft>
            </a:pPr>
            <a:r>
              <a:rPr lang="es-ES" sz="1600" b="1" dirty="0" smtClean="0">
                <a:latin typeface="Arial" panose="020B0604020202020204" pitchFamily="34" charset="0"/>
                <a:ea typeface="Calibri" panose="020F0502020204030204" pitchFamily="34" charset="0"/>
                <a:cs typeface="Times New Roman" panose="02020603050405020304" pitchFamily="18" charset="0"/>
              </a:rPr>
              <a:t>Ley General de Responsabilidades Administrativa </a:t>
            </a:r>
          </a:p>
          <a:p>
            <a:pPr algn="just">
              <a:lnSpc>
                <a:spcPct val="107000"/>
              </a:lnSpc>
              <a:spcAft>
                <a:spcPts val="600"/>
              </a:spcAft>
            </a:pPr>
            <a:endParaRPr lang="es-ES" sz="1600" b="1"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600"/>
              </a:spcAft>
            </a:pPr>
            <a:r>
              <a:rPr lang="es-ES" sz="1600" b="1" dirty="0" smtClean="0">
                <a:latin typeface="Arial" panose="020B0604020202020204" pitchFamily="34" charset="0"/>
                <a:ea typeface="Calibri" panose="020F0502020204030204" pitchFamily="34" charset="0"/>
                <a:cs typeface="Times New Roman" panose="02020603050405020304" pitchFamily="18" charset="0"/>
              </a:rPr>
              <a:t>Artículo 49 </a:t>
            </a:r>
            <a:r>
              <a:rPr lang="es-ES" sz="1600" dirty="0" smtClean="0">
                <a:latin typeface="Arial" panose="020B0604020202020204" pitchFamily="34" charset="0"/>
                <a:ea typeface="Calibri" panose="020F0502020204030204" pitchFamily="34" charset="0"/>
                <a:cs typeface="Times New Roman" panose="02020603050405020304" pitchFamily="18" charset="0"/>
              </a:rPr>
              <a:t>“Incurrirá en falta administrativa no grave el servidor público cuyos actos u omisiones incumplan o transgredan lo contenido en las obligaciones siguientes:</a:t>
            </a:r>
          </a:p>
          <a:p>
            <a:pPr algn="just">
              <a:lnSpc>
                <a:spcPct val="107000"/>
              </a:lnSpc>
              <a:spcAft>
                <a:spcPts val="600"/>
              </a:spcAft>
            </a:pPr>
            <a:endParaRPr lang="es-ES" sz="2000"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600"/>
              </a:spcAft>
            </a:pPr>
            <a:r>
              <a:rPr lang="es-ES" sz="1600" b="1" dirty="0" smtClean="0">
                <a:latin typeface="Arial" panose="020B0604020202020204" pitchFamily="34" charset="0"/>
                <a:ea typeface="Calibri" panose="020F0502020204030204" pitchFamily="34" charset="0"/>
                <a:cs typeface="Times New Roman" panose="02020603050405020304" pitchFamily="18" charset="0"/>
              </a:rPr>
              <a:t>Fracción I. </a:t>
            </a:r>
            <a:r>
              <a:rPr lang="es-ES" sz="1600" dirty="0" smtClean="0">
                <a:latin typeface="Arial" panose="020B0604020202020204" pitchFamily="34" charset="0"/>
                <a:ea typeface="Calibri" panose="020F0502020204030204" pitchFamily="34" charset="0"/>
                <a:cs typeface="Times New Roman" panose="02020603050405020304" pitchFamily="18" charset="0"/>
              </a:rPr>
              <a:t>“Cumplir con las funciones, atribuciones y comisiones encomendadas, observando en su desempeño disciplina y respeto, tanto a los demás Servidores Públicos como a los particulares con los que llegare a tratar, en los términos que se establezcan en el código de ética a que se refiere el artículo 16 de esta Ley”</a:t>
            </a:r>
            <a:endParaRPr lang="es-ES" sz="2000" dirty="0" smtClean="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97240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19D6641F-8FBF-4A2E-AC25-4807E51F0B52}"/>
              </a:ext>
            </a:extLst>
          </p:cNvPr>
          <p:cNvSpPr/>
          <p:nvPr/>
        </p:nvSpPr>
        <p:spPr>
          <a:xfrm>
            <a:off x="223284" y="558800"/>
            <a:ext cx="8846288" cy="4278094"/>
          </a:xfrm>
          <a:prstGeom prst="rect">
            <a:avLst/>
          </a:prstGeom>
        </p:spPr>
        <p:txBody>
          <a:bodyPr wrap="square">
            <a:spAutoFit/>
          </a:bodyPr>
          <a:lstStyle/>
          <a:p>
            <a:pPr algn="just"/>
            <a:r>
              <a:rPr lang="es-MX" b="1" dirty="0" smtClean="0">
                <a:latin typeface="Arial Rounded MT Bold" panose="020F0704030504030204" pitchFamily="34" charset="0"/>
              </a:rPr>
              <a:t>Artículo 48.</a:t>
            </a:r>
          </a:p>
          <a:p>
            <a:pPr algn="just"/>
            <a:endParaRPr lang="es-MX" dirty="0" smtClean="0">
              <a:latin typeface="Arial Rounded MT Bold" panose="020F0704030504030204" pitchFamily="34" charset="0"/>
            </a:endParaRPr>
          </a:p>
          <a:p>
            <a:pPr algn="just"/>
            <a:r>
              <a:rPr lang="es-MX" dirty="0" smtClean="0">
                <a:latin typeface="Arial Rounded MT Bold" panose="020F0704030504030204" pitchFamily="34" charset="0"/>
              </a:rPr>
              <a:t>1. Adicional a lo que señala el artículo anterior, se considerará que comete una falta administrativa no grave, el servidor público cuyos actos u omisiones incumplan o transgredan lo contenido en las obligaciones siguientes:</a:t>
            </a:r>
          </a:p>
          <a:p>
            <a:pPr algn="just"/>
            <a:r>
              <a:rPr lang="es-MX" dirty="0" smtClean="0">
                <a:latin typeface="Arial Rounded MT Bold" panose="020F0704030504030204" pitchFamily="34" charset="0"/>
              </a:rPr>
              <a:t>...</a:t>
            </a:r>
          </a:p>
          <a:p>
            <a:pPr algn="just"/>
            <a:r>
              <a:rPr lang="es-MX" dirty="0" smtClean="0">
                <a:latin typeface="Arial Rounded MT Bold" panose="020F0704030504030204" pitchFamily="34" charset="0"/>
              </a:rPr>
              <a:t>XX. Observar el código de ética que emitan los respectivos órganos internos de control.</a:t>
            </a:r>
          </a:p>
          <a:p>
            <a:pPr algn="just"/>
            <a:endParaRPr lang="es-MX" dirty="0" smtClean="0">
              <a:latin typeface="Arial Rounded MT Bold" panose="020F0704030504030204" pitchFamily="34" charset="0"/>
            </a:endParaRPr>
          </a:p>
          <a:p>
            <a:pPr algn="just"/>
            <a:r>
              <a:rPr lang="es-MX" b="1" dirty="0" smtClean="0">
                <a:latin typeface="Arial Rounded MT Bold" panose="020F0704030504030204" pitchFamily="34" charset="0"/>
              </a:rPr>
              <a:t>Artículo 52.</a:t>
            </a:r>
          </a:p>
          <a:p>
            <a:pPr algn="just"/>
            <a:endParaRPr lang="es-MX" dirty="0" smtClean="0">
              <a:latin typeface="Arial Rounded MT Bold" panose="020F0704030504030204" pitchFamily="34" charset="0"/>
            </a:endParaRPr>
          </a:p>
          <a:p>
            <a:pPr marL="342900" indent="-342900" algn="just">
              <a:buAutoNum type="arabicPeriod"/>
            </a:pPr>
            <a:r>
              <a:rPr lang="es-MX" dirty="0" smtClean="0">
                <a:latin typeface="Arial Rounded MT Bold" panose="020F0704030504030204" pitchFamily="34" charset="0"/>
              </a:rPr>
              <a:t>Los órganos internos de control tendrán, respecto al ente público correspondiente y de conformidad con las normas y procedimientos legales aplicables, las siguientes atribuciones</a:t>
            </a:r>
            <a:r>
              <a:rPr lang="es-MX" dirty="0" smtClean="0">
                <a:latin typeface="Arial Rounded MT Bold" panose="020F0704030504030204" pitchFamily="34" charset="0"/>
              </a:rPr>
              <a:t>:</a:t>
            </a:r>
          </a:p>
          <a:p>
            <a:pPr algn="just"/>
            <a:endParaRPr lang="es-MX" dirty="0" smtClean="0">
              <a:latin typeface="Arial Rounded MT Bold" panose="020F0704030504030204" pitchFamily="34" charset="0"/>
            </a:endParaRPr>
          </a:p>
          <a:p>
            <a:pPr algn="just"/>
            <a:r>
              <a:rPr lang="es-ES" dirty="0">
                <a:latin typeface="Arial Rounded MT Bold" panose="020F0704030504030204" pitchFamily="34" charset="0"/>
              </a:rPr>
              <a:t>X. Emitir, observar y vigilar el cumplimiento del Código de Ética, al que deberán sujetarse los servidores públicos del ente público, conforme a los lineamientos que emita el Sistema Nacional </a:t>
            </a:r>
            <a:r>
              <a:rPr lang="es-ES" dirty="0" smtClean="0">
                <a:latin typeface="Arial Rounded MT Bold" panose="020F0704030504030204" pitchFamily="34" charset="0"/>
              </a:rPr>
              <a:t>Anticorrupción</a:t>
            </a:r>
            <a:r>
              <a:rPr lang="es-ES" dirty="0">
                <a:latin typeface="Arial Rounded MT Bold" panose="020F0704030504030204" pitchFamily="34" charset="0"/>
              </a:rPr>
              <a:t>.</a:t>
            </a:r>
            <a:endParaRPr lang="es-MX" dirty="0">
              <a:latin typeface="Arial Rounded MT Bold" panose="020F0704030504030204" pitchFamily="34" charset="0"/>
            </a:endParaRPr>
          </a:p>
          <a:p>
            <a:pPr algn="just"/>
            <a:endParaRPr lang="es-MX" sz="1600" dirty="0" smtClean="0">
              <a:latin typeface="Arial Rounded MT Bold" panose="020F0704030504030204" pitchFamily="34" charset="0"/>
            </a:endParaRPr>
          </a:p>
          <a:p>
            <a:pPr marL="342900" indent="-342900" algn="just">
              <a:buAutoNum type="arabicPeriod"/>
            </a:pPr>
            <a:endParaRPr lang="es-MX" sz="1600" dirty="0" smtClean="0">
              <a:solidFill>
                <a:srgbClr val="FF0000"/>
              </a:solidFill>
              <a:latin typeface="Arial Rounded MT Bold" panose="020F0704030504030204" pitchFamily="34" charset="0"/>
            </a:endParaRPr>
          </a:p>
          <a:p>
            <a:pPr algn="just"/>
            <a:endParaRPr lang="es-MX" sz="1600" dirty="0" smtClean="0">
              <a:solidFill>
                <a:srgbClr val="FF0000"/>
              </a:solidFill>
              <a:latin typeface="Arial Rounded MT Bold" panose="020F0704030504030204" pitchFamily="34" charset="0"/>
            </a:endParaRPr>
          </a:p>
        </p:txBody>
      </p:sp>
    </p:spTree>
    <p:extLst>
      <p:ext uri="{BB962C8B-B14F-4D97-AF65-F5344CB8AC3E}">
        <p14:creationId xmlns:p14="http://schemas.microsoft.com/office/powerpoint/2010/main" val="4097240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06240F77-59D9-41C2-A9E6-161900A526BF}"/>
              </a:ext>
            </a:extLst>
          </p:cNvPr>
          <p:cNvSpPr/>
          <p:nvPr/>
        </p:nvSpPr>
        <p:spPr>
          <a:xfrm>
            <a:off x="985941" y="610327"/>
            <a:ext cx="7172155" cy="338554"/>
          </a:xfrm>
          <a:prstGeom prst="rect">
            <a:avLst/>
          </a:prstGeom>
        </p:spPr>
        <p:txBody>
          <a:bodyPr wrap="none">
            <a:spAutoFit/>
          </a:bodyPr>
          <a:lstStyle/>
          <a:p>
            <a:pPr algn="ctr"/>
            <a:r>
              <a:rPr lang="es-MX" sz="1600" b="1" dirty="0" smtClean="0">
                <a:latin typeface="Arial Rounded MT Bold" panose="020F0704030504030204" pitchFamily="34" charset="0"/>
                <a:cs typeface="Arial" panose="020B0604020202020204" pitchFamily="34" charset="0"/>
              </a:rPr>
              <a:t>ACCIONES IMPLEMENTADAS POR LA CONTRALORÍA DEL ESTADO  </a:t>
            </a:r>
            <a:endParaRPr lang="es-ES" sz="1600" b="1" dirty="0">
              <a:latin typeface="Arial Rounded MT Bold" panose="020F070403050403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0E0DA27E-ADB6-4E1F-9380-39AEB1F15ED5}"/>
              </a:ext>
            </a:extLst>
          </p:cNvPr>
          <p:cNvSpPr/>
          <p:nvPr/>
        </p:nvSpPr>
        <p:spPr>
          <a:xfrm>
            <a:off x="297711" y="1119615"/>
            <a:ext cx="8548576" cy="2800767"/>
          </a:xfrm>
          <a:prstGeom prst="rect">
            <a:avLst/>
          </a:prstGeom>
        </p:spPr>
        <p:txBody>
          <a:bodyPr wrap="square">
            <a:spAutoFit/>
          </a:bodyPr>
          <a:lstStyle/>
          <a:p>
            <a:pPr marL="342900" indent="-342900" algn="just"/>
            <a:r>
              <a:rPr lang="es-ES" sz="1600" dirty="0" smtClean="0">
                <a:latin typeface="Arial" panose="020B0604020202020204" pitchFamily="34" charset="0"/>
                <a:ea typeface="Times New Roman" panose="02020603050405020304" pitchFamily="18" charset="0"/>
              </a:rPr>
              <a:t>I.- Se realizó un modelo de Acuerdo de Coordinación entre el Gobierno del Estado y cada uno de los Municipios de la Entidad Federativa, cuyo objeto es la realización de acciones que </a:t>
            </a:r>
            <a:r>
              <a:rPr lang="es-ES" sz="1600" dirty="0" smtClean="0">
                <a:latin typeface="Arial" panose="020B0604020202020204" pitchFamily="34" charset="0"/>
                <a:ea typeface="Times New Roman" panose="02020603050405020304" pitchFamily="18" charset="0"/>
              </a:rPr>
              <a:t>tienen</a:t>
            </a:r>
            <a:r>
              <a:rPr lang="es-ES" sz="1600" dirty="0" smtClean="0">
                <a:latin typeface="Arial" panose="020B0604020202020204" pitchFamily="34" charset="0"/>
                <a:ea typeface="Times New Roman" panose="02020603050405020304" pitchFamily="18" charset="0"/>
              </a:rPr>
              <a:t> </a:t>
            </a:r>
            <a:r>
              <a:rPr lang="es-ES" sz="1600" dirty="0" smtClean="0">
                <a:latin typeface="Arial" panose="020B0604020202020204" pitchFamily="34" charset="0"/>
                <a:ea typeface="Times New Roman" panose="02020603050405020304" pitchFamily="18" charset="0"/>
              </a:rPr>
              <a:t>como finalidad promover el fortalecimiento de las acciones para la atención, intercambio y armonización de información en materia de ética; y en ese contexto, conjuntar acciones que permitan la difusión del conocimiento de los principios y valores que rigen el servicio público en el marco de los Sistemas Nacional y Estatal Anticorrupción, la creación de un Código de Ética y de una instancia municipal especializada en la materia. </a:t>
            </a:r>
            <a:endParaRPr lang="es-ES" sz="1600" dirty="0" smtClean="0">
              <a:latin typeface="Times New Roman" panose="02020603050405020304" pitchFamily="18" charset="0"/>
              <a:ea typeface="Times New Roman" panose="02020603050405020304" pitchFamily="18" charset="0"/>
            </a:endParaRPr>
          </a:p>
          <a:p>
            <a:pPr algn="just"/>
            <a:r>
              <a:rPr lang="es-ES" sz="1600" dirty="0" smtClean="0">
                <a:latin typeface="Arial" panose="020B0604020202020204" pitchFamily="34" charset="0"/>
                <a:ea typeface="Times New Roman" panose="02020603050405020304" pitchFamily="18" charset="0"/>
              </a:rPr>
              <a:t> </a:t>
            </a:r>
            <a:endParaRPr lang="es-ES" sz="1600" dirty="0" smtClean="0">
              <a:latin typeface="Times New Roman" panose="02020603050405020304" pitchFamily="18" charset="0"/>
              <a:ea typeface="Times New Roman" panose="02020603050405020304" pitchFamily="18" charset="0"/>
            </a:endParaRPr>
          </a:p>
          <a:p>
            <a:pPr algn="just"/>
            <a:r>
              <a:rPr lang="es-ES" sz="1600" dirty="0" smtClean="0">
                <a:latin typeface="Arial" panose="020B0604020202020204" pitchFamily="34" charset="0"/>
                <a:ea typeface="Times New Roman" panose="02020603050405020304" pitchFamily="18" charset="0"/>
              </a:rPr>
              <a:t>II.- Se elaboró </a:t>
            </a:r>
            <a:r>
              <a:rPr lang="es-ES" sz="1600" dirty="0">
                <a:latin typeface="Arial" panose="020B0604020202020204" pitchFamily="34" charset="0"/>
                <a:ea typeface="Times New Roman" panose="02020603050405020304" pitchFamily="18" charset="0"/>
              </a:rPr>
              <a:t>un modelo de Acta de Sesión del Ayuntamiento por medio de la cual </a:t>
            </a:r>
            <a:r>
              <a:rPr lang="es-ES" sz="1600" dirty="0" smtClean="0">
                <a:latin typeface="Arial" panose="020B0604020202020204" pitchFamily="34" charset="0"/>
                <a:ea typeface="Times New Roman" panose="02020603050405020304" pitchFamily="18" charset="0"/>
              </a:rPr>
              <a:t>se propuso la autorización del </a:t>
            </a:r>
            <a:r>
              <a:rPr lang="es-ES" sz="1600" dirty="0">
                <a:latin typeface="Arial" panose="020B0604020202020204" pitchFamily="34" charset="0"/>
                <a:ea typeface="Times New Roman" panose="02020603050405020304" pitchFamily="18" charset="0"/>
              </a:rPr>
              <a:t>Acuerdo de Coordinación antes referido. </a:t>
            </a:r>
          </a:p>
        </p:txBody>
      </p:sp>
    </p:spTree>
    <p:extLst>
      <p:ext uri="{BB962C8B-B14F-4D97-AF65-F5344CB8AC3E}">
        <p14:creationId xmlns:p14="http://schemas.microsoft.com/office/powerpoint/2010/main" val="3184853743"/>
      </p:ext>
    </p:extLst>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e Office">
  <a:themeElements>
    <a:clrScheme name="Tema de 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752</TotalTime>
  <Words>2741</Words>
  <Application>Microsoft Office PowerPoint</Application>
  <PresentationFormat>Presentación en pantalla (16:9)</PresentationFormat>
  <Paragraphs>287</Paragraphs>
  <Slides>29</Slides>
  <Notes>29</Notes>
  <HiddenSlides>0</HiddenSlides>
  <MMClips>0</MMClips>
  <ScaleCrop>false</ScaleCrop>
  <HeadingPairs>
    <vt:vector size="6" baseType="variant">
      <vt:variant>
        <vt:lpstr>Fuentes usadas</vt:lpstr>
      </vt:variant>
      <vt:variant>
        <vt:i4>8</vt:i4>
      </vt:variant>
      <vt:variant>
        <vt:lpstr>Tema</vt:lpstr>
      </vt:variant>
      <vt:variant>
        <vt:i4>2</vt:i4>
      </vt:variant>
      <vt:variant>
        <vt:lpstr>Títulos de diapositiva</vt:lpstr>
      </vt:variant>
      <vt:variant>
        <vt:i4>29</vt:i4>
      </vt:variant>
    </vt:vector>
  </HeadingPairs>
  <TitlesOfParts>
    <vt:vector size="39" baseType="lpstr">
      <vt:lpstr>Arial</vt:lpstr>
      <vt:lpstr>Arial Rounded MT Bold</vt:lpstr>
      <vt:lpstr>Batang</vt:lpstr>
      <vt:lpstr>Calibri</vt:lpstr>
      <vt:lpstr>Consolas</vt:lpstr>
      <vt:lpstr>Symbol</vt:lpstr>
      <vt:lpstr>Times New Roman</vt:lpstr>
      <vt:lpstr>Wingdings</vt:lpstr>
      <vt:lpstr>Simple Light</vt: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Jhonatan</dc:creator>
  <cp:lastModifiedBy>Jose.Cervantes</cp:lastModifiedBy>
  <cp:revision>75</cp:revision>
  <dcterms:modified xsi:type="dcterms:W3CDTF">2018-07-30T14:37:27Z</dcterms:modified>
</cp:coreProperties>
</file>