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9" r:id="rId8"/>
    <p:sldId id="265" r:id="rId9"/>
    <p:sldId id="266" r:id="rId10"/>
    <p:sldId id="267" r:id="rId11"/>
    <p:sldId id="268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A62A3F"/>
    <a:srgbClr val="FFFFFF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ED9EF5-CCC5-44DD-83D0-1CAECCA3DCFC}" type="doc">
      <dgm:prSet loTypeId="urn:microsoft.com/office/officeart/2005/8/layout/arrow1" loCatId="process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es-ES"/>
        </a:p>
      </dgm:t>
    </dgm:pt>
    <dgm:pt modelId="{28F8B2E4-55B5-4DA5-A7C4-FC6D6D580548}">
      <dgm:prSet phldrT="[Texto]"/>
      <dgm:spPr/>
      <dgm:t>
        <a:bodyPr/>
        <a:lstStyle/>
        <a:p>
          <a:r>
            <a:rPr lang="es-ES" dirty="0" smtClean="0"/>
            <a:t>CONFIDENCIAL</a:t>
          </a:r>
          <a:endParaRPr lang="es-ES" dirty="0"/>
        </a:p>
      </dgm:t>
    </dgm:pt>
    <dgm:pt modelId="{BD45C2D6-1D1F-47BE-B5AE-C52E54982675}" type="parTrans" cxnId="{2B0D0C60-21CF-4362-ABAC-4125DFBAEC39}">
      <dgm:prSet/>
      <dgm:spPr/>
      <dgm:t>
        <a:bodyPr/>
        <a:lstStyle/>
        <a:p>
          <a:endParaRPr lang="es-ES"/>
        </a:p>
      </dgm:t>
    </dgm:pt>
    <dgm:pt modelId="{3D1A56E5-8914-4855-A4AF-F5872B648916}" type="sibTrans" cxnId="{2B0D0C60-21CF-4362-ABAC-4125DFBAEC39}">
      <dgm:prSet/>
      <dgm:spPr/>
      <dgm:t>
        <a:bodyPr/>
        <a:lstStyle/>
        <a:p>
          <a:endParaRPr lang="es-ES"/>
        </a:p>
      </dgm:t>
    </dgm:pt>
    <dgm:pt modelId="{2BF5D21A-F40F-4E97-9669-BACD884E107C}">
      <dgm:prSet phldrT="[Texto]"/>
      <dgm:spPr/>
      <dgm:t>
        <a:bodyPr/>
        <a:lstStyle/>
        <a:p>
          <a:r>
            <a:rPr lang="es-ES" dirty="0" smtClean="0"/>
            <a:t>RESERVADA</a:t>
          </a:r>
          <a:endParaRPr lang="es-ES" dirty="0"/>
        </a:p>
      </dgm:t>
    </dgm:pt>
    <dgm:pt modelId="{B41F5A28-E6DA-4F3E-A9A4-D718E03F6821}" type="parTrans" cxnId="{16B183DF-98FF-45A3-905F-B7085544C4E5}">
      <dgm:prSet/>
      <dgm:spPr/>
      <dgm:t>
        <a:bodyPr/>
        <a:lstStyle/>
        <a:p>
          <a:endParaRPr lang="es-ES"/>
        </a:p>
      </dgm:t>
    </dgm:pt>
    <dgm:pt modelId="{FD246778-A226-464B-A600-2A577B4EB30E}" type="sibTrans" cxnId="{16B183DF-98FF-45A3-905F-B7085544C4E5}">
      <dgm:prSet/>
      <dgm:spPr/>
      <dgm:t>
        <a:bodyPr/>
        <a:lstStyle/>
        <a:p>
          <a:endParaRPr lang="es-ES"/>
        </a:p>
      </dgm:t>
    </dgm:pt>
    <dgm:pt modelId="{0317AB01-E061-4144-8873-5785BC5B72D6}" type="pres">
      <dgm:prSet presAssocID="{E3ED9EF5-CCC5-44DD-83D0-1CAECCA3DCF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F4CC7F7-CE83-4B40-9AA1-188CD265017B}" type="pres">
      <dgm:prSet presAssocID="{28F8B2E4-55B5-4DA5-A7C4-FC6D6D580548}" presName="arrow" presStyleLbl="node1" presStyleIdx="0" presStyleCnt="2" custAng="0" custRadScaleRad="55585" custRadScaleInc="1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EDD88F2-C583-4C14-8B65-58E182205F7B}" type="pres">
      <dgm:prSet presAssocID="{2BF5D21A-F40F-4E97-9669-BACD884E107C}" presName="arrow" presStyleLbl="node1" presStyleIdx="1" presStyleCnt="2" custAng="0" custScaleY="100052" custRadScaleRad="80517" custRadScaleInc="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C1030D7-37D7-4785-B40C-E6B7A7BA1546}" type="presOf" srcId="{28F8B2E4-55B5-4DA5-A7C4-FC6D6D580548}" destId="{1F4CC7F7-CE83-4B40-9AA1-188CD265017B}" srcOrd="0" destOrd="0" presId="urn:microsoft.com/office/officeart/2005/8/layout/arrow1"/>
    <dgm:cxn modelId="{2B0D0C60-21CF-4362-ABAC-4125DFBAEC39}" srcId="{E3ED9EF5-CCC5-44DD-83D0-1CAECCA3DCFC}" destId="{28F8B2E4-55B5-4DA5-A7C4-FC6D6D580548}" srcOrd="0" destOrd="0" parTransId="{BD45C2D6-1D1F-47BE-B5AE-C52E54982675}" sibTransId="{3D1A56E5-8914-4855-A4AF-F5872B648916}"/>
    <dgm:cxn modelId="{16B183DF-98FF-45A3-905F-B7085544C4E5}" srcId="{E3ED9EF5-CCC5-44DD-83D0-1CAECCA3DCFC}" destId="{2BF5D21A-F40F-4E97-9669-BACD884E107C}" srcOrd="1" destOrd="0" parTransId="{B41F5A28-E6DA-4F3E-A9A4-D718E03F6821}" sibTransId="{FD246778-A226-464B-A600-2A577B4EB30E}"/>
    <dgm:cxn modelId="{6224C178-4342-4AB9-B80C-A10D2AE329F5}" type="presOf" srcId="{E3ED9EF5-CCC5-44DD-83D0-1CAECCA3DCFC}" destId="{0317AB01-E061-4144-8873-5785BC5B72D6}" srcOrd="0" destOrd="0" presId="urn:microsoft.com/office/officeart/2005/8/layout/arrow1"/>
    <dgm:cxn modelId="{13A0D4D4-41DE-4335-832C-47DB8E2D9FD6}" type="presOf" srcId="{2BF5D21A-F40F-4E97-9669-BACD884E107C}" destId="{FEDD88F2-C583-4C14-8B65-58E182205F7B}" srcOrd="0" destOrd="0" presId="urn:microsoft.com/office/officeart/2005/8/layout/arrow1"/>
    <dgm:cxn modelId="{7BB3691C-94D3-44AF-A36B-4E68855CD428}" type="presParOf" srcId="{0317AB01-E061-4144-8873-5785BC5B72D6}" destId="{1F4CC7F7-CE83-4B40-9AA1-188CD265017B}" srcOrd="0" destOrd="0" presId="urn:microsoft.com/office/officeart/2005/8/layout/arrow1"/>
    <dgm:cxn modelId="{603CA975-6A55-4974-B4BF-3E70D8CD4154}" type="presParOf" srcId="{0317AB01-E061-4144-8873-5785BC5B72D6}" destId="{FEDD88F2-C583-4C14-8B65-58E182205F7B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CC7F7-CE83-4B40-9AA1-188CD265017B}">
      <dsp:nvSpPr>
        <dsp:cNvPr id="0" name=""/>
        <dsp:cNvSpPr/>
      </dsp:nvSpPr>
      <dsp:spPr>
        <a:xfrm rot="16200000">
          <a:off x="1050916" y="86"/>
          <a:ext cx="2075279" cy="2075279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CONFIDENCIAL</a:t>
          </a:r>
          <a:endParaRPr lang="es-ES" sz="1800" kern="1200" dirty="0"/>
        </a:p>
      </dsp:txBody>
      <dsp:txXfrm rot="5400000">
        <a:off x="1414090" y="518906"/>
        <a:ext cx="1712105" cy="1037639"/>
      </dsp:txXfrm>
    </dsp:sp>
    <dsp:sp modelId="{FEDD88F2-C583-4C14-8B65-58E182205F7B}">
      <dsp:nvSpPr>
        <dsp:cNvPr id="0" name=""/>
        <dsp:cNvSpPr/>
      </dsp:nvSpPr>
      <dsp:spPr>
        <a:xfrm rot="5400000">
          <a:off x="4262373" y="537"/>
          <a:ext cx="2075279" cy="2076358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RESERVADA</a:t>
          </a:r>
          <a:endParaRPr lang="es-ES" sz="1800" kern="1200" dirty="0"/>
        </a:p>
      </dsp:txBody>
      <dsp:txXfrm rot="-5400000">
        <a:off x="4261834" y="519896"/>
        <a:ext cx="1713184" cy="1037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6924-4F32-4B5E-BBE9-0195E592837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9390-7C4F-4529-8558-6A455110B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889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6924-4F32-4B5E-BBE9-0195E592837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9390-7C4F-4529-8558-6A455110B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39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6924-4F32-4B5E-BBE9-0195E592837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9390-7C4F-4529-8558-6A455110B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3917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6924-4F32-4B5E-BBE9-0195E592837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9390-7C4F-4529-8558-6A455110B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9568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6924-4F32-4B5E-BBE9-0195E592837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9390-7C4F-4529-8558-6A455110B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3782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6924-4F32-4B5E-BBE9-0195E592837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9390-7C4F-4529-8558-6A455110B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3679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6924-4F32-4B5E-BBE9-0195E592837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9390-7C4F-4529-8558-6A455110B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13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6924-4F32-4B5E-BBE9-0195E592837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9390-7C4F-4529-8558-6A455110B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648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6924-4F32-4B5E-BBE9-0195E592837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9390-7C4F-4529-8558-6A455110B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50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6924-4F32-4B5E-BBE9-0195E592837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9390-7C4F-4529-8558-6A455110B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58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6924-4F32-4B5E-BBE9-0195E592837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9390-7C4F-4529-8558-6A455110B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2239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76924-4F32-4B5E-BBE9-0195E5928371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A9390-7C4F-4529-8558-6A455110BE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7153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tipo del estado de Jalis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760" y="2398712"/>
            <a:ext cx="4917679" cy="2060576"/>
          </a:xfrm>
          <a:prstGeom prst="rect">
            <a:avLst/>
          </a:prstGeom>
          <a:ln>
            <a:noFill/>
          </a:ln>
          <a:effectLst>
            <a:glow rad="127000">
              <a:schemeClr val="bg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681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656495" y="2598172"/>
            <a:ext cx="37893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accent5"/>
                </a:solidFill>
                <a:latin typeface="Century Gothic" panose="020B0502020202020204" pitchFamily="34" charset="0"/>
              </a:rPr>
              <a:t>CLASIFICACIÓN DE DATOS PERSONALES</a:t>
            </a:r>
            <a:endParaRPr lang="es-MX" sz="3600" b="1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Logotipo del estado de Jalis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81" y="220401"/>
            <a:ext cx="2433248" cy="1019565"/>
          </a:xfrm>
          <a:prstGeom prst="rect">
            <a:avLst/>
          </a:prstGeom>
          <a:effectLst>
            <a:glow rad="127000">
              <a:schemeClr val="bg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Escudo del Estado de Jalisco en escala de grises con la leyenda: Gobierno del estado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485" y="5550047"/>
            <a:ext cx="1085650" cy="103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5481041" y="5209269"/>
            <a:ext cx="1964788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Datos sobre procedimientos administrativos y/o jurisdiccionales 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359436" y="4577559"/>
            <a:ext cx="1964788" cy="707886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Datos de origen</a:t>
            </a:r>
            <a:endParaRPr lang="es-MX" sz="20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9237328" y="3121392"/>
            <a:ext cx="1964788" cy="707886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smtClean="0">
                <a:latin typeface="Century Gothic" panose="020B0502020202020204" pitchFamily="34" charset="0"/>
              </a:rPr>
              <a:t>Datos académicos </a:t>
            </a:r>
            <a:endParaRPr lang="es-MX" sz="20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752872" y="1213937"/>
            <a:ext cx="1964788" cy="1323439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Datos de tránsito y movimientos migratorios</a:t>
            </a:r>
            <a:endParaRPr lang="es-MX" sz="2000" dirty="0"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869214" y="620201"/>
            <a:ext cx="1964788" cy="70788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Datos sobre la salud</a:t>
            </a:r>
            <a:endParaRPr lang="es-MX" sz="2000" dirty="0">
              <a:latin typeface="Century Gothic" panose="020B0502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775129" y="4255044"/>
            <a:ext cx="1964788" cy="70788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Datos identificativos </a:t>
            </a:r>
            <a:endParaRPr lang="es-MX" sz="2000" dirty="0">
              <a:latin typeface="Century Gothic" panose="020B0502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426409" y="5573362"/>
            <a:ext cx="1964788" cy="707886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Datos patrimoniales</a:t>
            </a:r>
            <a:endParaRPr lang="es-MX" sz="2000" dirty="0">
              <a:latin typeface="Century Gothic" panose="020B0502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25511" y="2833416"/>
            <a:ext cx="1964788" cy="707886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Datos ideológicos</a:t>
            </a:r>
            <a:endParaRPr lang="es-MX" sz="2000" dirty="0">
              <a:latin typeface="Century Gothic" panose="020B0502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2099838" y="1585070"/>
            <a:ext cx="1964788" cy="707886"/>
          </a:xfrm>
          <a:prstGeom prst="rect">
            <a:avLst/>
          </a:prstGeom>
          <a:noFill/>
          <a:ln w="38100">
            <a:solidFill>
              <a:srgbClr val="CC00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Datos laborales</a:t>
            </a:r>
            <a:endParaRPr lang="es-MX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55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ogotipo del estado de Jalis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81" y="181212"/>
            <a:ext cx="2433248" cy="1019565"/>
          </a:xfrm>
          <a:prstGeom prst="rect">
            <a:avLst/>
          </a:prstGeom>
          <a:effectLst>
            <a:glow rad="127000">
              <a:schemeClr val="bg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Escudo del Estado de Jalisco en escala de grises con la leyenda: Gobierno del estado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485" y="208598"/>
            <a:ext cx="1085650" cy="103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168435" y="701357"/>
            <a:ext cx="73543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5"/>
                </a:solidFill>
                <a:latin typeface="Century Gothic" panose="020B0502020202020204" pitchFamily="34" charset="0"/>
              </a:rPr>
              <a:t>CARÁCTERÍSTICAS DE LA INFORMACIÓN CONFIDENCIAL</a:t>
            </a:r>
            <a:endParaRPr lang="es-MX" sz="3200" b="1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410371" y="2310350"/>
            <a:ext cx="2947782" cy="1107996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2200" b="1" dirty="0" smtClean="0">
                <a:latin typeface="Century Gothic" panose="020B0502020202020204" pitchFamily="34" charset="0"/>
              </a:rPr>
              <a:t>NO</a:t>
            </a:r>
            <a:r>
              <a:rPr lang="es-MX" sz="2200" dirty="0" smtClean="0">
                <a:latin typeface="Century Gothic" panose="020B0502020202020204" pitchFamily="34" charset="0"/>
              </a:rPr>
              <a:t> esta sujeta a temporalidad alguna </a:t>
            </a:r>
            <a:endParaRPr lang="es-MX" sz="22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40948" y="1973369"/>
            <a:ext cx="2947782" cy="203132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latin typeface="Century Gothic" panose="020B0502020202020204" pitchFamily="34" charset="0"/>
              </a:rPr>
              <a:t>NO</a:t>
            </a:r>
            <a:r>
              <a:rPr lang="es-MX" dirty="0" smtClean="0">
                <a:latin typeface="Century Gothic" panose="020B0502020202020204" pitchFamily="34" charset="0"/>
              </a:rPr>
              <a:t> se requiere del </a:t>
            </a:r>
            <a:r>
              <a:rPr lang="es-MX" b="1" dirty="0" smtClean="0">
                <a:latin typeface="Century Gothic" panose="020B0502020202020204" pitchFamily="34" charset="0"/>
              </a:rPr>
              <a:t>CONSENTIMIENTO </a:t>
            </a:r>
            <a:r>
              <a:rPr lang="es-MX" dirty="0" smtClean="0">
                <a:latin typeface="Century Gothic" panose="020B0502020202020204" pitchFamily="34" charset="0"/>
              </a:rPr>
              <a:t>del titular de la información confidencial cuando se encuentre en registro público o fuente de acceso pública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373983" y="4488730"/>
            <a:ext cx="3984170" cy="1938992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NO</a:t>
            </a:r>
            <a:r>
              <a:rPr lang="es-MX" sz="2000" dirty="0" smtClean="0">
                <a:latin typeface="Century Gothic" panose="020B0502020202020204" pitchFamily="34" charset="0"/>
              </a:rPr>
              <a:t> se requiere del consentimiento del titular de la información confidencial cuando se encuentre en registro público o fuente de acceso pública</a:t>
            </a:r>
            <a:endParaRPr lang="es-MX" sz="2000" dirty="0">
              <a:latin typeface="Century Gothic" panose="020B0502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684689" y="4488730"/>
            <a:ext cx="3191623" cy="144655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2200" b="1" dirty="0" smtClean="0">
                <a:latin typeface="Century Gothic" panose="020B0502020202020204" pitchFamily="34" charset="0"/>
              </a:rPr>
              <a:t>NO</a:t>
            </a:r>
            <a:r>
              <a:rPr lang="es-MX" sz="2200" dirty="0" smtClean="0">
                <a:latin typeface="Century Gothic" panose="020B0502020202020204" pitchFamily="34" charset="0"/>
              </a:rPr>
              <a:t> podrá clasificarse como confidencial ante el titular de los datos personales</a:t>
            </a:r>
            <a:endParaRPr lang="es-MX" sz="2200" dirty="0">
              <a:latin typeface="Century Gothic" panose="020B0502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343739" y="5212005"/>
            <a:ext cx="2562817" cy="1477328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latin typeface="Century Gothic" panose="020B0502020202020204" pitchFamily="34" charset="0"/>
              </a:rPr>
              <a:t>Solo tendrán acceso los titulares, sus representantes y servidores públicos facultados para ello</a:t>
            </a:r>
            <a:endParaRPr lang="es-MX" dirty="0">
              <a:latin typeface="Century Gothic" panose="020B0502020202020204" pitchFamily="34" charset="0"/>
            </a:endParaRPr>
          </a:p>
        </p:txBody>
      </p:sp>
      <p:cxnSp>
        <p:nvCxnSpPr>
          <p:cNvPr id="14" name="Conector recto de flecha 13"/>
          <p:cNvCxnSpPr/>
          <p:nvPr/>
        </p:nvCxnSpPr>
        <p:spPr>
          <a:xfrm flipH="1">
            <a:off x="4088675" y="2259531"/>
            <a:ext cx="1084216" cy="729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 flipH="1">
            <a:off x="4265363" y="2468880"/>
            <a:ext cx="1116534" cy="15326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5594224" y="2599097"/>
            <a:ext cx="24286" cy="20705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>
            <a:off x="6072836" y="2624281"/>
            <a:ext cx="1030522" cy="1725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>
            <a:off x="6328667" y="2428299"/>
            <a:ext cx="1345549" cy="2375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84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03566" y="2895917"/>
            <a:ext cx="73543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 smtClean="0">
                <a:solidFill>
                  <a:schemeClr val="accent5"/>
                </a:solidFill>
                <a:latin typeface="Century Gothic" panose="020B0502020202020204" pitchFamily="34" charset="0"/>
              </a:rPr>
              <a:t>GRACIAS</a:t>
            </a:r>
            <a:endParaRPr lang="es-MX" sz="6000" b="1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Logotipo del estado de Jalis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81" y="181212"/>
            <a:ext cx="2433248" cy="1019565"/>
          </a:xfrm>
          <a:prstGeom prst="rect">
            <a:avLst/>
          </a:prstGeom>
          <a:effectLst>
            <a:glow rad="127000">
              <a:schemeClr val="bg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Escudo del Estado de Jalisco en escala de grises con la leyenda: Gobierno del estado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485" y="208598"/>
            <a:ext cx="1085650" cy="103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7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tipo del estado de Jalisc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81" y="246527"/>
            <a:ext cx="2433248" cy="1019565"/>
          </a:xfrm>
          <a:prstGeom prst="rect">
            <a:avLst/>
          </a:prstGeom>
          <a:effectLst>
            <a:glow rad="127000">
              <a:schemeClr val="bg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688123" y="2805545"/>
            <a:ext cx="905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accent4"/>
                </a:solidFill>
                <a:latin typeface="Century Gothic" panose="020B0502020202020204" pitchFamily="34" charset="0"/>
              </a:rPr>
              <a:t>“CLASIFICACIÓN Y DESCLASIFICACIÓN DE LA INFORMACIÓN”</a:t>
            </a:r>
            <a:endParaRPr lang="es-MX" sz="3600" b="1" dirty="0">
              <a:solidFill>
                <a:schemeClr val="accent4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Picture 4" descr="Escudo del Estado de Jalisco en escala de grises con la leyenda: Gobierno del estado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9130" y="5615665"/>
            <a:ext cx="1085650" cy="103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8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tipo del estado de Jalisc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81" y="246527"/>
            <a:ext cx="2433248" cy="1019565"/>
          </a:xfrm>
          <a:prstGeom prst="rect">
            <a:avLst/>
          </a:prstGeom>
          <a:effectLst>
            <a:glow rad="127000">
              <a:schemeClr val="bg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661181" y="1848938"/>
            <a:ext cx="3545059" cy="1245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accent5"/>
                </a:solidFill>
                <a:latin typeface="Century Gothic" panose="020B0502020202020204" pitchFamily="34" charset="0"/>
              </a:rPr>
              <a:t>INFORMACIÓN</a:t>
            </a:r>
            <a:r>
              <a:rPr lang="es-MX" sz="3600" b="1" dirty="0" smtClean="0">
                <a:solidFill>
                  <a:schemeClr val="accent4"/>
                </a:solidFill>
                <a:latin typeface="Century Gothic" panose="020B0502020202020204" pitchFamily="34" charset="0"/>
              </a:rPr>
              <a:t> </a:t>
            </a:r>
            <a:r>
              <a:rPr lang="es-MX" sz="3600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PÚBLICA</a:t>
            </a:r>
            <a:endParaRPr lang="es-MX" sz="3600" b="1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Picture 4" descr="Escudo del Estado de Jalisco en escala de grises con la leyenda: Gobierno del estado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9130" y="5615665"/>
            <a:ext cx="1085650" cy="103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lecha derecha 1"/>
          <p:cNvSpPr/>
          <p:nvPr/>
        </p:nvSpPr>
        <p:spPr>
          <a:xfrm>
            <a:off x="4600135" y="2134289"/>
            <a:ext cx="1322363" cy="787791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6440658" y="2035813"/>
            <a:ext cx="41257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00" b="1" dirty="0" smtClean="0">
                <a:latin typeface="Century Gothic" panose="020B0502020202020204" pitchFamily="34" charset="0"/>
              </a:rPr>
              <a:t>Es toda INFORMACIÓN que:</a:t>
            </a:r>
            <a:endParaRPr lang="es-MX" sz="3000" b="1" dirty="0">
              <a:latin typeface="Century Gothic" panose="020B0502020202020204" pitchFamily="34" charset="0"/>
            </a:endParaRPr>
          </a:p>
        </p:txBody>
      </p:sp>
      <p:cxnSp>
        <p:nvCxnSpPr>
          <p:cNvPr id="8" name="Conector recto de flecha 7"/>
          <p:cNvCxnSpPr/>
          <p:nvPr/>
        </p:nvCxnSpPr>
        <p:spPr>
          <a:xfrm flipH="1">
            <a:off x="6480516" y="3207429"/>
            <a:ext cx="745588" cy="731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5261316" y="4060606"/>
            <a:ext cx="1964788" cy="553998"/>
          </a:xfrm>
          <a:prstGeom prst="rect">
            <a:avLst/>
          </a:prstGeom>
          <a:noFill/>
          <a:ln w="38100">
            <a:solidFill>
              <a:srgbClr val="CC00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3000" b="1" dirty="0" smtClean="0">
                <a:latin typeface="Century Gothic" panose="020B0502020202020204" pitchFamily="34" charset="0"/>
              </a:rPr>
              <a:t>GENEREN</a:t>
            </a:r>
            <a:endParaRPr lang="es-MX" sz="3000" b="1" dirty="0">
              <a:latin typeface="Century Gothic" panose="020B0502020202020204" pitchFamily="34" charset="0"/>
            </a:endParaRPr>
          </a:p>
        </p:txBody>
      </p:sp>
      <p:cxnSp>
        <p:nvCxnSpPr>
          <p:cNvPr id="12" name="Conector recto de flecha 11"/>
          <p:cNvCxnSpPr/>
          <p:nvPr/>
        </p:nvCxnSpPr>
        <p:spPr>
          <a:xfrm flipH="1">
            <a:off x="8370277" y="3165235"/>
            <a:ext cx="14068" cy="9425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7439078" y="4326188"/>
            <a:ext cx="1873738" cy="49244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600" b="1" dirty="0" smtClean="0">
                <a:latin typeface="Century Gothic" panose="020B0502020202020204" pitchFamily="34" charset="0"/>
              </a:rPr>
              <a:t>POSEEAN</a:t>
            </a:r>
            <a:endParaRPr lang="es-MX" sz="2600" b="1" dirty="0">
              <a:latin typeface="Century Gothic" panose="020B0502020202020204" pitchFamily="34" charset="0"/>
            </a:endParaRPr>
          </a:p>
        </p:txBody>
      </p:sp>
      <p:cxnSp>
        <p:nvCxnSpPr>
          <p:cNvPr id="19" name="Conector recto de flecha 18"/>
          <p:cNvCxnSpPr/>
          <p:nvPr/>
        </p:nvCxnSpPr>
        <p:spPr>
          <a:xfrm>
            <a:off x="9568968" y="3151164"/>
            <a:ext cx="489432" cy="731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9469517" y="4042185"/>
            <a:ext cx="2389547" cy="492443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600" b="1" dirty="0" smtClean="0">
                <a:latin typeface="Century Gothic" panose="020B0502020202020204" pitchFamily="34" charset="0"/>
              </a:rPr>
              <a:t>ADMINISTREN</a:t>
            </a:r>
            <a:endParaRPr lang="es-MX" sz="2600" b="1" dirty="0">
              <a:latin typeface="Century Gothic" panose="020B0502020202020204" pitchFamily="34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6682155" y="5513627"/>
            <a:ext cx="377014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b="1" dirty="0" smtClean="0">
                <a:latin typeface="Century Gothic" panose="020B0502020202020204" pitchFamily="34" charset="0"/>
              </a:rPr>
              <a:t>TODOS LOS SUJETOS </a:t>
            </a:r>
          </a:p>
          <a:p>
            <a:pPr algn="ctr"/>
            <a:r>
              <a:rPr lang="es-MX" sz="2500" b="1" dirty="0" smtClean="0">
                <a:latin typeface="Century Gothic" panose="020B0502020202020204" pitchFamily="34" charset="0"/>
              </a:rPr>
              <a:t>OBLIGADOS</a:t>
            </a:r>
            <a:endParaRPr lang="es-MX" sz="2500" b="1" dirty="0">
              <a:latin typeface="Century Gothic" panose="020B0502020202020204" pitchFamily="34" charset="0"/>
            </a:endParaRPr>
          </a:p>
        </p:txBody>
      </p:sp>
      <p:pic>
        <p:nvPicPr>
          <p:cNvPr id="28" name="Imagen 27" descr="C:\Users\Miguel.Vazquez\AppData\Local\Microsoft\Windows\INetCache\Content.MSO\EB09D38E.tmp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809"/>
          <a:stretch/>
        </p:blipFill>
        <p:spPr bwMode="auto">
          <a:xfrm>
            <a:off x="1589649" y="3516922"/>
            <a:ext cx="1724672" cy="30018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3850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tipo del estado de Jalis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81" y="246527"/>
            <a:ext cx="2433248" cy="1019565"/>
          </a:xfrm>
          <a:prstGeom prst="rect">
            <a:avLst/>
          </a:prstGeom>
          <a:effectLst>
            <a:glow rad="127000">
              <a:schemeClr val="bg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Escudo del Estado de Jalisco en escala de grises con la leyenda: Gobierno del estado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9130" y="5615665"/>
            <a:ext cx="1085650" cy="103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4065571" y="1218411"/>
            <a:ext cx="42625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800" b="1" dirty="0" smtClean="0">
                <a:solidFill>
                  <a:schemeClr val="accent5"/>
                </a:solidFill>
                <a:latin typeface="Century Gothic" panose="020B0502020202020204" pitchFamily="34" charset="0"/>
              </a:rPr>
              <a:t>CLASIFICACIÓN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1053643" y="2566837"/>
            <a:ext cx="2435153" cy="13388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700" b="1" dirty="0" smtClean="0">
                <a:latin typeface="Century Gothic" panose="020B0502020202020204" pitchFamily="34" charset="0"/>
              </a:rPr>
              <a:t>Información pública de libre acceso</a:t>
            </a:r>
            <a:endParaRPr lang="es-MX" sz="2700" b="1" dirty="0">
              <a:latin typeface="Century Gothic" panose="020B0502020202020204" pitchFamily="34" charset="0"/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8439904" y="2511563"/>
            <a:ext cx="2491430" cy="136596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700" b="1" dirty="0" smtClean="0">
                <a:latin typeface="Century Gothic" panose="020B0502020202020204" pitchFamily="34" charset="0"/>
              </a:rPr>
              <a:t>Información pública protegida</a:t>
            </a:r>
            <a:endParaRPr lang="es-MX" sz="2700" b="1" dirty="0">
              <a:latin typeface="Century Gothic" panose="020B0502020202020204" pitchFamily="34" charset="0"/>
            </a:endParaRPr>
          </a:p>
        </p:txBody>
      </p:sp>
      <p:sp>
        <p:nvSpPr>
          <p:cNvPr id="53" name="Flecha izquierda, derecha y arriba 52"/>
          <p:cNvSpPr/>
          <p:nvPr/>
        </p:nvSpPr>
        <p:spPr>
          <a:xfrm>
            <a:off x="3826411" y="1953012"/>
            <a:ext cx="4459460" cy="1479506"/>
          </a:xfrm>
          <a:prstGeom prst="leftRightUpArrow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00B0F0"/>
              </a:solidFill>
            </a:endParaRPr>
          </a:p>
        </p:txBody>
      </p:sp>
      <p:sp>
        <p:nvSpPr>
          <p:cNvPr id="54" name="CuadroTexto 53"/>
          <p:cNvSpPr txBox="1"/>
          <p:nvPr/>
        </p:nvSpPr>
        <p:spPr>
          <a:xfrm>
            <a:off x="360097" y="4487643"/>
            <a:ext cx="4380719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450" b="1" dirty="0" smtClean="0">
                <a:latin typeface="Century Gothic" panose="020B0502020202020204" pitchFamily="34" charset="0"/>
              </a:rPr>
              <a:t>Es la NO considerada como PROTEGIDA</a:t>
            </a:r>
            <a:endParaRPr lang="es-MX" sz="3450" b="1" dirty="0">
              <a:latin typeface="Century Gothic" panose="020B0502020202020204" pitchFamily="34" charset="0"/>
            </a:endParaRPr>
          </a:p>
        </p:txBody>
      </p:sp>
      <p:cxnSp>
        <p:nvCxnSpPr>
          <p:cNvPr id="67" name="Conector recto de flecha 66"/>
          <p:cNvCxnSpPr/>
          <p:nvPr/>
        </p:nvCxnSpPr>
        <p:spPr>
          <a:xfrm>
            <a:off x="2377443" y="4051497"/>
            <a:ext cx="0" cy="446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de flecha 68"/>
          <p:cNvCxnSpPr/>
          <p:nvPr/>
        </p:nvCxnSpPr>
        <p:spPr>
          <a:xfrm>
            <a:off x="9648094" y="4006946"/>
            <a:ext cx="0" cy="446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CuadroTexto 69"/>
          <p:cNvSpPr txBox="1"/>
          <p:nvPr/>
        </p:nvSpPr>
        <p:spPr>
          <a:xfrm>
            <a:off x="7863842" y="4372959"/>
            <a:ext cx="368065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450" b="1" dirty="0" smtClean="0">
                <a:latin typeface="Century Gothic" panose="020B0502020202020204" pitchFamily="34" charset="0"/>
              </a:rPr>
              <a:t>Su acceso</a:t>
            </a:r>
          </a:p>
          <a:p>
            <a:pPr algn="ctr"/>
            <a:r>
              <a:rPr lang="es-MX" sz="3450" b="1" dirty="0" smtClean="0">
                <a:latin typeface="Century Gothic" panose="020B0502020202020204" pitchFamily="34" charset="0"/>
              </a:rPr>
              <a:t> es RESTRINGIDO</a:t>
            </a:r>
            <a:endParaRPr lang="es-MX" sz="3450" b="1" dirty="0">
              <a:latin typeface="Century Gothic" panose="020B0502020202020204" pitchFamily="34" charset="0"/>
            </a:endParaRPr>
          </a:p>
        </p:txBody>
      </p:sp>
      <p:pic>
        <p:nvPicPr>
          <p:cNvPr id="73" name="Imagen 72" descr="Contraseña Icono De Dibujo Vectorial Protegida Aislada En El Fondo.  Dibujado A Mano Icono De Contraseña Protegida. Contraseña Protegida Dibujo  Icono De Infografía ..."/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032" t="23930" r="15645" b="21365"/>
          <a:stretch/>
        </p:blipFill>
        <p:spPr bwMode="auto">
          <a:xfrm>
            <a:off x="10152856" y="990184"/>
            <a:ext cx="1780458" cy="14771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373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ogotipo del estado de Jalis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81" y="220401"/>
            <a:ext cx="2433248" cy="1019565"/>
          </a:xfrm>
          <a:prstGeom prst="rect">
            <a:avLst/>
          </a:prstGeom>
          <a:effectLst>
            <a:glow rad="127000">
              <a:schemeClr val="bg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Escudo del Estado de Jalisco en escala de grises con la leyenda: Gobierno del estado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9130" y="5615665"/>
            <a:ext cx="1085650" cy="103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5751172" y="1050648"/>
            <a:ext cx="1964788" cy="430887"/>
          </a:xfrm>
          <a:prstGeom prst="rect">
            <a:avLst/>
          </a:prstGeom>
          <a:noFill/>
          <a:ln w="38100">
            <a:solidFill>
              <a:srgbClr val="CC00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200" b="1" dirty="0" smtClean="0">
                <a:latin typeface="Century Gothic" panose="020B0502020202020204" pitchFamily="34" charset="0"/>
              </a:rPr>
              <a:t>Permanente</a:t>
            </a:r>
            <a:endParaRPr lang="es-MX" sz="2200" b="1" dirty="0">
              <a:latin typeface="Century Gothic" panose="020B0502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352584" y="1062465"/>
            <a:ext cx="1115717" cy="430887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200" b="1" dirty="0" smtClean="0">
                <a:latin typeface="Century Gothic" panose="020B0502020202020204" pitchFamily="34" charset="0"/>
              </a:rPr>
              <a:t>Libre</a:t>
            </a:r>
            <a:endParaRPr lang="es-MX" sz="2200" b="1" dirty="0">
              <a:latin typeface="Century Gothic" panose="020B0502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175707" y="4588523"/>
            <a:ext cx="1115717" cy="430887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200" b="1" dirty="0" smtClean="0">
                <a:latin typeface="Century Gothic" panose="020B0502020202020204" pitchFamily="34" charset="0"/>
              </a:rPr>
              <a:t>Fácil</a:t>
            </a:r>
            <a:endParaRPr lang="es-MX" sz="2200" b="1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8221069" y="4592451"/>
            <a:ext cx="1337567" cy="430887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200" b="1" dirty="0" smtClean="0">
                <a:latin typeface="Century Gothic" panose="020B0502020202020204" pitchFamily="34" charset="0"/>
              </a:rPr>
              <a:t>Gratuito</a:t>
            </a:r>
            <a:endParaRPr lang="es-MX" sz="2200" b="1" dirty="0"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0160665" y="2484531"/>
            <a:ext cx="1434906" cy="4308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200" b="1" dirty="0" smtClean="0">
                <a:latin typeface="Century Gothic" panose="020B0502020202020204" pitchFamily="34" charset="0"/>
              </a:rPr>
              <a:t>Expedito</a:t>
            </a:r>
            <a:endParaRPr lang="es-MX" sz="2200" b="1" dirty="0">
              <a:latin typeface="Century Gothic" panose="020B0502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61181" y="1848938"/>
            <a:ext cx="35450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accent5"/>
                </a:solidFill>
                <a:latin typeface="Century Gothic" panose="020B0502020202020204" pitchFamily="34" charset="0"/>
              </a:rPr>
              <a:t>INFORMACIÓN</a:t>
            </a:r>
            <a:r>
              <a:rPr lang="es-MX" sz="3600" b="1" dirty="0" smtClean="0">
                <a:solidFill>
                  <a:schemeClr val="accent4"/>
                </a:solidFill>
                <a:latin typeface="Century Gothic" panose="020B0502020202020204" pitchFamily="34" charset="0"/>
              </a:rPr>
              <a:t> </a:t>
            </a:r>
            <a:r>
              <a:rPr lang="es-MX" sz="3600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PÚBLICA DE LIBRE ACCESO</a:t>
            </a:r>
            <a:endParaRPr lang="es-MX" sz="3600" b="1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Flecha derecha 13"/>
          <p:cNvSpPr/>
          <p:nvPr/>
        </p:nvSpPr>
        <p:spPr>
          <a:xfrm rot="5400000">
            <a:off x="1855941" y="3671866"/>
            <a:ext cx="749384" cy="787791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CuadroTexto 14"/>
          <p:cNvSpPr txBox="1"/>
          <p:nvPr/>
        </p:nvSpPr>
        <p:spPr>
          <a:xfrm>
            <a:off x="6945655" y="2495619"/>
            <a:ext cx="1964788" cy="430887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200" b="1" dirty="0" smtClean="0">
                <a:latin typeface="Century Gothic" panose="020B0502020202020204" pitchFamily="34" charset="0"/>
              </a:rPr>
              <a:t>ACCESO</a:t>
            </a:r>
            <a:endParaRPr lang="es-MX" sz="2200" b="1" dirty="0">
              <a:latin typeface="Century Gothic" panose="020B0502020202020204" pitchFamily="34" charset="0"/>
            </a:endParaRPr>
          </a:p>
        </p:txBody>
      </p:sp>
      <p:cxnSp>
        <p:nvCxnSpPr>
          <p:cNvPr id="16" name="Conector recto de flecha 15"/>
          <p:cNvCxnSpPr/>
          <p:nvPr/>
        </p:nvCxnSpPr>
        <p:spPr>
          <a:xfrm flipH="1">
            <a:off x="7009864" y="3603264"/>
            <a:ext cx="220563" cy="5239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 flipV="1">
            <a:off x="8453537" y="1784950"/>
            <a:ext cx="456906" cy="4457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/>
          <p:nvPr/>
        </p:nvCxnSpPr>
        <p:spPr>
          <a:xfrm flipH="1" flipV="1">
            <a:off x="6870627" y="1784950"/>
            <a:ext cx="427303" cy="407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/>
          <p:nvPr/>
        </p:nvCxnSpPr>
        <p:spPr>
          <a:xfrm>
            <a:off x="8352584" y="3603264"/>
            <a:ext cx="329406" cy="5239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/>
          <p:nvPr/>
        </p:nvCxnSpPr>
        <p:spPr>
          <a:xfrm flipV="1">
            <a:off x="9215963" y="2711062"/>
            <a:ext cx="724870" cy="25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Flecha derecha 16"/>
          <p:cNvSpPr/>
          <p:nvPr/>
        </p:nvSpPr>
        <p:spPr>
          <a:xfrm>
            <a:off x="4485249" y="2469568"/>
            <a:ext cx="1322363" cy="787791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CuadroTexto 18"/>
          <p:cNvSpPr txBox="1"/>
          <p:nvPr/>
        </p:nvSpPr>
        <p:spPr>
          <a:xfrm>
            <a:off x="1248238" y="4615284"/>
            <a:ext cx="1964788" cy="430887"/>
          </a:xfrm>
          <a:prstGeom prst="rect">
            <a:avLst/>
          </a:prstGeom>
          <a:noFill/>
          <a:ln w="38100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200" b="1" dirty="0" smtClean="0">
                <a:latin typeface="Century Gothic" panose="020B0502020202020204" pitchFamily="34" charset="0"/>
              </a:rPr>
              <a:t>Se divide en:</a:t>
            </a:r>
            <a:endParaRPr lang="es-MX" sz="2200" b="1" dirty="0">
              <a:latin typeface="Century Gothic" panose="020B0502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487010" y="5239084"/>
            <a:ext cx="39398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INFORMACIÓN PÚBLICA FUNDAMENTAL</a:t>
            </a:r>
          </a:p>
          <a:p>
            <a:pPr algn="ctr"/>
            <a:endParaRPr lang="es-MX" dirty="0" smtClean="0">
              <a:latin typeface="Century Gothic" panose="020B0502020202020204" pitchFamily="34" charset="0"/>
            </a:endParaRPr>
          </a:p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INFORMACIÓN PÚBLICA ORDINARIA</a:t>
            </a: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40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ogotipo del estado de Jalis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81" y="220401"/>
            <a:ext cx="2433248" cy="1019565"/>
          </a:xfrm>
          <a:prstGeom prst="rect">
            <a:avLst/>
          </a:prstGeom>
          <a:effectLst>
            <a:glow rad="127000">
              <a:schemeClr val="bg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Escudo del Estado de Jalisco en escala de grises con la leyenda: Gobierno del estado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9130" y="5615665"/>
            <a:ext cx="1085650" cy="103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849902" y="1195797"/>
            <a:ext cx="76467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accent5"/>
                </a:solidFill>
                <a:latin typeface="Century Gothic" panose="020B0502020202020204" pitchFamily="34" charset="0"/>
              </a:rPr>
              <a:t>INFORMACIÓN</a:t>
            </a:r>
            <a:r>
              <a:rPr lang="es-MX" sz="3600" b="1" dirty="0" smtClean="0">
                <a:solidFill>
                  <a:schemeClr val="accent4"/>
                </a:solidFill>
                <a:latin typeface="Century Gothic" panose="020B0502020202020204" pitchFamily="34" charset="0"/>
              </a:rPr>
              <a:t> </a:t>
            </a:r>
            <a:r>
              <a:rPr lang="es-MX" sz="3600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PÚBLICA FUNDAMENTAL</a:t>
            </a:r>
            <a:endParaRPr lang="es-MX" sz="3600" b="1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51999" y="3253955"/>
            <a:ext cx="94894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000" dirty="0" smtClean="0">
                <a:latin typeface="Century Gothic" panose="020B0502020202020204" pitchFamily="34" charset="0"/>
              </a:rPr>
              <a:t>Se encuentra establecido en el artículo 8 de la Ley de Transparencia y Acceso a la Información Pública del Estado de Jalisco y sus Municipios.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245429" y="5321196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200" dirty="0" smtClean="0">
                <a:latin typeface="Century Gothic" panose="020B0502020202020204" pitchFamily="34" charset="0"/>
              </a:rPr>
              <a:t>Que es información obligatoria </a:t>
            </a:r>
          </a:p>
          <a:p>
            <a:r>
              <a:rPr lang="es-MX" sz="2200" dirty="0" smtClean="0">
                <a:latin typeface="Century Gothic" panose="020B0502020202020204" pitchFamily="34" charset="0"/>
              </a:rPr>
              <a:t>para </a:t>
            </a:r>
            <a:r>
              <a:rPr lang="es-MX" sz="2200" dirty="0">
                <a:latin typeface="Century Gothic" panose="020B0502020202020204" pitchFamily="34" charset="0"/>
              </a:rPr>
              <a:t>todos los sujetos obligados</a:t>
            </a:r>
            <a:endParaRPr lang="es-MX" sz="2200" dirty="0"/>
          </a:p>
        </p:txBody>
      </p:sp>
      <p:sp>
        <p:nvSpPr>
          <p:cNvPr id="8" name="CuadroTexto 7"/>
          <p:cNvSpPr txBox="1"/>
          <p:nvPr/>
        </p:nvSpPr>
        <p:spPr>
          <a:xfrm>
            <a:off x="1849902" y="5520360"/>
            <a:ext cx="1964788" cy="430887"/>
          </a:xfrm>
          <a:prstGeom prst="rect">
            <a:avLst/>
          </a:prstGeom>
          <a:noFill/>
          <a:ln w="38100">
            <a:solidFill>
              <a:srgbClr val="A62A3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200" b="1" dirty="0" smtClean="0">
                <a:latin typeface="Century Gothic" panose="020B0502020202020204" pitchFamily="34" charset="0"/>
              </a:rPr>
              <a:t>ESTABLECE</a:t>
            </a:r>
            <a:endParaRPr lang="es-MX" sz="2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84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1281" y="2902767"/>
            <a:ext cx="3939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accent5"/>
                </a:solidFill>
                <a:latin typeface="Century Gothic" panose="020B0502020202020204" pitchFamily="34" charset="0"/>
              </a:rPr>
              <a:t>INFORMACIÓN OBLIGATORIA </a:t>
            </a:r>
            <a:endParaRPr lang="es-MX" sz="3200" b="1" dirty="0">
              <a:solidFill>
                <a:schemeClr val="accent5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Logotipo del estado de Jalis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81" y="220401"/>
            <a:ext cx="2433248" cy="1019565"/>
          </a:xfrm>
          <a:prstGeom prst="rect">
            <a:avLst/>
          </a:prstGeom>
          <a:effectLst>
            <a:glow rad="127000">
              <a:schemeClr val="bg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Escudo del Estado de Jalisco en escala de grises con la leyenda: Gobierno del estado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9130" y="5615665"/>
            <a:ext cx="1085650" cy="103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brir llave 4"/>
          <p:cNvSpPr/>
          <p:nvPr/>
        </p:nvSpPr>
        <p:spPr>
          <a:xfrm>
            <a:off x="3591668" y="1600180"/>
            <a:ext cx="587828" cy="4015485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4" descr="Escudo del Estado de Jalisco en escala de grises con la leyenda: Gobierno del estado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1530" y="5768065"/>
            <a:ext cx="1085650" cy="103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Escudo del Estado de Jalisco en escala de grises con la leyenda: Gobierno del estado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3930" y="5920465"/>
            <a:ext cx="1085650" cy="103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4666707" y="1123784"/>
            <a:ext cx="579664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latin typeface="Century Gothic" panose="020B0502020202020204" pitchFamily="34" charset="0"/>
              </a:rPr>
              <a:t>FRACCIÓN V</a:t>
            </a:r>
          </a:p>
          <a:p>
            <a:pPr algn="just"/>
            <a:r>
              <a:rPr lang="es-MX" sz="2200" dirty="0" smtClean="0">
                <a:latin typeface="Century Gothic" panose="020B0502020202020204" pitchFamily="34" charset="0"/>
              </a:rPr>
              <a:t>Inciso y</a:t>
            </a:r>
            <a:r>
              <a:rPr lang="es-MX" sz="2200" dirty="0">
                <a:latin typeface="Century Gothic" panose="020B0502020202020204" pitchFamily="34" charset="0"/>
              </a:rPr>
              <a:t>) La información en versión pública de las declaraciones patrimoniales de los servidores públicos que así lo </a:t>
            </a:r>
            <a:r>
              <a:rPr lang="es-MX" sz="2200" dirty="0" smtClean="0">
                <a:latin typeface="Century Gothic" panose="020B0502020202020204" pitchFamily="34" charset="0"/>
              </a:rPr>
              <a:t>determinen.</a:t>
            </a:r>
          </a:p>
          <a:p>
            <a:pPr algn="just"/>
            <a:endParaRPr lang="es-MX" sz="2200" dirty="0" smtClean="0">
              <a:latin typeface="Century Gothic" panose="020B0502020202020204" pitchFamily="34" charset="0"/>
            </a:endParaRPr>
          </a:p>
          <a:p>
            <a:pPr algn="just"/>
            <a:r>
              <a:rPr lang="es-MX" sz="2200" dirty="0" smtClean="0">
                <a:latin typeface="Century Gothic" panose="020B0502020202020204" pitchFamily="34" charset="0"/>
              </a:rPr>
              <a:t>Inciso z) Registro de los procedimientos de responsabilidad administrativa. </a:t>
            </a:r>
            <a:endParaRPr lang="es-MX" sz="2200" dirty="0"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679769" y="4427013"/>
            <a:ext cx="57966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latin typeface="Century Gothic" panose="020B0502020202020204" pitchFamily="34" charset="0"/>
              </a:rPr>
              <a:t>FRACCIÓN VII</a:t>
            </a:r>
          </a:p>
          <a:p>
            <a:pPr algn="just"/>
            <a:r>
              <a:rPr lang="es-MX" sz="2200" dirty="0" smtClean="0">
                <a:latin typeface="Century Gothic" panose="020B0502020202020204" pitchFamily="34" charset="0"/>
              </a:rPr>
              <a:t>Las versiones públicas de las resoluciones y laudos que emitan los sujetos obligados, en procesos o procedimientos seguidos en forma de juicio y que hayan causado estado. </a:t>
            </a:r>
            <a:endParaRPr lang="es-MX" sz="2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04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ogotipo del estado de Jalis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81" y="220401"/>
            <a:ext cx="2433248" cy="1019565"/>
          </a:xfrm>
          <a:prstGeom prst="rect">
            <a:avLst/>
          </a:prstGeom>
          <a:effectLst>
            <a:glow rad="127000">
              <a:schemeClr val="bg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Escudo del Estado de Jalisco en escala de grises con la leyenda: Gobierno del estado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6857" y="220401"/>
            <a:ext cx="1085650" cy="103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961629" y="1248045"/>
            <a:ext cx="8940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accent5"/>
                </a:solidFill>
                <a:latin typeface="Century Gothic" panose="020B0502020202020204" pitchFamily="34" charset="0"/>
              </a:rPr>
              <a:t>INFORMACIÓN</a:t>
            </a:r>
            <a:r>
              <a:rPr lang="es-MX" sz="3600" b="1" dirty="0" smtClean="0">
                <a:solidFill>
                  <a:schemeClr val="accent4"/>
                </a:solidFill>
                <a:latin typeface="Century Gothic" panose="020B0502020202020204" pitchFamily="34" charset="0"/>
              </a:rPr>
              <a:t> </a:t>
            </a:r>
            <a:r>
              <a:rPr lang="es-MX" sz="3600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PÚBLICA </a:t>
            </a:r>
          </a:p>
          <a:p>
            <a:pPr algn="ctr"/>
            <a:r>
              <a:rPr lang="es-MX" sz="3600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PROTEGIDA </a:t>
            </a:r>
            <a:endParaRPr lang="es-MX" sz="3600" b="1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Diagrama 12"/>
          <p:cNvGraphicFramePr/>
          <p:nvPr>
            <p:extLst>
              <p:ext uri="{D42A27DB-BD31-4B8C-83A1-F6EECF244321}">
                <p14:modId xmlns:p14="http://schemas.microsoft.com/office/powerpoint/2010/main" val="934771654"/>
              </p:ext>
            </p:extLst>
          </p:nvPr>
        </p:nvGraphicFramePr>
        <p:xfrm>
          <a:off x="1977963" y="2456453"/>
          <a:ext cx="6800275" cy="20763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CuadroTexto 13"/>
          <p:cNvSpPr txBox="1"/>
          <p:nvPr/>
        </p:nvSpPr>
        <p:spPr>
          <a:xfrm>
            <a:off x="8778238" y="2352287"/>
            <a:ext cx="2355762" cy="1785104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200" dirty="0" smtClean="0">
                <a:latin typeface="Century Gothic" panose="020B0502020202020204" pitchFamily="34" charset="0"/>
              </a:rPr>
              <a:t>Información pública protegida, relativa a la función pública</a:t>
            </a:r>
            <a:endParaRPr lang="es-MX" sz="2200" dirty="0">
              <a:latin typeface="Century Gothic" panose="020B0502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298224" y="2312042"/>
            <a:ext cx="2355762" cy="246221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200" dirty="0" smtClean="0">
                <a:latin typeface="Century Gothic" panose="020B0502020202020204" pitchFamily="34" charset="0"/>
              </a:rPr>
              <a:t>Información pública protegida, intransferible e indelegable, relativa a los particulares</a:t>
            </a:r>
            <a:endParaRPr lang="es-MX" sz="2200" dirty="0">
              <a:latin typeface="Century Gothic" panose="020B0502020202020204" pitchFamily="34" charset="0"/>
            </a:endParaRPr>
          </a:p>
        </p:txBody>
      </p:sp>
      <p:cxnSp>
        <p:nvCxnSpPr>
          <p:cNvPr id="17" name="Conector recto de flecha 16"/>
          <p:cNvCxnSpPr/>
          <p:nvPr/>
        </p:nvCxnSpPr>
        <p:spPr>
          <a:xfrm>
            <a:off x="1476105" y="4850959"/>
            <a:ext cx="0" cy="3035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8225252" y="4850959"/>
            <a:ext cx="3370217" cy="186204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300" b="1" dirty="0" smtClean="0">
                <a:latin typeface="Century Gothic" panose="020B0502020202020204" pitchFamily="34" charset="0"/>
              </a:rPr>
              <a:t>Queda prohibido su MANEJO, DISTRIBUCIÓN, PUBLICACIÓN y DIFUSIÓN</a:t>
            </a:r>
            <a:endParaRPr lang="es-MX" sz="2300" b="1" dirty="0">
              <a:latin typeface="Century Gothic" panose="020B0502020202020204" pitchFamily="34" charset="0"/>
            </a:endParaRPr>
          </a:p>
        </p:txBody>
      </p:sp>
      <p:cxnSp>
        <p:nvCxnSpPr>
          <p:cNvPr id="22" name="Conector recto de flecha 21"/>
          <p:cNvCxnSpPr/>
          <p:nvPr/>
        </p:nvCxnSpPr>
        <p:spPr>
          <a:xfrm flipH="1">
            <a:off x="9897297" y="4317616"/>
            <a:ext cx="4351" cy="439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175335" y="5271550"/>
            <a:ext cx="3296194" cy="1292662"/>
          </a:xfrm>
          <a:prstGeom prst="rect">
            <a:avLst/>
          </a:prstGeom>
          <a:noFill/>
          <a:ln w="38100">
            <a:solidFill>
              <a:srgbClr val="A62A3F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sz="1950" b="1" dirty="0" smtClean="0">
                <a:latin typeface="Century Gothic" panose="020B0502020202020204" pitchFamily="34" charset="0"/>
              </a:rPr>
              <a:t>Queda prohibido su ACCESO, DISTRIBUCIÓN, COMERCIALIZACIÓN,</a:t>
            </a:r>
          </a:p>
          <a:p>
            <a:pPr algn="just"/>
            <a:r>
              <a:rPr lang="es-MX" sz="1950" b="1" dirty="0" smtClean="0">
                <a:latin typeface="Century Gothic" panose="020B0502020202020204" pitchFamily="34" charset="0"/>
              </a:rPr>
              <a:t>PUBLICACIÓN Y DIFUSIÓN</a:t>
            </a:r>
          </a:p>
        </p:txBody>
      </p:sp>
      <p:cxnSp>
        <p:nvCxnSpPr>
          <p:cNvPr id="28" name="Conector recto de flecha 27"/>
          <p:cNvCxnSpPr/>
          <p:nvPr/>
        </p:nvCxnSpPr>
        <p:spPr>
          <a:xfrm>
            <a:off x="3614059" y="5917881"/>
            <a:ext cx="3178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CuadroTexto 29"/>
          <p:cNvSpPr txBox="1"/>
          <p:nvPr/>
        </p:nvSpPr>
        <p:spPr>
          <a:xfrm>
            <a:off x="4041951" y="5610996"/>
            <a:ext cx="1653454" cy="64633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Gothic" panose="020B0502020202020204" pitchFamily="34" charset="0"/>
              </a:rPr>
              <a:t>De forma permanente</a:t>
            </a: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80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624529" y="730183"/>
            <a:ext cx="7241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accent5"/>
                </a:solidFill>
                <a:latin typeface="Century Gothic" panose="020B0502020202020204" pitchFamily="34" charset="0"/>
              </a:rPr>
              <a:t>INFORMACIÓN</a:t>
            </a:r>
            <a:r>
              <a:rPr lang="es-MX" sz="3600" b="1" dirty="0" smtClean="0">
                <a:solidFill>
                  <a:schemeClr val="accent4"/>
                </a:solidFill>
                <a:latin typeface="Century Gothic" panose="020B0502020202020204" pitchFamily="34" charset="0"/>
              </a:rPr>
              <a:t> </a:t>
            </a:r>
            <a:r>
              <a:rPr lang="es-MX" sz="3600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CONFIDENCIAL</a:t>
            </a:r>
            <a:endParaRPr lang="es-MX" sz="3600" b="1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Picture 2" descr="Logotipo del estado de Jalis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81" y="220401"/>
            <a:ext cx="2433248" cy="1019565"/>
          </a:xfrm>
          <a:prstGeom prst="rect">
            <a:avLst/>
          </a:prstGeom>
          <a:effectLst>
            <a:glow rad="127000">
              <a:schemeClr val="bg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Escudo del Estado de Jalisco en escala de grises con la leyenda: Gobierno del estado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6857" y="220401"/>
            <a:ext cx="1085650" cy="103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2251236" y="1796642"/>
            <a:ext cx="1653454" cy="769441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200" dirty="0" smtClean="0">
                <a:latin typeface="Century Gothic" panose="020B0502020202020204" pitchFamily="34" charset="0"/>
              </a:rPr>
              <a:t>Datos personales </a:t>
            </a:r>
            <a:endParaRPr lang="es-MX" sz="22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971074" y="2928084"/>
            <a:ext cx="4698205" cy="1785104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200" dirty="0" smtClean="0">
                <a:latin typeface="Century Gothic" panose="020B0502020202020204" pitchFamily="34" charset="0"/>
              </a:rPr>
              <a:t>Secreto comercial, industrial, fiscal, bancario, fiduciario, bursátil, postal, cuando involucren el ejercicio de recursos públicos </a:t>
            </a:r>
            <a:endParaRPr lang="es-MX" sz="2200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002695" y="5284454"/>
            <a:ext cx="4666584" cy="1107996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200" dirty="0" smtClean="0">
                <a:latin typeface="Century Gothic" panose="020B0502020202020204" pitchFamily="34" charset="0"/>
              </a:rPr>
              <a:t>La información considerada como confidencial por disposición legal expresa</a:t>
            </a:r>
            <a:endParaRPr lang="es-MX" sz="2200" dirty="0">
              <a:latin typeface="Century Gothic" panose="020B0502020202020204" pitchFamily="34" charset="0"/>
            </a:endParaRPr>
          </a:p>
        </p:txBody>
      </p:sp>
      <p:cxnSp>
        <p:nvCxnSpPr>
          <p:cNvPr id="10" name="Conector recto 9"/>
          <p:cNvCxnSpPr/>
          <p:nvPr/>
        </p:nvCxnSpPr>
        <p:spPr>
          <a:xfrm>
            <a:off x="4336869" y="2194561"/>
            <a:ext cx="3461657" cy="130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8456091" y="1809840"/>
            <a:ext cx="3169851" cy="1631216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Cualquier información concerniente a una persona física identificada o identificable</a:t>
            </a:r>
            <a:endParaRPr lang="es-MX" sz="2000" dirty="0">
              <a:latin typeface="Century Gothic" panose="020B0502020202020204" pitchFamily="34" charset="0"/>
            </a:endParaRPr>
          </a:p>
        </p:txBody>
      </p:sp>
      <p:cxnSp>
        <p:nvCxnSpPr>
          <p:cNvPr id="13" name="Conector recto 12"/>
          <p:cNvCxnSpPr/>
          <p:nvPr/>
        </p:nvCxnSpPr>
        <p:spPr>
          <a:xfrm>
            <a:off x="9866374" y="3588927"/>
            <a:ext cx="0" cy="4474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7503458" y="4259103"/>
            <a:ext cx="4122484" cy="2246769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Datos personales sensibles, aquellos que se refieren a la esfera más intima de su titular, o cuya utilización indebida pueda dar origen a discriminación o conlleve un riesgo grave para éste.  </a:t>
            </a:r>
            <a:endParaRPr lang="es-MX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91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568</TotalTime>
  <Words>414</Words>
  <Application>Microsoft Office PowerPoint</Application>
  <PresentationFormat>Panorámica</PresentationFormat>
  <Paragraphs>70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Angel Vazquez Plasencia</dc:creator>
  <cp:lastModifiedBy>Lizette Ramírez Preciado</cp:lastModifiedBy>
  <cp:revision>49</cp:revision>
  <dcterms:created xsi:type="dcterms:W3CDTF">2020-08-08T17:03:51Z</dcterms:created>
  <dcterms:modified xsi:type="dcterms:W3CDTF">2020-08-14T20:01:27Z</dcterms:modified>
</cp:coreProperties>
</file>