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6" r:id="rId2"/>
    <p:sldId id="329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</p:sldIdLst>
  <p:sldSz cx="9144000" cy="6858000" type="screen4x3"/>
  <p:notesSz cx="6954838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4" autoAdjust="0"/>
    <p:restoredTop sz="91815" autoAdjust="0"/>
  </p:normalViewPr>
  <p:slideViewPr>
    <p:cSldViewPr>
      <p:cViewPr varScale="1">
        <p:scale>
          <a:sx n="89" d="100"/>
          <a:sy n="89" d="100"/>
        </p:scale>
        <p:origin x="12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notesViewPr>
    <p:cSldViewPr>
      <p:cViewPr>
        <p:scale>
          <a:sx n="100" d="100"/>
          <a:sy n="100" d="100"/>
        </p:scale>
        <p:origin x="-1878" y="-72"/>
      </p:cViewPr>
      <p:guideLst>
        <p:guide orient="horz" pos="2932"/>
        <p:guide pos="21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8102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0678EF1F-4436-4CDA-B837-0B7FE0D4D15D}" type="datetimeFigureOut">
              <a:rPr lang="es-MX" smtClean="0"/>
              <a:t>07/04/2017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r>
              <a:rPr lang="es-MX" dirty="0" smtClean="0"/>
              <a:t> </a:t>
            </a:r>
            <a:fld id="{B86BE3AE-5438-45F2-B545-970641F72CA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86665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s-MX" smtClean="0"/>
              <a:t> </a:t>
            </a:r>
            <a:fld id="{B86BE3AE-5438-45F2-B545-970641F72CAC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801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440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51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19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1640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16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1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76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03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00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68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936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758880" y="65922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8B66BBF-8B91-43EA-8468-A26DCFD0D1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89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86872" y="6592267"/>
            <a:ext cx="2133600" cy="365125"/>
          </a:xfrm>
        </p:spPr>
        <p:txBody>
          <a:bodyPr/>
          <a:lstStyle/>
          <a:p>
            <a:fld id="{D8B66BBF-8B91-43EA-8468-A26DCFD0D1C9}" type="slidenum">
              <a:rPr lang="es-MX" smtClean="0"/>
              <a:t>1</a:t>
            </a:fld>
            <a:endParaRPr lang="es-MX"/>
          </a:p>
        </p:txBody>
      </p:sp>
      <p:pic>
        <p:nvPicPr>
          <p:cNvPr id="5" name="Picture 2" descr="Resultado de imagen para riesg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437063"/>
            <a:ext cx="18637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6"/>
          <p:cNvSpPr/>
          <p:nvPr/>
        </p:nvSpPr>
        <p:spPr>
          <a:xfrm>
            <a:off x="179388" y="1484784"/>
            <a:ext cx="8856662" cy="1384995"/>
          </a:xfrm>
          <a:prstGeom prst="rect">
            <a:avLst/>
          </a:prstGeom>
          <a:solidFill>
            <a:srgbClr val="C00000"/>
          </a:solidFill>
        </p:spPr>
        <p:txBody>
          <a:bodyPr>
            <a:spAutoFit/>
          </a:bodyPr>
          <a:lstStyle/>
          <a:p>
            <a:pPr algn="ctr">
              <a:defRPr/>
            </a:pPr>
            <a:endParaRPr lang="es-MX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MX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Resultados de Evaluación 2016</a:t>
            </a:r>
            <a:endParaRPr lang="es-MX" sz="2800" b="1" spc="-1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MX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uadroTexto 5"/>
          <p:cNvSpPr txBox="1"/>
          <p:nvPr/>
        </p:nvSpPr>
        <p:spPr>
          <a:xfrm flipH="1">
            <a:off x="3779838" y="5661025"/>
            <a:ext cx="1687512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MX" dirty="0" smtClean="0">
                <a:solidFill>
                  <a:prstClr val="white">
                    <a:lumMod val="50000"/>
                  </a:prstClr>
                </a:solidFill>
                <a:latin typeface="Times New Roman" pitchFamily="18" charset="0"/>
                <a:cs typeface="Times New Roman" pitchFamily="18" charset="0"/>
              </a:rPr>
              <a:t>Marzo, </a:t>
            </a:r>
            <a:r>
              <a:rPr lang="es-MX" dirty="0">
                <a:solidFill>
                  <a:prstClr val="white">
                    <a:lumMod val="50000"/>
                  </a:prstClr>
                </a:solidFill>
                <a:latin typeface="Times New Roman" pitchFamily="18" charset="0"/>
                <a:cs typeface="Times New Roman" pitchFamily="18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8535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10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315040"/>
              </p:ext>
            </p:extLst>
          </p:nvPr>
        </p:nvGraphicFramePr>
        <p:xfrm>
          <a:off x="1331640" y="1412776"/>
          <a:ext cx="6624736" cy="2316480"/>
        </p:xfrm>
        <a:graphic>
          <a:graphicData uri="http://schemas.openxmlformats.org/drawingml/2006/table">
            <a:tbl>
              <a:tblPr/>
              <a:tblGrid>
                <a:gridCol w="3344718"/>
                <a:gridCol w="1623834"/>
                <a:gridCol w="1656184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Casimiro Castillo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Cihuatlán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Cuautitlán de García Barragán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Huerta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Tomatlán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Villa Purificación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8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11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415477"/>
              </p:ext>
            </p:extLst>
          </p:nvPr>
        </p:nvGraphicFramePr>
        <p:xfrm>
          <a:off x="1331640" y="1412776"/>
          <a:ext cx="6624736" cy="2926080"/>
        </p:xfrm>
        <a:graphic>
          <a:graphicData uri="http://schemas.openxmlformats.org/drawingml/2006/table">
            <a:tbl>
              <a:tblPr/>
              <a:tblGrid>
                <a:gridCol w="3417609"/>
                <a:gridCol w="1550943"/>
                <a:gridCol w="1656184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effectLst/>
                          <a:latin typeface="Calibri"/>
                        </a:rPr>
                        <a:t>Atenguillo</a:t>
                      </a:r>
                      <a:endParaRPr lang="es-MX" sz="2000" dirty="0"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effectLst/>
                          <a:latin typeface="Calibri"/>
                        </a:rPr>
                        <a:t>11%</a:t>
                      </a:r>
                      <a:endParaRPr lang="es-MX" sz="1800" dirty="0"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effectLst/>
                          <a:latin typeface="Calibri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Calibri"/>
                        </a:rPr>
                        <a:t> DOCUMENTOS</a:t>
                      </a:r>
                      <a:endParaRPr lang="es-MX" sz="1600" b="1" baseline="0" dirty="0"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Corrientes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+mn-lt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Guachinango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+mn-lt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Mascota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+mn-lt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Mixtlán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+mn-lt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Vallarta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Sebastián del Oeste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+mn-lt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Talpa de Allende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+mn-lt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9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12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69693"/>
              </p:ext>
            </p:extLst>
          </p:nvPr>
        </p:nvGraphicFramePr>
        <p:xfrm>
          <a:off x="1331641" y="1436002"/>
          <a:ext cx="6624735" cy="4754880"/>
        </p:xfrm>
        <a:graphic>
          <a:graphicData uri="http://schemas.openxmlformats.org/drawingml/2006/table">
            <a:tbl>
              <a:tblPr/>
              <a:tblGrid>
                <a:gridCol w="3529328"/>
                <a:gridCol w="1439224"/>
                <a:gridCol w="1656183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Ahualulco</a:t>
                      </a:r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Mercado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Amatitán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Ameca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Cocula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Arenal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Etzatlán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Hostotipaquillo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Magdalena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Juanito de Escobedo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Marcos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effectLst/>
                          <a:latin typeface="+mn-lt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Martin Hidalgo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Tala 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Tequila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Teuchitlán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10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13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24844"/>
              </p:ext>
            </p:extLst>
          </p:nvPr>
        </p:nvGraphicFramePr>
        <p:xfrm>
          <a:off x="1331640" y="1412776"/>
          <a:ext cx="6696744" cy="3535680"/>
        </p:xfrm>
        <a:graphic>
          <a:graphicData uri="http://schemas.openxmlformats.org/drawingml/2006/table">
            <a:tbl>
              <a:tblPr/>
              <a:tblGrid>
                <a:gridCol w="3528437"/>
                <a:gridCol w="1512123"/>
                <a:gridCol w="1656184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Acatlán de Juárez 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Amacueca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Atemajac de Brizuela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Atoyac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Sayula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624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Tapalpa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Techaluta</a:t>
                      </a:r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Montenegro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Teocuitatlán</a:t>
                      </a:r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Corona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Villa Corona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Zacoalco</a:t>
                      </a:r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Torres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11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14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367560"/>
              </p:ext>
            </p:extLst>
          </p:nvPr>
        </p:nvGraphicFramePr>
        <p:xfrm>
          <a:off x="1331640" y="1412776"/>
          <a:ext cx="6696744" cy="4145280"/>
        </p:xfrm>
        <a:graphic>
          <a:graphicData uri="http://schemas.openxmlformats.org/drawingml/2006/table">
            <a:tbl>
              <a:tblPr/>
              <a:tblGrid>
                <a:gridCol w="3517078"/>
                <a:gridCol w="1359900"/>
                <a:gridCol w="1819766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Cuquio</a:t>
                      </a:r>
                      <a:endParaRPr lang="es-MX" sz="20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Salto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Guadalajara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b"/>
                      <a:r>
                        <a:rPr lang="es-MX" sz="20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Ixtlahuacán</a:t>
                      </a:r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los Membrillos</a:t>
                      </a:r>
                    </a:p>
                  </a:txBody>
                  <a:tcPr marL="28575" marR="2857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Ixtlahuacán</a:t>
                      </a:r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del Río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Juanacatlán</a:t>
                      </a:r>
                      <a:endParaRPr lang="es-MX" sz="2000" b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Cristóbal de la Barranca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08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Tlajomulco de Zúñiga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416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Tlaquepaque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Tonalá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Zapopan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Zapotlanejo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12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2600" dirty="0" smtClean="0"/>
              <a:t>En el marco del Sistema Nacional Anticorrupción (SNA) y el Sistema Nacional de Fiscalización (SNF) en el año 2006 nace el Control Interno.</a:t>
            </a:r>
          </a:p>
          <a:p>
            <a:pPr algn="just"/>
            <a:endParaRPr lang="es-MX" sz="2600" dirty="0" smtClean="0"/>
          </a:p>
          <a:p>
            <a:pPr algn="just"/>
            <a:r>
              <a:rPr lang="es-MX" sz="2600" dirty="0" smtClean="0"/>
              <a:t>En el año 2014 el Gobernador Aristóteles Sandoval firma un acuerdo donde nace el Control Interno en el estado de Jalisco.</a:t>
            </a:r>
          </a:p>
          <a:p>
            <a:pPr algn="just"/>
            <a:endParaRPr lang="es-MX" sz="2600" dirty="0" smtClean="0"/>
          </a:p>
          <a:p>
            <a:pPr algn="just"/>
            <a:r>
              <a:rPr lang="es-MX" sz="2600" dirty="0" smtClean="0"/>
              <a:t>El 3 de mayo de 2016 iniciamos con la visita a todos los municipios del estado de Jalisco para realizar el Diagnóstico de Control Interno.</a:t>
            </a:r>
          </a:p>
          <a:p>
            <a:pPr algn="just"/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59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60432" y="6592267"/>
            <a:ext cx="360040" cy="365125"/>
          </a:xfrm>
        </p:spPr>
        <p:txBody>
          <a:bodyPr/>
          <a:lstStyle/>
          <a:p>
            <a:fld id="{D8B66BBF-8B91-43EA-8468-A26DCFD0D1C9}" type="slidenum">
              <a:rPr lang="es-MX" smtClean="0">
                <a:solidFill>
                  <a:schemeClr val="tx1"/>
                </a:solidFill>
              </a:rPr>
              <a:t>3</a:t>
            </a:fld>
            <a:endParaRPr lang="es-MX" dirty="0">
              <a:solidFill>
                <a:schemeClr val="tx1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208685"/>
              </p:ext>
            </p:extLst>
          </p:nvPr>
        </p:nvGraphicFramePr>
        <p:xfrm>
          <a:off x="1331639" y="1412776"/>
          <a:ext cx="6624737" cy="3600000"/>
        </p:xfrm>
        <a:graphic>
          <a:graphicData uri="http://schemas.openxmlformats.org/drawingml/2006/table">
            <a:tbl>
              <a:tblPr/>
              <a:tblGrid>
                <a:gridCol w="3179306"/>
                <a:gridCol w="1789246"/>
                <a:gridCol w="1656185"/>
              </a:tblGrid>
              <a:tr h="549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Municipio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Bolaños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/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Chimaltitán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Colotlán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Huejúcar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b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Huejuquilla</a:t>
                      </a:r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el Alto</a:t>
                      </a:r>
                    </a:p>
                  </a:txBody>
                  <a:tcPr marL="28575" marR="2857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Mezquitic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Martin de Bolaños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María de los Ángeles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Totatiche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85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Villa Guerrero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1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10452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4</a:t>
            </a:fld>
            <a:endParaRPr lang="es-MX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43683"/>
              </p:ext>
            </p:extLst>
          </p:nvPr>
        </p:nvGraphicFramePr>
        <p:xfrm>
          <a:off x="1331640" y="1412776"/>
          <a:ext cx="6624736" cy="2985864"/>
        </p:xfrm>
        <a:graphic>
          <a:graphicData uri="http://schemas.openxmlformats.org/drawingml/2006/table">
            <a:tbl>
              <a:tblPr/>
              <a:tblGrid>
                <a:gridCol w="3124069"/>
                <a:gridCol w="1862213"/>
                <a:gridCol w="1638454"/>
              </a:tblGrid>
              <a:tr h="5422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Municipio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012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Encarnación de Díaz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Lagos de Moreno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Ojuelos de Jalisco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Diego de Alejandría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Juan de los Lagos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0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Teocaltiche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Unión de San Antonio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Villa Hidalgo</a:t>
                      </a:r>
                    </a:p>
                  </a:txBody>
                  <a:tcPr marL="18133" marR="181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</a:p>
                  </a:txBody>
                  <a:tcPr marL="18133" marR="181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2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8725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5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599257"/>
              </p:ext>
            </p:extLst>
          </p:nvPr>
        </p:nvGraphicFramePr>
        <p:xfrm>
          <a:off x="1331641" y="1412696"/>
          <a:ext cx="6624735" cy="4145280"/>
        </p:xfrm>
        <a:graphic>
          <a:graphicData uri="http://schemas.openxmlformats.org/drawingml/2006/table">
            <a:tbl>
              <a:tblPr/>
              <a:tblGrid>
                <a:gridCol w="3084566"/>
                <a:gridCol w="1853268"/>
                <a:gridCol w="1686901"/>
              </a:tblGrid>
              <a:tr h="266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Municipio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Acatic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Arandas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869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Cañadas de Obregón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Jalostotitlán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Jesús María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656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Mexticacán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218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Ignacio Cerro Gordo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Julián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 el Alto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52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Tepatitlán de Morelos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704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Valle de Guadalupe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648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Yahualica de González Gallo</a:t>
                      </a:r>
                    </a:p>
                  </a:txBody>
                  <a:tcPr marL="27733" marR="27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733" marR="27733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3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6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10539"/>
              </p:ext>
            </p:extLst>
          </p:nvPr>
        </p:nvGraphicFramePr>
        <p:xfrm>
          <a:off x="1331639" y="1412776"/>
          <a:ext cx="6624737" cy="3230880"/>
        </p:xfrm>
        <a:graphic>
          <a:graphicData uri="http://schemas.openxmlformats.org/drawingml/2006/table">
            <a:tbl>
              <a:tblPr/>
              <a:tblGrid>
                <a:gridCol w="3162735"/>
                <a:gridCol w="1733809"/>
                <a:gridCol w="1728193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Atotonilco el Alto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Ayotlán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Degollado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Jamay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Barca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Ocotlán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Poncitlán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Tototlán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Zapotlán del Rey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4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7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661370"/>
              </p:ext>
            </p:extLst>
          </p:nvPr>
        </p:nvGraphicFramePr>
        <p:xfrm>
          <a:off x="1331640" y="1412776"/>
          <a:ext cx="6624736" cy="3535680"/>
        </p:xfrm>
        <a:graphic>
          <a:graphicData uri="http://schemas.openxmlformats.org/drawingml/2006/table">
            <a:tbl>
              <a:tblPr/>
              <a:tblGrid>
                <a:gridCol w="3171437"/>
                <a:gridCol w="1725107"/>
                <a:gridCol w="1728192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Chapala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Concepción de Buenos Aires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b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Jocotepec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Manzanilla de la Paz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b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Mazamitla</a:t>
                      </a:r>
                    </a:p>
                  </a:txBody>
                  <a:tcPr marL="28575" marR="2857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Quitupán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María del Oro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Tizapán el Alto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Valle de Juárez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Tuxcueca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2.2%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5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8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6675"/>
              </p:ext>
            </p:extLst>
          </p:nvPr>
        </p:nvGraphicFramePr>
        <p:xfrm>
          <a:off x="1331640" y="1412776"/>
          <a:ext cx="6624736" cy="4145280"/>
        </p:xfrm>
        <a:graphic>
          <a:graphicData uri="http://schemas.openxmlformats.org/drawingml/2006/table">
            <a:tbl>
              <a:tblPr/>
              <a:tblGrid>
                <a:gridCol w="3271216"/>
                <a:gridCol w="1673084"/>
                <a:gridCol w="1680436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Gómez Farías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Jilotlán</a:t>
                      </a:r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los Dolores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Pihuamo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Gabriel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b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Tamazula de Gordiano</a:t>
                      </a:r>
                    </a:p>
                  </a:txBody>
                  <a:tcPr marL="28575" marR="2857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Tecalitlán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Tolimán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Tonila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Tuxpan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Zapotitlán de Vadillo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Zapotiltic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Zapotlán el Grande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DOCUMENTOS</a:t>
                      </a:r>
                      <a:endParaRPr lang="es-MX" sz="1600" b="1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6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6BBF-8B91-43EA-8468-A26DCFD0D1C9}" type="slidenum">
              <a:rPr lang="es-MX" smtClean="0"/>
              <a:t>9</a:t>
            </a:fld>
            <a:endParaRPr lang="es-MX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713619"/>
              </p:ext>
            </p:extLst>
          </p:nvPr>
        </p:nvGraphicFramePr>
        <p:xfrm>
          <a:off x="1331640" y="1412776"/>
          <a:ext cx="6624736" cy="4754880"/>
        </p:xfrm>
        <a:graphic>
          <a:graphicData uri="http://schemas.openxmlformats.org/drawingml/2006/table">
            <a:tbl>
              <a:tblPr/>
              <a:tblGrid>
                <a:gridCol w="3234529"/>
                <a:gridCol w="1734022"/>
                <a:gridCol w="165618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Nombre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 Diagnóstico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Calificación Final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Atengo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2%</a:t>
                      </a:r>
                      <a:endParaRPr lang="es-MX" dirty="0"/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3.4%</a:t>
                      </a:r>
                      <a:endParaRPr lang="es-MX" dirty="0"/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Autlán de Navarro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Ayutla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0.4%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Chiquilistlán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Cuautla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Ejutla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 DOCUMENTOS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 Grullo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  <a:endParaRPr lang="es-MX" sz="1800" b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 Limón 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Juchitlán</a:t>
                      </a:r>
                      <a:endParaRPr lang="es-MX" sz="2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Tecolotlán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Tenamaxtlán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Tonaya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Tuxcacuesco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</a:t>
                      </a:r>
                      <a:r>
                        <a:rPr lang="es-MX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DOCUMENTOS</a:t>
                      </a:r>
                      <a:endParaRPr lang="es-MX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ctr"/>
                      <a:r>
                        <a:rPr lang="es-MX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Unión de Tula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Región 7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8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933</Words>
  <Application>Microsoft Office PowerPoint</Application>
  <PresentationFormat>Presentación en pantalla (4:3)</PresentationFormat>
  <Paragraphs>447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Tema de Office</vt:lpstr>
      <vt:lpstr>Presentación de PowerPoint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Gomez</dc:creator>
  <cp:lastModifiedBy>Liz</cp:lastModifiedBy>
  <cp:revision>152</cp:revision>
  <cp:lastPrinted>2017-04-06T16:35:36Z</cp:lastPrinted>
  <dcterms:created xsi:type="dcterms:W3CDTF">2017-01-17T17:53:07Z</dcterms:created>
  <dcterms:modified xsi:type="dcterms:W3CDTF">2017-04-07T20:18:45Z</dcterms:modified>
</cp:coreProperties>
</file>