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0" r:id="rId3"/>
    <p:sldId id="306" r:id="rId4"/>
    <p:sldId id="327" r:id="rId5"/>
    <p:sldId id="305" r:id="rId6"/>
    <p:sldId id="259" r:id="rId7"/>
    <p:sldId id="328" r:id="rId8"/>
    <p:sldId id="312" r:id="rId9"/>
    <p:sldId id="304" r:id="rId10"/>
    <p:sldId id="313" r:id="rId11"/>
    <p:sldId id="315" r:id="rId12"/>
    <p:sldId id="316" r:id="rId13"/>
    <p:sldId id="317" r:id="rId14"/>
    <p:sldId id="318" r:id="rId15"/>
    <p:sldId id="319" r:id="rId16"/>
    <p:sldId id="320" r:id="rId17"/>
    <p:sldId id="296" r:id="rId18"/>
    <p:sldId id="299" r:id="rId19"/>
    <p:sldId id="300" r:id="rId20"/>
    <p:sldId id="323" r:id="rId21"/>
    <p:sldId id="297" r:id="rId22"/>
    <p:sldId id="301" r:id="rId23"/>
    <p:sldId id="321" r:id="rId24"/>
    <p:sldId id="322" r:id="rId25"/>
    <p:sldId id="326" r:id="rId26"/>
    <p:sldId id="324" r:id="rId2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D636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FB1B2-AEDE-47FF-8237-A82309847952}" type="datetimeFigureOut">
              <a:rPr lang="es-MX" smtClean="0"/>
              <a:pPr/>
              <a:t>27/04/2017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9A8E-380A-47C5-BEE7-D748988F3C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4157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8824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3972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7301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9396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6733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2916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181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0341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8681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002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627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6CFA-9D27-4FEB-AA29-23C11DAF964B}" type="datetimeFigureOut">
              <a:rPr lang="es-MX" smtClean="0"/>
              <a:pPr/>
              <a:t>27/04/2017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E586-9166-42AC-993A-9C18F4ED122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9955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2673" y="4259994"/>
            <a:ext cx="7918649" cy="716593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 EN EL MARCO DEL SISTEMA ESTATAL ANTICORRUPCIÓN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47" y="5085184"/>
            <a:ext cx="8596105" cy="3109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71999" y="58630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Guadalajara, Jalisco a 06 de abril del 2017</a:t>
            </a:r>
            <a:endParaRPr lang="es-MX" dirty="0"/>
          </a:p>
        </p:txBody>
      </p:sp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771" y="1304965"/>
            <a:ext cx="4068451" cy="195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07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Marcador de contenido 2"/>
          <p:cNvSpPr>
            <a:spLocks noGrp="1"/>
          </p:cNvSpPr>
          <p:nvPr>
            <p:ph idx="1"/>
          </p:nvPr>
        </p:nvSpPr>
        <p:spPr>
          <a:xfrm>
            <a:off x="467544" y="1052736"/>
            <a:ext cx="5976664" cy="5040560"/>
          </a:xfrm>
        </p:spPr>
        <p:txBody>
          <a:bodyPr>
            <a:normAutofit/>
          </a:bodyPr>
          <a:lstStyle/>
          <a:p>
            <a:pPr algn="just"/>
            <a:r>
              <a:rPr lang="es-MX" altLang="es-MX" sz="2800" dirty="0" smtClean="0"/>
              <a:t>Estarán obligados a presentar las declaraciones de situación patrimonial y de intereses, bajo protesta de decir verdad y ante las Secretarías o su respectivo Órgano interno de control.</a:t>
            </a:r>
          </a:p>
          <a:p>
            <a:endParaRPr lang="es-MX" altLang="es-MX" sz="2800" dirty="0" smtClean="0"/>
          </a:p>
          <a:p>
            <a:r>
              <a:rPr lang="es-MX" altLang="es-MX" sz="2800" dirty="0" smtClean="0"/>
              <a:t>Asimismo, deberán presentar su declaración fiscal anual</a:t>
            </a:r>
            <a:r>
              <a:rPr lang="es-MX" altLang="es-MX" sz="2800" dirty="0"/>
              <a:t>. </a:t>
            </a:r>
            <a:r>
              <a:rPr lang="es-MX" altLang="es-MX" sz="1400" dirty="0"/>
              <a:t>(Art. 32 LGRA)</a:t>
            </a:r>
          </a:p>
          <a:p>
            <a:endParaRPr lang="es-MX" altLang="es-MX" sz="2800" dirty="0" smtClean="0"/>
          </a:p>
        </p:txBody>
      </p:sp>
      <p:pic>
        <p:nvPicPr>
          <p:cNvPr id="9220" name="Picture 4" descr="Resultado de imagen para declaración fisc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2558212" cy="153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54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562725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Patrimonial y de Intereses – Uso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0803" y="2492896"/>
            <a:ext cx="7713662" cy="3959225"/>
          </a:xfrm>
        </p:spPr>
        <p:txBody>
          <a:bodyPr rtlCol="0">
            <a:normAutofit/>
          </a:bodyPr>
          <a:lstStyle/>
          <a:p>
            <a:pPr algn="just"/>
            <a:r>
              <a:rPr lang="es-MX" altLang="es-MX" b="1" dirty="0"/>
              <a:t> La información relacionada con las declaraciones de situación patrimonial y de intereses,  </a:t>
            </a:r>
            <a:r>
              <a:rPr lang="es-MX" altLang="es-MX" dirty="0"/>
              <a:t>podrá ser solicitada y utilizada por las autoridades judiciales en el ejercicio de sus respectivas atribuciones, </a:t>
            </a:r>
            <a:r>
              <a:rPr lang="es-MX" altLang="es-MX" sz="2100" dirty="0"/>
              <a:t>(art. 28 LGRA)</a:t>
            </a:r>
          </a:p>
        </p:txBody>
      </p:sp>
      <p:pic>
        <p:nvPicPr>
          <p:cNvPr id="4" name="Imagen 3" descr="E:\9.- Comisión Contralores Estado - Municipios (CCEM)\Pagina Comision Contralores\Logo CCME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6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6875" y="6921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Versiones Públicas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2492896"/>
            <a:ext cx="6264820" cy="3024286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MX" dirty="0"/>
              <a:t>Las declaraciones patrimoniales y de intereses </a:t>
            </a:r>
            <a:r>
              <a:rPr lang="es-MX" sz="3500" b="1" dirty="0"/>
              <a:t>serán públicas </a:t>
            </a:r>
            <a:r>
              <a:rPr lang="es-MX" b="1" dirty="0"/>
              <a:t>salvo los rubros cuya publicidad pueda afectar la vida privada o los datos personales protegidos por la Constitución. </a:t>
            </a:r>
            <a:r>
              <a:rPr lang="es-MX" sz="2200" dirty="0" smtClean="0"/>
              <a:t>(</a:t>
            </a:r>
            <a:r>
              <a:rPr lang="es-MX" sz="2200" dirty="0"/>
              <a:t>art. 28 LGRA)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8120">
            <a:off x="6527633" y="3552299"/>
            <a:ext cx="2222233" cy="151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37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-540568" y="908720"/>
            <a:ext cx="8373938" cy="1215355"/>
          </a:xfrm>
        </p:spPr>
        <p:txBody>
          <a:bodyPr>
            <a:normAutofit/>
          </a:bodyPr>
          <a:lstStyle/>
          <a:p>
            <a:r>
              <a:rPr lang="es-MX" alt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Secretarías y los Órganos </a:t>
            </a:r>
            <a:br>
              <a:rPr lang="es-MX" alt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alt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internos de Control</a:t>
            </a:r>
          </a:p>
        </p:txBody>
      </p:sp>
      <p:sp>
        <p:nvSpPr>
          <p:cNvPr id="8195" name="Marcador de contenido 2"/>
          <p:cNvSpPr>
            <a:spLocks noGrp="1"/>
          </p:cNvSpPr>
          <p:nvPr>
            <p:ph idx="1"/>
          </p:nvPr>
        </p:nvSpPr>
        <p:spPr>
          <a:xfrm>
            <a:off x="3779912" y="2636912"/>
            <a:ext cx="4532000" cy="324036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altLang="es-MX" dirty="0" smtClean="0"/>
              <a:t>Deberán realizar una verificación aleatoria de las declaraciones patrimoniales que obren en el sistema de evolución patrimonial, de declaración de intereses y constancia de presentación de declaración fiscal.</a:t>
            </a:r>
          </a:p>
        </p:txBody>
      </p:sp>
      <p:pic>
        <p:nvPicPr>
          <p:cNvPr id="1032" name="Picture 8" descr="Resultado de imagen para ÓRGANOS INTERNOS DE CONT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6833">
            <a:off x="683568" y="3429000"/>
            <a:ext cx="2520036" cy="148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71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6875" y="4762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825" y="1916113"/>
            <a:ext cx="6337300" cy="3960812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MX" dirty="0"/>
              <a:t>Las declaraciones de situación patrimonial deberán ser presentadas a través de medios  electrónicos, empleándose medios de identificación electrónica. 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dirty="0"/>
          </a:p>
          <a:p>
            <a:pPr algn="just" fontAlgn="auto">
              <a:spcAft>
                <a:spcPts val="0"/>
              </a:spcAft>
              <a:defRPr/>
            </a:pPr>
            <a:r>
              <a:rPr lang="es-MX" dirty="0"/>
              <a:t>En el caso de municipios que no cuenten con las tecnologías de la información y comunicación necesarias para cumplir lo anterior, podrán emplearse formatos impresos.  </a:t>
            </a:r>
            <a:r>
              <a:rPr lang="es-MX" sz="1700" dirty="0"/>
              <a:t>(art. 34 LGRA)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0174" y="2924944"/>
            <a:ext cx="2102346" cy="185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18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140575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Resguardo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3012" y="2708920"/>
            <a:ext cx="5615953" cy="281042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MX" sz="2800" dirty="0">
                <a:solidFill>
                  <a:srgbClr val="000000"/>
                </a:solidFill>
                <a:latin typeface="Arial" panose="020B0604020202020204" pitchFamily="34" charset="0"/>
              </a:rPr>
              <a:t>Los Servidores Públicos competentes para recabar las declaraciones patrimoniales deberán resguardar la información a la que accedan observando lo dispuesto en la legislación en materia de </a:t>
            </a:r>
            <a:r>
              <a:rPr lang="es-MX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transparencia </a:t>
            </a:r>
            <a:r>
              <a:rPr lang="es-MX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s-MX" sz="1500" dirty="0">
                <a:solidFill>
                  <a:srgbClr val="000000"/>
                </a:solidFill>
                <a:latin typeface="Arial" panose="020B0604020202020204" pitchFamily="34" charset="0"/>
              </a:rPr>
              <a:t>art. 34 LGRA)</a:t>
            </a:r>
            <a:endParaRPr lang="es-MX" sz="1500" dirty="0"/>
          </a:p>
          <a:p>
            <a:pPr algn="just" fontAlgn="auto">
              <a:spcAft>
                <a:spcPts val="0"/>
              </a:spcAft>
              <a:defRPr/>
            </a:pPr>
            <a:endParaRPr lang="es-MX" dirty="0"/>
          </a:p>
          <a:p>
            <a:pPr algn="just" fontAlgn="auto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1026" name="Picture 2" descr="Resultado de imagen para resguardo de informa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4793">
            <a:off x="400140" y="3311232"/>
            <a:ext cx="2052333" cy="153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549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204864"/>
            <a:ext cx="5334754" cy="3477853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MX" dirty="0"/>
              <a:t>Los Declarantes estarán obligados a proporcionar a las Secretarías y los Órganos  internos de control, la información que se requiera para verificar la evolución de su situación patrimonial, incluyendo la de sus cónyuges, concubinas o concubinarios y dependientes económicos directos. </a:t>
            </a:r>
            <a:r>
              <a:rPr lang="es-MX" dirty="0" smtClean="0"/>
              <a:t> </a:t>
            </a:r>
            <a:r>
              <a:rPr lang="es-MX" sz="1500" dirty="0" smtClean="0"/>
              <a:t>(</a:t>
            </a:r>
            <a:r>
              <a:rPr lang="es-MX" sz="1500" dirty="0"/>
              <a:t>Art.38 LGRA)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7140575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Información</a:t>
            </a:r>
          </a:p>
        </p:txBody>
      </p:sp>
      <p:pic>
        <p:nvPicPr>
          <p:cNvPr id="1026" name="Picture 2" descr="Resultado de imagen para manejo de informa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20652"/>
            <a:ext cx="2286000" cy="228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04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9262"/>
            <a:ext cx="7344816" cy="1032147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de los servidores públicos que participan en contrataciones públicas</a:t>
            </a:r>
            <a:endParaRPr lang="es-MX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1720" y="2780928"/>
            <a:ext cx="6624736" cy="36184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La Plataforma digital nacional incluirá, en un sistema específico, los nombres y </a:t>
            </a:r>
            <a:r>
              <a:rPr lang="es-MX" dirty="0" smtClean="0"/>
              <a:t> adscripción </a:t>
            </a:r>
            <a:r>
              <a:rPr lang="es-MX" dirty="0"/>
              <a:t>de los </a:t>
            </a:r>
            <a:r>
              <a:rPr lang="es-MX" b="1" dirty="0"/>
              <a:t>Servidores Públicos que intervengan en procedimientos para contrataciones </a:t>
            </a:r>
            <a:r>
              <a:rPr lang="es-MX" b="1" dirty="0" smtClean="0"/>
              <a:t>públicas</a:t>
            </a:r>
            <a:r>
              <a:rPr lang="es-MX" dirty="0"/>
              <a:t>.</a:t>
            </a:r>
            <a:r>
              <a:rPr lang="es-MX" dirty="0" smtClean="0"/>
              <a:t> </a:t>
            </a:r>
            <a:r>
              <a:rPr lang="es-MX" sz="1700" dirty="0" smtClean="0"/>
              <a:t>(Art. 43 LGRA)</a:t>
            </a:r>
            <a:endParaRPr lang="es-MX" sz="1700" dirty="0"/>
          </a:p>
        </p:txBody>
      </p:sp>
      <p:pic>
        <p:nvPicPr>
          <p:cNvPr id="12290" name="Picture 2" descr="Resultado de imagen para REGIS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38" y="3356992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30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229" y="2852936"/>
            <a:ext cx="6415411" cy="33123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dirty="0"/>
              <a:t>Los formatos y mecanismos para registrar la información serán determinados por el Comité </a:t>
            </a:r>
            <a:r>
              <a:rPr lang="es-MX" dirty="0" smtClean="0"/>
              <a:t> Coordinador</a:t>
            </a:r>
            <a:r>
              <a:rPr lang="es-MX" dirty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 información a que se refiere el presente artículo </a:t>
            </a:r>
            <a:r>
              <a:rPr lang="es-MX" b="1" dirty="0"/>
              <a:t>deberá ser puesta a disposición de todo público</a:t>
            </a:r>
            <a:r>
              <a:rPr lang="es-MX" dirty="0"/>
              <a:t> a </a:t>
            </a:r>
            <a:r>
              <a:rPr lang="es-MX" dirty="0" smtClean="0"/>
              <a:t> través </a:t>
            </a:r>
            <a:r>
              <a:rPr lang="es-MX" dirty="0"/>
              <a:t>de un portal de Internet.</a:t>
            </a:r>
          </a:p>
          <a:p>
            <a:endParaRPr lang="es-MX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062" y="1016732"/>
            <a:ext cx="7086688" cy="936104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de los servidores públicos que participan en contrataciones públicas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253" y="3825044"/>
            <a:ext cx="1824203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131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019485" cy="1872208"/>
          </a:xfrm>
        </p:spPr>
        <p:txBody>
          <a:bodyPr>
            <a:noAutofit/>
          </a:bodyPr>
          <a:lstStyle/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de Servidores Públicos que intervienen en procedimientos de contrataciones públicas, licencias, concesiones y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permisos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(RUSPEF)</a:t>
            </a:r>
            <a:endParaRPr lang="es-MX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3140968"/>
            <a:ext cx="7781813" cy="2376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RUSPEF nos permite contar con un registro único, permanente y actualizado de Servidores Públicos que intervienen en </a:t>
            </a: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procedimientos de riesgos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el fin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MX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eficientar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 fortalecer la aplicación </a:t>
            </a:r>
            <a:r>
              <a:rPr lang="es-MX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es-MX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transparentar </a:t>
            </a:r>
            <a:r>
              <a:rPr lang="es-MX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recursos y favorecer la rendición de cuentas.</a:t>
            </a:r>
          </a:p>
          <a:p>
            <a:pPr algn="just"/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4" name="Imagen 3" descr="E:\9.- Comisión Contralores Estado - Municipios (CCEM)\Pagina Comision Contralores\Logo CCME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9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8291264" cy="1210145"/>
          </a:xfrm>
        </p:spPr>
        <p:txBody>
          <a:bodyPr/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MX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550" y="20608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000" dirty="0" smtClean="0"/>
              <a:t>La transparencia y el acceso a la información, juegan un papel fundamental en la rendición de cuentas, ya que propicia mayores herramientas para el combate a la corrupción.</a:t>
            </a:r>
          </a:p>
          <a:p>
            <a:pPr marL="0" indent="0" algn="just">
              <a:buNone/>
            </a:pPr>
            <a:endParaRPr lang="es-MX" sz="3000" dirty="0" smtClean="0"/>
          </a:p>
          <a:p>
            <a:pPr marL="0" indent="0" algn="just">
              <a:buNone/>
            </a:pPr>
            <a:r>
              <a:rPr lang="es-MX" sz="3000" dirty="0" smtClean="0"/>
              <a:t>Por lo anterior, la política de transparencia tiene como objetivo no sólo contribuir a garantizar el derecho de acceso a la información, sino ser un </a:t>
            </a:r>
            <a:r>
              <a:rPr lang="es-MX" sz="3000" b="1" dirty="0" smtClean="0"/>
              <a:t>mecanismo preventivo de actos de corrupción</a:t>
            </a:r>
            <a:r>
              <a:rPr lang="es-MX" sz="3000" dirty="0" smtClean="0"/>
              <a:t>.</a:t>
            </a:r>
          </a:p>
          <a:p>
            <a:pPr algn="just"/>
            <a:endParaRPr lang="es-MX" sz="3000" dirty="0"/>
          </a:p>
        </p:txBody>
      </p:sp>
      <p:pic>
        <p:nvPicPr>
          <p:cNvPr id="4" name="Imagen 3" descr="E:\9.- Comisión Contralores Estado - Municipios (CCEM)\Pagina Comision Contralores\Logo CCME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49280"/>
            <a:ext cx="856790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47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7632848" cy="555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872807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65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actuación en Contrataciones</a:t>
            </a:r>
            <a:endParaRPr lang="es-MX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204864"/>
            <a:ext cx="7848872" cy="3888432"/>
          </a:xfrm>
        </p:spPr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pPr algn="just"/>
            <a:r>
              <a:rPr lang="es-MX" dirty="0" smtClean="0"/>
              <a:t>El </a:t>
            </a:r>
            <a:r>
              <a:rPr lang="es-MX" dirty="0"/>
              <a:t>Comité Coordinador expedirá el </a:t>
            </a:r>
            <a:r>
              <a:rPr lang="es-MX" b="1" dirty="0"/>
              <a:t>protocolo de actuación </a:t>
            </a:r>
            <a:r>
              <a:rPr lang="es-MX" dirty="0"/>
              <a:t>que las Secretarías y los </a:t>
            </a:r>
            <a:r>
              <a:rPr lang="es-MX" dirty="0" smtClean="0"/>
              <a:t>Órganos </a:t>
            </a:r>
            <a:r>
              <a:rPr lang="es-MX" dirty="0"/>
              <a:t>internos de control implementarán.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Dicho protocolo de actuación deberá ser cumplido por los Servidores Públicos inscritos en el sistema </a:t>
            </a:r>
            <a:r>
              <a:rPr lang="es-MX" dirty="0" smtClean="0"/>
              <a:t> específico </a:t>
            </a:r>
            <a:r>
              <a:rPr lang="es-MX" dirty="0"/>
              <a:t>de la Plataforma digital </a:t>
            </a:r>
            <a:r>
              <a:rPr lang="es-MX" dirty="0" smtClean="0"/>
              <a:t>nacional. </a:t>
            </a:r>
            <a:r>
              <a:rPr lang="es-MX" sz="1500" dirty="0" smtClean="0"/>
              <a:t>(Art. 44 LGRA)</a:t>
            </a:r>
            <a:endParaRPr lang="es-MX" sz="1500" dirty="0"/>
          </a:p>
        </p:txBody>
      </p:sp>
      <p:pic>
        <p:nvPicPr>
          <p:cNvPr id="4" name="Imagen 3" descr="E:\9.- Comisión Contralores Estado - Municipios (CCEM)\Pagina Comision Contralores\Logo CCME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37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6408712" cy="28803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servidores públicos sancionados</a:t>
            </a:r>
            <a:endParaRPr lang="es-MX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924944"/>
            <a:ext cx="5790451" cy="30079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b="1" dirty="0"/>
              <a:t>Artículo 52. </a:t>
            </a:r>
            <a:r>
              <a:rPr lang="es-MX" dirty="0"/>
              <a:t>El sistema nacional de Servidores públicos y particulares sancionados tiene como finalidad que </a:t>
            </a:r>
            <a:r>
              <a:rPr lang="es-MX" dirty="0" smtClean="0"/>
              <a:t>las sanciones </a:t>
            </a:r>
            <a:r>
              <a:rPr lang="es-MX" dirty="0"/>
              <a:t>impuestas a Servidores públicos y particulares por la comisión de faltas </a:t>
            </a:r>
            <a:r>
              <a:rPr lang="es-MX" dirty="0" smtClean="0"/>
              <a:t>administrativas queden </a:t>
            </a:r>
            <a:r>
              <a:rPr lang="es-MX" dirty="0"/>
              <a:t>inscritas dentro del mismo y su consulta deberá estar al alcance de las autoridades cuya competencia </a:t>
            </a:r>
            <a:r>
              <a:rPr lang="es-MX" dirty="0" smtClean="0"/>
              <a:t>lo requiera</a:t>
            </a:r>
            <a:r>
              <a:rPr lang="es-MX" dirty="0"/>
              <a:t>. </a:t>
            </a:r>
            <a:r>
              <a:rPr lang="es-MX" dirty="0" smtClean="0"/>
              <a:t>(LGSNA)</a:t>
            </a:r>
            <a:endParaRPr lang="es-MX" dirty="0"/>
          </a:p>
          <a:p>
            <a:endParaRPr lang="es-MX" b="1" dirty="0" smtClean="0"/>
          </a:p>
        </p:txBody>
      </p:sp>
      <p:pic>
        <p:nvPicPr>
          <p:cNvPr id="1026" name="Picture 2" descr="Resultado de imagen para san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255955" cy="300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80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242882"/>
            <a:ext cx="6192688" cy="485041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b="1" dirty="0"/>
              <a:t>Artículo 53. </a:t>
            </a:r>
            <a:r>
              <a:rPr lang="es-MX" dirty="0"/>
              <a:t>Las sanciones impuestas por faltas administrativas graves serán del </a:t>
            </a:r>
            <a:r>
              <a:rPr lang="es-MX" b="1" dirty="0"/>
              <a:t>conocimiento público cuando éstas contengan impedimentos o inhabilitaciones para ser contratados como Servidores </a:t>
            </a:r>
            <a:r>
              <a:rPr lang="es-MX" b="1" dirty="0" smtClean="0"/>
              <a:t>públicos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Los registros de las sanciones relativas a responsabilidades administrativas no graves, quedarán registradas para efectos de eventual reincidencia, pero no serán públicas. </a:t>
            </a:r>
            <a:r>
              <a:rPr lang="es-MX" dirty="0" smtClean="0"/>
              <a:t> (LGSNA)</a:t>
            </a:r>
            <a:endParaRPr lang="es-MX" dirty="0"/>
          </a:p>
          <a:p>
            <a:endParaRPr lang="es-MX" dirty="0"/>
          </a:p>
        </p:txBody>
      </p:sp>
      <p:pic>
        <p:nvPicPr>
          <p:cNvPr id="11266" name="Picture 2" descr="Resultado de imagen para san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1944216" cy="2278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14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Sistema de información y comunicación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2276872"/>
            <a:ext cx="8424936" cy="201622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b="1" dirty="0"/>
              <a:t>Artículo 54. </a:t>
            </a:r>
            <a:r>
              <a:rPr lang="es-MX" dirty="0"/>
              <a:t>El sistema de información y comunicación del Sistema Nacional y del Sistema Nacional </a:t>
            </a:r>
            <a:r>
              <a:rPr lang="es-MX" dirty="0" smtClean="0"/>
              <a:t>de Fiscalización </a:t>
            </a:r>
            <a:r>
              <a:rPr lang="es-MX" dirty="0"/>
              <a:t>será la herramienta digital que permita centralizar la información de todos los órganos integrantes de </a:t>
            </a:r>
            <a:r>
              <a:rPr lang="es-MX" dirty="0" smtClean="0"/>
              <a:t>los mismos</a:t>
            </a:r>
            <a:r>
              <a:rPr lang="es-MX" dirty="0"/>
              <a:t>, incluidos los órdenes federal, estatal y, eventualmente, municipal. </a:t>
            </a:r>
          </a:p>
          <a:p>
            <a:endParaRPr lang="es-MX" b="1" dirty="0" smtClean="0"/>
          </a:p>
        </p:txBody>
      </p:sp>
      <p:pic>
        <p:nvPicPr>
          <p:cNvPr id="13314" name="Picture 2" descr="Resultado de imagen para sistema de informa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384376" cy="2413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11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Sistema de información y comunicación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780928"/>
            <a:ext cx="7509520" cy="30963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b="1" dirty="0"/>
              <a:t>Artículo 55. </a:t>
            </a:r>
            <a:r>
              <a:rPr lang="es-MX" dirty="0"/>
              <a:t>El sistema de información y comunicación del Sistema Nacional de Fiscalización deberá contemplar, al menos, los programas anuales de auditorías de los órganos de fiscalización de los tres órdenes de </a:t>
            </a:r>
            <a:r>
              <a:rPr lang="es-MX" dirty="0" smtClean="0"/>
              <a:t>gobierno.</a:t>
            </a:r>
          </a:p>
          <a:p>
            <a:pPr marL="0" indent="0" algn="just">
              <a:buNone/>
            </a:pPr>
            <a:endParaRPr lang="es-MX" dirty="0"/>
          </a:p>
          <a:p>
            <a:r>
              <a:rPr lang="es-MX" dirty="0"/>
              <a:t>El funcionamiento del sistema de información a que hace alusión el presente artículo se sujetará a las bases que emita el Comité Coordinador respecto a la Plataforma Digital Nacional. </a:t>
            </a:r>
            <a:r>
              <a:rPr lang="es-MX" dirty="0" smtClean="0"/>
              <a:t> </a:t>
            </a:r>
            <a:r>
              <a:rPr lang="es-MX" sz="1800" dirty="0" smtClean="0"/>
              <a:t>(LGSNA)</a:t>
            </a:r>
            <a:endParaRPr lang="es-MX" sz="1800" dirty="0"/>
          </a:p>
          <a:p>
            <a:endParaRPr lang="es-MX" dirty="0"/>
          </a:p>
        </p:txBody>
      </p:sp>
      <p:pic>
        <p:nvPicPr>
          <p:cNvPr id="4" name="Imagen 3" descr="E:\9.- Comisión Contralores Estado - Municipios (CCEM)\Pagina Comision Contralores\Logo CCME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84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576" y="836712"/>
            <a:ext cx="6856789" cy="1152128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Sistema de denuncias públicas de faltas administrativas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7784" y="2996952"/>
            <a:ext cx="6048672" cy="25202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b="1" dirty="0"/>
              <a:t>Artículo 56. </a:t>
            </a:r>
            <a:r>
              <a:rPr lang="es-MX" dirty="0"/>
              <a:t>El sistema de denuncias públicas de faltas administrativas y hechos de corrupción será </a:t>
            </a:r>
            <a:r>
              <a:rPr lang="es-MX" dirty="0" smtClean="0"/>
              <a:t>establecido de </a:t>
            </a:r>
            <a:r>
              <a:rPr lang="es-MX" dirty="0"/>
              <a:t>acuerdo a lo que determine el Comité Coordinador y será implementado por las autoridades competentes</a:t>
            </a:r>
            <a:r>
              <a:rPr lang="es-MX" dirty="0" smtClean="0"/>
              <a:t>. </a:t>
            </a:r>
            <a:r>
              <a:rPr lang="es-MX" sz="1500" dirty="0" smtClean="0"/>
              <a:t>(LGSNA)</a:t>
            </a:r>
            <a:endParaRPr lang="es-MX" sz="1500" dirty="0"/>
          </a:p>
        </p:txBody>
      </p:sp>
      <p:pic>
        <p:nvPicPr>
          <p:cNvPr id="14338" name="Picture 2" descr="Resultado de imagen para DENUN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69" y="3460985"/>
            <a:ext cx="2282216" cy="188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94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6851104" cy="490065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 Política de los Estados Unidos Mexicanos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5181" y="2564904"/>
            <a:ext cx="5688632" cy="32403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/>
              <a:t>Los </a:t>
            </a:r>
            <a:r>
              <a:rPr lang="es-MX" dirty="0"/>
              <a:t>recursos económicos de que dispongan la Federación, las entidades federativas, los Municipios y las demarcaciones territoriales de la Ciudad de México, se administrarán con eficiencia, eficacia, economía, </a:t>
            </a:r>
            <a:r>
              <a:rPr lang="es-MX" b="1" dirty="0"/>
              <a:t>transparencia</a:t>
            </a:r>
            <a:r>
              <a:rPr lang="es-MX" dirty="0"/>
              <a:t> y honradez para satisfacer los objetivos a los que estén destinados</a:t>
            </a:r>
            <a:r>
              <a:rPr lang="es-MX" dirty="0" smtClean="0"/>
              <a:t>. </a:t>
            </a:r>
            <a:r>
              <a:rPr lang="es-MX" sz="1800" dirty="0" smtClean="0"/>
              <a:t>(Art. 134 CPEUM)</a:t>
            </a:r>
            <a:endParaRPr lang="es-MX" sz="1800" dirty="0"/>
          </a:p>
        </p:txBody>
      </p:sp>
      <p:pic>
        <p:nvPicPr>
          <p:cNvPr id="1026" name="Picture 2" descr="Resultado de imagen para constitución política de los estados unidos mexic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197161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823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5904656" cy="1512168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Convención de la Naciones Unidas contra la Corrupción </a:t>
            </a:r>
            <a:endParaRPr lang="es-MX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708920"/>
            <a:ext cx="5400600" cy="3168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/>
              <a:t>Habida cuenta de la necesidad de combatir la corrupción, cada Estado Parte, de conformidad con los principios fundamentales de su derecho interno, adoptará las </a:t>
            </a:r>
            <a:r>
              <a:rPr lang="es-MX" sz="2400" b="1" dirty="0"/>
              <a:t>medidas que sean necesarias para aumentar la transparencia en su administración pública</a:t>
            </a:r>
            <a:r>
              <a:rPr lang="es-MX" sz="2400" dirty="0"/>
              <a:t>, incluso en lo relativo a su organización, funcionamiento y procesos de adopción de decisiones, cuando proceda</a:t>
            </a:r>
            <a:r>
              <a:rPr lang="es-MX" sz="2400" dirty="0" smtClean="0"/>
              <a:t>. </a:t>
            </a:r>
            <a:r>
              <a:rPr lang="es-MX" sz="1400" dirty="0" smtClean="0"/>
              <a:t>(Art. 10)</a:t>
            </a:r>
          </a:p>
        </p:txBody>
      </p:sp>
      <p:pic>
        <p:nvPicPr>
          <p:cNvPr id="1026" name="Picture 2" descr="Resultado de imagen para ON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291806" cy="194421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41268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96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1268760"/>
            <a:ext cx="7848872" cy="108012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General de Contabilidad Gubernamental</a:t>
            </a:r>
            <a:r>
              <a:rPr lang="es-MX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204864"/>
            <a:ext cx="5472608" cy="3943896"/>
          </a:xfrm>
        </p:spPr>
        <p:txBody>
          <a:bodyPr>
            <a:normAutofit lnSpcReduction="10000"/>
          </a:bodyPr>
          <a:lstStyle/>
          <a:p>
            <a:pPr algn="just"/>
            <a:endParaRPr lang="es-MX" dirty="0"/>
          </a:p>
          <a:p>
            <a:pPr algn="just"/>
            <a:r>
              <a:rPr lang="es-MX" sz="2800" dirty="0" smtClean="0"/>
              <a:t>La </a:t>
            </a:r>
            <a:r>
              <a:rPr lang="es-MX" sz="2800" dirty="0"/>
              <a:t>información financiera que generen los entes públicos en cumplimiento de esta Ley será </a:t>
            </a:r>
            <a:r>
              <a:rPr lang="es-MX" sz="2800" b="1" dirty="0"/>
              <a:t>organizada, sistematizada y difundida </a:t>
            </a:r>
            <a:r>
              <a:rPr lang="es-MX" sz="2800" dirty="0"/>
              <a:t>por cada uno de éstos, al menos, trimestralmente en sus respectivas páginas electrónicas de </a:t>
            </a:r>
            <a:r>
              <a:rPr lang="es-MX" sz="2800" dirty="0" smtClean="0"/>
              <a:t>internet. </a:t>
            </a:r>
            <a:r>
              <a:rPr lang="es-MX" sz="1400" dirty="0" smtClean="0"/>
              <a:t>(Art. 51)</a:t>
            </a:r>
            <a:endParaRPr lang="es-MX" sz="1400" dirty="0"/>
          </a:p>
        </p:txBody>
      </p:sp>
      <p:pic>
        <p:nvPicPr>
          <p:cNvPr id="1028" name="Picture 4" descr="Resultado de imagen para contabili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354" y="3136764"/>
            <a:ext cx="2980822" cy="2080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73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5544616" cy="367240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Objetivo: </a:t>
            </a:r>
            <a:r>
              <a:rPr lang="es-MX" sz="2400" b="1" dirty="0" smtClean="0">
                <a:solidFill>
                  <a:schemeClr val="tx1"/>
                </a:solidFill>
              </a:rPr>
              <a:t>la </a:t>
            </a:r>
            <a:r>
              <a:rPr lang="es-MX" sz="2400" b="1" dirty="0">
                <a:solidFill>
                  <a:schemeClr val="tx1"/>
                </a:solidFill>
              </a:rPr>
              <a:t>rendición de cuentas, de la </a:t>
            </a:r>
            <a:r>
              <a:rPr lang="es-MX" sz="2400" b="1" dirty="0" smtClean="0">
                <a:solidFill>
                  <a:schemeClr val="tx1"/>
                </a:solidFill>
              </a:rPr>
              <a:t>transparencia</a:t>
            </a:r>
            <a:r>
              <a:rPr lang="es-MX" sz="2400" b="1" dirty="0">
                <a:solidFill>
                  <a:schemeClr val="tx1"/>
                </a:solidFill>
              </a:rPr>
              <a:t>, de la fiscalización y del control de los recursos </a:t>
            </a:r>
            <a:r>
              <a:rPr lang="es-MX" sz="2400" b="1" dirty="0" smtClean="0">
                <a:solidFill>
                  <a:schemeClr val="tx1"/>
                </a:solidFill>
              </a:rPr>
              <a:t>públicos</a:t>
            </a:r>
            <a:r>
              <a:rPr lang="es-MX" sz="2400" dirty="0" smtClean="0">
                <a:solidFill>
                  <a:schemeClr val="tx1"/>
                </a:solidFill>
              </a:rPr>
              <a:t>. </a:t>
            </a:r>
            <a:r>
              <a:rPr lang="es-MX" sz="1300" dirty="0" smtClean="0">
                <a:solidFill>
                  <a:schemeClr val="tx1"/>
                </a:solidFill>
              </a:rPr>
              <a:t>(Art. 2 LGSNA)</a:t>
            </a:r>
            <a:endParaRPr lang="es-MX" sz="1300" dirty="0">
              <a:solidFill>
                <a:schemeClr val="tx1"/>
              </a:solidFill>
            </a:endParaRPr>
          </a:p>
          <a:p>
            <a:endParaRPr lang="es-MX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</a:rPr>
              <a:t>Los </a:t>
            </a:r>
            <a:r>
              <a:rPr lang="es-MX" sz="2400" dirty="0">
                <a:solidFill>
                  <a:schemeClr val="tx1"/>
                </a:solidFill>
              </a:rPr>
              <a:t>integrantes del </a:t>
            </a:r>
            <a:r>
              <a:rPr lang="es-MX" sz="2400" dirty="0" smtClean="0">
                <a:solidFill>
                  <a:schemeClr val="tx1"/>
                </a:solidFill>
              </a:rPr>
              <a:t>Sistema Nacional y de los Sistemas Locales promoverán la </a:t>
            </a:r>
            <a:r>
              <a:rPr lang="es-MX" sz="2400" b="1" dirty="0">
                <a:solidFill>
                  <a:schemeClr val="tx1"/>
                </a:solidFill>
              </a:rPr>
              <a:t>publicación de </a:t>
            </a:r>
            <a:r>
              <a:rPr lang="es-MX" sz="2400" b="1" dirty="0" smtClean="0">
                <a:solidFill>
                  <a:schemeClr val="tx1"/>
                </a:solidFill>
              </a:rPr>
              <a:t>la información </a:t>
            </a:r>
            <a:r>
              <a:rPr lang="es-MX" sz="2400" dirty="0">
                <a:solidFill>
                  <a:schemeClr val="tx1"/>
                </a:solidFill>
              </a:rPr>
              <a:t>contenida en la plataforma en formato de </a:t>
            </a:r>
            <a:r>
              <a:rPr lang="es-MX" sz="2400" b="1" dirty="0">
                <a:solidFill>
                  <a:schemeClr val="tx1"/>
                </a:solidFill>
              </a:rPr>
              <a:t>datos abiertos</a:t>
            </a:r>
            <a:r>
              <a:rPr lang="es-MX" sz="2400" dirty="0">
                <a:solidFill>
                  <a:schemeClr val="tx1"/>
                </a:solidFill>
              </a:rPr>
              <a:t>, conforme a la Ley General  de Transparencia </a:t>
            </a:r>
            <a:r>
              <a:rPr lang="es-MX" sz="2400" dirty="0" smtClean="0">
                <a:solidFill>
                  <a:schemeClr val="tx1"/>
                </a:solidFill>
              </a:rPr>
              <a:t>y Acceso </a:t>
            </a:r>
            <a:r>
              <a:rPr lang="es-MX" sz="2400" dirty="0">
                <a:solidFill>
                  <a:schemeClr val="tx1"/>
                </a:solidFill>
              </a:rPr>
              <a:t>a la Información Pública y la demás normatividad aplicable. </a:t>
            </a:r>
            <a:r>
              <a:rPr lang="es-MX" sz="1400" dirty="0" smtClean="0">
                <a:solidFill>
                  <a:schemeClr val="tx1"/>
                </a:solidFill>
              </a:rPr>
              <a:t>(Art. 50 LGSNA)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96552" y="404664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General del Sistema Nacional Anticorrupción </a:t>
            </a:r>
          </a:p>
        </p:txBody>
      </p:sp>
      <p:pic>
        <p:nvPicPr>
          <p:cNvPr id="2050" name="Picture 2" descr="Resultado de imagen para derec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058" y="2996952"/>
            <a:ext cx="2683580" cy="160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43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5976664" cy="475457"/>
          </a:xfrm>
        </p:spPr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Plataforma Digital Nacional del Sistema Nacional estará conformada por: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600201"/>
            <a:ext cx="6059016" cy="47091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sz="3300" b="1" dirty="0" smtClean="0"/>
              <a:t>I</a:t>
            </a:r>
            <a:r>
              <a:rPr lang="es-MX" sz="3300" b="1" dirty="0"/>
              <a:t>. Sistema de </a:t>
            </a:r>
            <a:r>
              <a:rPr lang="es-MX" sz="3300" b="1" dirty="0" smtClean="0"/>
              <a:t>declaraciones (evolución patrimonial, interés, y fiscal anual).</a:t>
            </a:r>
            <a:endParaRPr lang="es-MX" sz="3300" dirty="0"/>
          </a:p>
          <a:p>
            <a:endParaRPr lang="es-MX" sz="3300" b="1" dirty="0" smtClean="0"/>
          </a:p>
          <a:p>
            <a:pPr marL="0" indent="0">
              <a:buNone/>
            </a:pPr>
            <a:r>
              <a:rPr lang="es-MX" sz="3300" b="1" dirty="0" smtClean="0"/>
              <a:t>II</a:t>
            </a:r>
            <a:r>
              <a:rPr lang="es-MX" sz="3300" b="1" dirty="0"/>
              <a:t>. Sistema de los Servidores públicos que intervengan en procedimientos de contrataciones públicas;</a:t>
            </a:r>
          </a:p>
          <a:p>
            <a:pPr marL="0" indent="0">
              <a:buNone/>
            </a:pPr>
            <a:endParaRPr lang="es-MX" sz="3300" b="1" dirty="0" smtClean="0"/>
          </a:p>
          <a:p>
            <a:pPr marL="0" indent="0">
              <a:buNone/>
            </a:pPr>
            <a:r>
              <a:rPr lang="es-MX" sz="3300" b="1" dirty="0" smtClean="0"/>
              <a:t>III</a:t>
            </a:r>
            <a:r>
              <a:rPr lang="es-MX" sz="3300" b="1" dirty="0"/>
              <a:t>. Sistema nacional de Servidores públicos y particulares </a:t>
            </a:r>
            <a:r>
              <a:rPr lang="es-MX" sz="3300" b="1" dirty="0" smtClean="0"/>
              <a:t>sancionados;</a:t>
            </a:r>
          </a:p>
          <a:p>
            <a:pPr marL="0" indent="0">
              <a:buNone/>
            </a:pPr>
            <a:endParaRPr lang="es-MX" sz="3300" b="1" dirty="0"/>
          </a:p>
          <a:p>
            <a:pPr marL="0" indent="0">
              <a:buNone/>
            </a:pPr>
            <a:r>
              <a:rPr lang="es-MX" sz="3300" b="1" dirty="0" smtClean="0"/>
              <a:t>IV. </a:t>
            </a:r>
            <a:r>
              <a:rPr lang="es-MX" sz="3300" b="1" dirty="0"/>
              <a:t>Sistema de información y comunicación del Sistema Nacional y del Sistema Nacional de </a:t>
            </a:r>
            <a:r>
              <a:rPr lang="es-MX" sz="3300" b="1" dirty="0" smtClean="0"/>
              <a:t>Fiscalización</a:t>
            </a:r>
            <a:r>
              <a:rPr lang="es-MX" sz="3300" b="1" dirty="0"/>
              <a:t>;</a:t>
            </a:r>
          </a:p>
          <a:p>
            <a:endParaRPr lang="es-MX" sz="3300" b="1" dirty="0" smtClean="0"/>
          </a:p>
          <a:p>
            <a:pPr marL="0" indent="0">
              <a:buNone/>
            </a:pPr>
            <a:r>
              <a:rPr lang="es-MX" sz="3300" b="1" dirty="0" smtClean="0"/>
              <a:t>V</a:t>
            </a:r>
            <a:r>
              <a:rPr lang="es-MX" sz="3300" b="1" dirty="0"/>
              <a:t>. Sistema de denuncias públicas de faltas administrativas y hechos de corrupción, y</a:t>
            </a:r>
          </a:p>
          <a:p>
            <a:pPr marL="0" indent="0">
              <a:buNone/>
            </a:pPr>
            <a:endParaRPr lang="es-MX" sz="3300" b="1" dirty="0" smtClean="0"/>
          </a:p>
          <a:p>
            <a:pPr marL="0" indent="0">
              <a:buNone/>
            </a:pPr>
            <a:r>
              <a:rPr lang="es-MX" sz="3300" b="1" dirty="0" smtClean="0"/>
              <a:t>VI</a:t>
            </a:r>
            <a:r>
              <a:rPr lang="es-MX" sz="3300" b="1" dirty="0"/>
              <a:t>. Sistema de Información Pública de Contrataciones. </a:t>
            </a:r>
            <a:r>
              <a:rPr lang="es-MX" sz="3300" b="1" dirty="0" smtClean="0"/>
              <a:t> </a:t>
            </a:r>
          </a:p>
          <a:p>
            <a:pPr marL="0" indent="0">
              <a:buNone/>
            </a:pPr>
            <a:r>
              <a:rPr lang="es-MX" sz="2000" b="1" dirty="0" smtClean="0"/>
              <a:t>(Art. 50 LGSNA)</a:t>
            </a:r>
            <a:endParaRPr lang="es-MX" sz="2000" dirty="0"/>
          </a:p>
        </p:txBody>
      </p:sp>
      <p:pic>
        <p:nvPicPr>
          <p:cNvPr id="1026" name="Picture 2" descr="Resultado de imagen para plataforma nacional de transparen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618658" cy="197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6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313" y="549275"/>
            <a:ext cx="8229601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3 de 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313" y="2565400"/>
            <a:ext cx="8135937" cy="4597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MX" sz="4000" dirty="0"/>
              <a:t>Declaración patrimonial.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40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MX" sz="4000" dirty="0"/>
              <a:t>Declaración de intereses.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40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MX" sz="4000" dirty="0"/>
              <a:t>Declaración fiscal.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sz="40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9820" y="2433857"/>
            <a:ext cx="1019317" cy="98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1723" y="3905589"/>
            <a:ext cx="1019317" cy="98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9820" y="5377321"/>
            <a:ext cx="1019317" cy="98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E:\9.- Comisión Contralores Estado - Municipios (CCEM)\Pagina Comision Contralores\Logo CCME-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136" y="5949280"/>
            <a:ext cx="867319" cy="349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12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7283152" cy="436911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General de Responsabilidades Administrativas</a:t>
            </a:r>
            <a:endParaRPr lang="es-MX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7784" y="2492896"/>
            <a:ext cx="5904656" cy="34012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Ley General de Responsabilidades Administrativas establece que será la Secretaría Ejecutiva del SNA quien llevará a cabo el </a:t>
            </a:r>
            <a:r>
              <a:rPr lang="es-MX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 evolución patrimonial, de declaración de intereses y constancia de presentación de declaración fiscal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través de la Plataforma digital nacional que al efecto se establezca. 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(Art.26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LGRA)</a:t>
            </a:r>
          </a:p>
          <a:p>
            <a:endParaRPr lang="es-MX" dirty="0"/>
          </a:p>
        </p:txBody>
      </p:sp>
      <p:pic>
        <p:nvPicPr>
          <p:cNvPr id="16386" name="Picture 2" descr="Resultado de imagen para responsabilidades administrativ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247092" cy="1572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:\9.- Comisión Contralores Estado - Municipios (CCEM)\Pagina Comision Contralores\Logo CCME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4720"/>
            <a:ext cx="1008112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59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1317</Words>
  <Application>Microsoft Office PowerPoint</Application>
  <PresentationFormat>Carta (216 x 279 mm)</PresentationFormat>
  <Paragraphs>82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TRANSPARENCIA EN EL MARCO DEL SISTEMA ESTATAL ANTICORRUPCIÓN  </vt:lpstr>
      <vt:lpstr>Introducción</vt:lpstr>
      <vt:lpstr>Constitución Política de los Estados Unidos Mexicanos </vt:lpstr>
      <vt:lpstr>Convención de la Naciones Unidas contra la Corrupción </vt:lpstr>
      <vt:lpstr>Ley General de Contabilidad Gubernamental </vt:lpstr>
      <vt:lpstr>Ley General del Sistema Nacional Anticorrupción </vt:lpstr>
      <vt:lpstr>La Plataforma Digital Nacional del Sistema Nacional estará conformada por: </vt:lpstr>
      <vt:lpstr>Declaración 3 de 3</vt:lpstr>
      <vt:lpstr>Ley General de Responsabilidades Administrativas</vt:lpstr>
      <vt:lpstr>Diapositiva 10</vt:lpstr>
      <vt:lpstr>Declaración Patrimonial y de Intereses – Uso de la Información</vt:lpstr>
      <vt:lpstr>Versiones Públicas</vt:lpstr>
      <vt:lpstr>Las Secretarías y los Órganos  internos de Control</vt:lpstr>
      <vt:lpstr>Forma de presentación</vt:lpstr>
      <vt:lpstr>Resguardo de la Información</vt:lpstr>
      <vt:lpstr>Manejo de Información</vt:lpstr>
      <vt:lpstr>Régimen de los servidores públicos que participan en contrataciones públicas</vt:lpstr>
      <vt:lpstr>Régimen de los servidores públicos que participan en contrataciones públicas</vt:lpstr>
      <vt:lpstr>Registro de Servidores Públicos que intervienen en procedimientos de contrataciones públicas, licencias, concesiones y permisos (RUSPEF)</vt:lpstr>
      <vt:lpstr>Diapositiva 20</vt:lpstr>
      <vt:lpstr>Protocolo de actuación en Contrataciones</vt:lpstr>
      <vt:lpstr>Sistema de servidores públicos sancionados</vt:lpstr>
      <vt:lpstr>Diapositiva 23</vt:lpstr>
      <vt:lpstr>Sistema de información y comunicación</vt:lpstr>
      <vt:lpstr>Sistema de información y comunicación</vt:lpstr>
      <vt:lpstr>Sistema de denuncias públicas de faltas administrativas</vt:lpstr>
    </vt:vector>
  </TitlesOfParts>
  <Company>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Gómez</dc:creator>
  <cp:lastModifiedBy>gobierno</cp:lastModifiedBy>
  <cp:revision>158</cp:revision>
  <cp:lastPrinted>2017-02-20T16:46:12Z</cp:lastPrinted>
  <dcterms:created xsi:type="dcterms:W3CDTF">2016-11-09T15:49:50Z</dcterms:created>
  <dcterms:modified xsi:type="dcterms:W3CDTF">2017-04-27T17:38:46Z</dcterms:modified>
</cp:coreProperties>
</file>