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89" r:id="rId4"/>
    <p:sldId id="291" r:id="rId5"/>
    <p:sldId id="290" r:id="rId6"/>
    <p:sldId id="308" r:id="rId7"/>
    <p:sldId id="301" r:id="rId8"/>
    <p:sldId id="312" r:id="rId9"/>
    <p:sldId id="296" r:id="rId10"/>
    <p:sldId id="298" r:id="rId11"/>
    <p:sldId id="297" r:id="rId12"/>
    <p:sldId id="299" r:id="rId13"/>
    <p:sldId id="300" r:id="rId14"/>
    <p:sldId id="303" r:id="rId15"/>
    <p:sldId id="314" r:id="rId16"/>
    <p:sldId id="315" r:id="rId17"/>
    <p:sldId id="316" r:id="rId18"/>
    <p:sldId id="313" r:id="rId19"/>
    <p:sldId id="305" r:id="rId20"/>
    <p:sldId id="306" r:id="rId21"/>
    <p:sldId id="307" r:id="rId22"/>
    <p:sldId id="310" r:id="rId23"/>
    <p:sldId id="311" r:id="rId24"/>
  </p:sldIdLst>
  <p:sldSz cx="9144000" cy="6858000" type="letter"/>
  <p:notesSz cx="6881813"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364E"/>
    <a:srgbClr val="951A44"/>
    <a:srgbClr val="BF8A8E"/>
    <a:srgbClr val="991D49"/>
    <a:srgbClr val="952B59"/>
    <a:srgbClr val="AC2252"/>
    <a:srgbClr val="FFFCD0"/>
    <a:srgbClr val="FFFF66"/>
    <a:srgbClr val="1A3CC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94504"/>
  </p:normalViewPr>
  <p:slideViewPr>
    <p:cSldViewPr>
      <p:cViewPr varScale="1">
        <p:scale>
          <a:sx n="92" d="100"/>
          <a:sy n="92" d="100"/>
        </p:scale>
        <p:origin x="7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806406-48D6-447E-81BC-E41B22C01111}" type="doc">
      <dgm:prSet loTypeId="urn:microsoft.com/office/officeart/2005/8/layout/venn1" loCatId="relationship" qsTypeId="urn:microsoft.com/office/officeart/2005/8/quickstyle/simple3" qsCatId="simple" csTypeId="urn:microsoft.com/office/officeart/2005/8/colors/accent2_2" csCatId="accent2" phldr="1"/>
      <dgm:spPr/>
    </dgm:pt>
    <dgm:pt modelId="{A23D791C-3364-4230-B37D-0CAD5302FCD0}">
      <dgm:prSet phldrT="[Texto]" custT="1"/>
      <dgm:spPr/>
      <dgm:t>
        <a:bodyPr/>
        <a:lstStyle/>
        <a:p>
          <a:pPr algn="ctr"/>
          <a:r>
            <a:rPr lang="es-MX" sz="2300" b="1" dirty="0" smtClean="0"/>
            <a:t>Ética</a:t>
          </a:r>
        </a:p>
        <a:p>
          <a:pPr algn="l"/>
          <a:r>
            <a:rPr lang="es-MX" sz="2300" dirty="0" smtClean="0"/>
            <a:t>¿Cómo se debe de comportar </a:t>
          </a:r>
          <a:r>
            <a:rPr lang="es-MX" sz="2300" b="1" dirty="0" smtClean="0"/>
            <a:t>en el ejercicio de sus atribuciones</a:t>
          </a:r>
          <a:r>
            <a:rPr lang="es-MX" sz="2300" b="0" dirty="0" smtClean="0"/>
            <a:t>?</a:t>
          </a:r>
        </a:p>
      </dgm:t>
    </dgm:pt>
    <dgm:pt modelId="{EC55E975-0D3E-47CA-AFAE-F78C5B0181D2}" type="parTrans" cxnId="{E7906169-D791-470F-B924-79AF585F6EC7}">
      <dgm:prSet/>
      <dgm:spPr/>
      <dgm:t>
        <a:bodyPr/>
        <a:lstStyle/>
        <a:p>
          <a:endParaRPr lang="es-MX" sz="2300"/>
        </a:p>
      </dgm:t>
    </dgm:pt>
    <dgm:pt modelId="{2B7B0ABB-6E20-4234-9E81-4A111DC881AC}" type="sibTrans" cxnId="{E7906169-D791-470F-B924-79AF585F6EC7}">
      <dgm:prSet/>
      <dgm:spPr/>
      <dgm:t>
        <a:bodyPr/>
        <a:lstStyle/>
        <a:p>
          <a:endParaRPr lang="es-MX" sz="2300"/>
        </a:p>
      </dgm:t>
    </dgm:pt>
    <dgm:pt modelId="{420D3DE1-E72A-4366-AB24-33E4476EA64A}">
      <dgm:prSet phldrT="[Texto]" custT="1"/>
      <dgm:spPr/>
      <dgm:t>
        <a:bodyPr/>
        <a:lstStyle/>
        <a:p>
          <a:pPr algn="ctr"/>
          <a:r>
            <a:rPr lang="es-MX" sz="2300" b="1" dirty="0" smtClean="0"/>
            <a:t>Conducta</a:t>
          </a:r>
        </a:p>
        <a:p>
          <a:pPr algn="r"/>
          <a:r>
            <a:rPr lang="es-MX" sz="2300" dirty="0" smtClean="0"/>
            <a:t>La actitud que debe tener frente a terceros </a:t>
          </a:r>
        </a:p>
        <a:p>
          <a:pPr algn="r"/>
          <a:r>
            <a:rPr lang="es-MX" sz="2300" dirty="0" smtClean="0"/>
            <a:t>¿Cómo debe tomar decisiones? </a:t>
          </a:r>
          <a:endParaRPr lang="es-MX" sz="2300" dirty="0"/>
        </a:p>
      </dgm:t>
    </dgm:pt>
    <dgm:pt modelId="{72482183-93C2-4A0F-B843-96E9988C1AE5}" type="parTrans" cxnId="{6FEDA468-8308-44FB-B17E-6C3C054A13EA}">
      <dgm:prSet/>
      <dgm:spPr/>
      <dgm:t>
        <a:bodyPr/>
        <a:lstStyle/>
        <a:p>
          <a:endParaRPr lang="es-MX" sz="2300"/>
        </a:p>
      </dgm:t>
    </dgm:pt>
    <dgm:pt modelId="{A8C75C3C-5A0B-447F-B051-4D61737D2328}" type="sibTrans" cxnId="{6FEDA468-8308-44FB-B17E-6C3C054A13EA}">
      <dgm:prSet/>
      <dgm:spPr/>
      <dgm:t>
        <a:bodyPr/>
        <a:lstStyle/>
        <a:p>
          <a:endParaRPr lang="es-MX" sz="2300"/>
        </a:p>
      </dgm:t>
    </dgm:pt>
    <dgm:pt modelId="{DDBA0CD0-6074-450E-9E55-1F322C28B52B}" type="pres">
      <dgm:prSet presAssocID="{AA806406-48D6-447E-81BC-E41B22C01111}" presName="compositeShape" presStyleCnt="0">
        <dgm:presLayoutVars>
          <dgm:chMax val="7"/>
          <dgm:dir/>
          <dgm:resizeHandles val="exact"/>
        </dgm:presLayoutVars>
      </dgm:prSet>
      <dgm:spPr/>
    </dgm:pt>
    <dgm:pt modelId="{CC1F681E-B3EB-40D6-AA73-D7C0B1895827}" type="pres">
      <dgm:prSet presAssocID="{A23D791C-3364-4230-B37D-0CAD5302FCD0}" presName="circ1" presStyleLbl="vennNode1" presStyleIdx="0" presStyleCnt="2"/>
      <dgm:spPr/>
      <dgm:t>
        <a:bodyPr/>
        <a:lstStyle/>
        <a:p>
          <a:endParaRPr lang="es-MX"/>
        </a:p>
      </dgm:t>
    </dgm:pt>
    <dgm:pt modelId="{A9746A5B-D99F-46A1-BEDA-49FA0141D75E}" type="pres">
      <dgm:prSet presAssocID="{A23D791C-3364-4230-B37D-0CAD5302FCD0}" presName="circ1Tx" presStyleLbl="revTx" presStyleIdx="0" presStyleCnt="0">
        <dgm:presLayoutVars>
          <dgm:chMax val="0"/>
          <dgm:chPref val="0"/>
          <dgm:bulletEnabled val="1"/>
        </dgm:presLayoutVars>
      </dgm:prSet>
      <dgm:spPr/>
      <dgm:t>
        <a:bodyPr/>
        <a:lstStyle/>
        <a:p>
          <a:endParaRPr lang="es-MX"/>
        </a:p>
      </dgm:t>
    </dgm:pt>
    <dgm:pt modelId="{C3321E68-22F2-4A17-A6FF-43EE15FDBA54}" type="pres">
      <dgm:prSet presAssocID="{420D3DE1-E72A-4366-AB24-33E4476EA64A}" presName="circ2" presStyleLbl="vennNode1" presStyleIdx="1" presStyleCnt="2"/>
      <dgm:spPr/>
      <dgm:t>
        <a:bodyPr/>
        <a:lstStyle/>
        <a:p>
          <a:endParaRPr lang="es-MX"/>
        </a:p>
      </dgm:t>
    </dgm:pt>
    <dgm:pt modelId="{43DF2D48-4614-427A-8DD2-11A17D165783}" type="pres">
      <dgm:prSet presAssocID="{420D3DE1-E72A-4366-AB24-33E4476EA64A}" presName="circ2Tx" presStyleLbl="revTx" presStyleIdx="0" presStyleCnt="0">
        <dgm:presLayoutVars>
          <dgm:chMax val="0"/>
          <dgm:chPref val="0"/>
          <dgm:bulletEnabled val="1"/>
        </dgm:presLayoutVars>
      </dgm:prSet>
      <dgm:spPr/>
      <dgm:t>
        <a:bodyPr/>
        <a:lstStyle/>
        <a:p>
          <a:endParaRPr lang="es-MX"/>
        </a:p>
      </dgm:t>
    </dgm:pt>
  </dgm:ptLst>
  <dgm:cxnLst>
    <dgm:cxn modelId="{24C66DD4-DF23-4C58-8B9D-30C9A630BDCF}" type="presOf" srcId="{AA806406-48D6-447E-81BC-E41B22C01111}" destId="{DDBA0CD0-6074-450E-9E55-1F322C28B52B}" srcOrd="0" destOrd="0" presId="urn:microsoft.com/office/officeart/2005/8/layout/venn1"/>
    <dgm:cxn modelId="{6FEDA468-8308-44FB-B17E-6C3C054A13EA}" srcId="{AA806406-48D6-447E-81BC-E41B22C01111}" destId="{420D3DE1-E72A-4366-AB24-33E4476EA64A}" srcOrd="1" destOrd="0" parTransId="{72482183-93C2-4A0F-B843-96E9988C1AE5}" sibTransId="{A8C75C3C-5A0B-447F-B051-4D61737D2328}"/>
    <dgm:cxn modelId="{C522C143-6297-4ED0-9266-9F195E03BFCC}" type="presOf" srcId="{420D3DE1-E72A-4366-AB24-33E4476EA64A}" destId="{43DF2D48-4614-427A-8DD2-11A17D165783}" srcOrd="1" destOrd="0" presId="urn:microsoft.com/office/officeart/2005/8/layout/venn1"/>
    <dgm:cxn modelId="{25B2BFD1-BE4D-45E8-9E6D-2FC255457987}" type="presOf" srcId="{A23D791C-3364-4230-B37D-0CAD5302FCD0}" destId="{A9746A5B-D99F-46A1-BEDA-49FA0141D75E}" srcOrd="1" destOrd="0" presId="urn:microsoft.com/office/officeart/2005/8/layout/venn1"/>
    <dgm:cxn modelId="{E7906169-D791-470F-B924-79AF585F6EC7}" srcId="{AA806406-48D6-447E-81BC-E41B22C01111}" destId="{A23D791C-3364-4230-B37D-0CAD5302FCD0}" srcOrd="0" destOrd="0" parTransId="{EC55E975-0D3E-47CA-AFAE-F78C5B0181D2}" sibTransId="{2B7B0ABB-6E20-4234-9E81-4A111DC881AC}"/>
    <dgm:cxn modelId="{7AF134A6-E406-4BF0-B4F6-5DD151726C0C}" type="presOf" srcId="{A23D791C-3364-4230-B37D-0CAD5302FCD0}" destId="{CC1F681E-B3EB-40D6-AA73-D7C0B1895827}" srcOrd="0" destOrd="0" presId="urn:microsoft.com/office/officeart/2005/8/layout/venn1"/>
    <dgm:cxn modelId="{2AE06EFA-D548-4496-AC38-D353EEFE19C8}" type="presOf" srcId="{420D3DE1-E72A-4366-AB24-33E4476EA64A}" destId="{C3321E68-22F2-4A17-A6FF-43EE15FDBA54}" srcOrd="0" destOrd="0" presId="urn:microsoft.com/office/officeart/2005/8/layout/venn1"/>
    <dgm:cxn modelId="{73295B71-B23F-4894-9794-4BB8CA85953A}" type="presParOf" srcId="{DDBA0CD0-6074-450E-9E55-1F322C28B52B}" destId="{CC1F681E-B3EB-40D6-AA73-D7C0B1895827}" srcOrd="0" destOrd="0" presId="urn:microsoft.com/office/officeart/2005/8/layout/venn1"/>
    <dgm:cxn modelId="{4FDE7456-0103-4CE8-9DD0-3874650B2639}" type="presParOf" srcId="{DDBA0CD0-6074-450E-9E55-1F322C28B52B}" destId="{A9746A5B-D99F-46A1-BEDA-49FA0141D75E}" srcOrd="1" destOrd="0" presId="urn:microsoft.com/office/officeart/2005/8/layout/venn1"/>
    <dgm:cxn modelId="{D93C1544-4946-475B-98A7-8D948F95FE51}" type="presParOf" srcId="{DDBA0CD0-6074-450E-9E55-1F322C28B52B}" destId="{C3321E68-22F2-4A17-A6FF-43EE15FDBA54}" srcOrd="2" destOrd="0" presId="urn:microsoft.com/office/officeart/2005/8/layout/venn1"/>
    <dgm:cxn modelId="{86B84CFC-33AA-4DDF-B04C-F08F13667C01}" type="presParOf" srcId="{DDBA0CD0-6074-450E-9E55-1F322C28B52B}" destId="{43DF2D48-4614-427A-8DD2-11A17D165783}" srcOrd="3" destOrd="0" presId="urn:microsoft.com/office/officeart/2005/8/layout/venn1"/>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B9711641-603F-0A4E-BD4A-D77FA923EA8A}" type="datetimeFigureOut">
              <a:rPr lang="es-ES_tradnl" smtClean="0"/>
              <a:t>07/04/2017</a:t>
            </a:fld>
            <a:endParaRPr lang="es-ES_tradnl"/>
          </a:p>
        </p:txBody>
      </p:sp>
      <p:sp>
        <p:nvSpPr>
          <p:cNvPr id="4" name="Marcador de imagen de diapositiva 3"/>
          <p:cNvSpPr>
            <a:spLocks noGrp="1" noRot="1" noChangeAspect="1"/>
          </p:cNvSpPr>
          <p:nvPr>
            <p:ph type="sldImg" idx="2"/>
          </p:nvPr>
        </p:nvSpPr>
        <p:spPr>
          <a:xfrm>
            <a:off x="1350963" y="1162050"/>
            <a:ext cx="4181475" cy="31369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6" name="Marcador de pie de página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93CC6CA-5583-F848-BC59-88D2690C3F90}" type="slidenum">
              <a:rPr lang="es-ES_tradnl" smtClean="0"/>
              <a:t>‹Nº›</a:t>
            </a:fld>
            <a:endParaRPr lang="es-ES_tradnl"/>
          </a:p>
        </p:txBody>
      </p:sp>
    </p:spTree>
    <p:extLst>
      <p:ext uri="{BB962C8B-B14F-4D97-AF65-F5344CB8AC3E}">
        <p14:creationId xmlns:p14="http://schemas.microsoft.com/office/powerpoint/2010/main" val="193805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B93CC6CA-5583-F848-BC59-88D2690C3F90}" type="slidenum">
              <a:rPr lang="es-ES_tradnl" smtClean="0"/>
              <a:t>7</a:t>
            </a:fld>
            <a:endParaRPr lang="es-ES_tradnl"/>
          </a:p>
        </p:txBody>
      </p:sp>
    </p:spTree>
    <p:extLst>
      <p:ext uri="{BB962C8B-B14F-4D97-AF65-F5344CB8AC3E}">
        <p14:creationId xmlns:p14="http://schemas.microsoft.com/office/powerpoint/2010/main" val="3495482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688248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2639721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06375"/>
            <a:ext cx="2057400" cy="4387851"/>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06375"/>
            <a:ext cx="6019800" cy="43878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297301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093966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1"/>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2867339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3929168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9"/>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3518176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503415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286811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49"/>
            <a:ext cx="3008313" cy="1162051"/>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1600281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9"/>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FB46CFA-9D27-4FEB-AA29-23C11DAF964B}" type="datetimeFigureOut">
              <a:rPr lang="es-MX" smtClean="0"/>
              <a:t>07/04/2017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3D24E586-9166-42AC-993A-9C18F4ED1220}" type="slidenum">
              <a:rPr lang="es-MX" smtClean="0"/>
              <a:t>‹Nº›</a:t>
            </a:fld>
            <a:endParaRPr lang="es-MX" dirty="0"/>
          </a:p>
        </p:txBody>
      </p:sp>
    </p:spTree>
    <p:extLst>
      <p:ext uri="{BB962C8B-B14F-4D97-AF65-F5344CB8AC3E}">
        <p14:creationId xmlns:p14="http://schemas.microsoft.com/office/powerpoint/2010/main" val="406270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46CFA-9D27-4FEB-AA29-23C11DAF964B}" type="datetimeFigureOut">
              <a:rPr lang="es-MX" smtClean="0"/>
              <a:t>07/04/2017</a:t>
            </a:fld>
            <a:endParaRPr lang="es-MX" dirty="0"/>
          </a:p>
        </p:txBody>
      </p:sp>
      <p:sp>
        <p:nvSpPr>
          <p:cNvPr id="5" name="4 Marcador de pie de página"/>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4E586-9166-42AC-993A-9C18F4ED1220}" type="slidenum">
              <a:rPr lang="es-MX" smtClean="0"/>
              <a:t>‹Nº›</a:t>
            </a:fld>
            <a:endParaRPr lang="es-MX" dirty="0"/>
          </a:p>
        </p:txBody>
      </p:sp>
    </p:spTree>
    <p:extLst>
      <p:ext uri="{BB962C8B-B14F-4D97-AF65-F5344CB8AC3E}">
        <p14:creationId xmlns:p14="http://schemas.microsoft.com/office/powerpoint/2010/main" val="3999559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39552" y="1700808"/>
            <a:ext cx="7558608" cy="1226566"/>
          </a:xfrm>
        </p:spPr>
        <p:txBody>
          <a:bodyPr/>
          <a:lstStyle/>
          <a:p>
            <a:r>
              <a:rPr lang="es-MX" dirty="0" smtClean="0">
                <a:solidFill>
                  <a:schemeClr val="accent2">
                    <a:lumMod val="75000"/>
                  </a:schemeClr>
                </a:solidFill>
                <a:latin typeface="Arial" panose="020B0604020202020204" pitchFamily="34" charset="0"/>
                <a:cs typeface="Arial" panose="020B0604020202020204" pitchFamily="34" charset="0"/>
              </a:rPr>
              <a:t>1ª  Sesión Ordinaria </a:t>
            </a:r>
            <a:endParaRPr lang="es-MX" dirty="0">
              <a:solidFill>
                <a:schemeClr val="accent2">
                  <a:lumMod val="75000"/>
                </a:schemeClr>
              </a:solidFill>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351620" y="2927374"/>
            <a:ext cx="6512768" cy="2016224"/>
          </a:xfrm>
        </p:spPr>
        <p:txBody>
          <a:bodyPr>
            <a:normAutofit/>
          </a:bodyPr>
          <a:lstStyle/>
          <a:p>
            <a:r>
              <a:rPr lang="es-MX" dirty="0" smtClean="0">
                <a:solidFill>
                  <a:schemeClr val="tx1"/>
                </a:solidFill>
                <a:latin typeface="Arial" panose="020B0604020202020204" pitchFamily="34" charset="0"/>
                <a:cs typeface="Arial" panose="020B0604020202020204" pitchFamily="34" charset="0"/>
              </a:rPr>
              <a:t>Asamblea Plenaria de la Comisión de Contralores Municipios – Estado 2017</a:t>
            </a:r>
            <a:endParaRPr lang="es-MX" dirty="0" smtClean="0">
              <a:latin typeface="Arial" panose="020B0604020202020204" pitchFamily="34" charset="0"/>
              <a:cs typeface="Arial" panose="020B0604020202020204" pitchFamily="34" charset="0"/>
            </a:endParaRPr>
          </a:p>
          <a:p>
            <a:endParaRPr lang="es-MX" dirty="0" smtClean="0">
              <a:latin typeface="Arial" panose="020B0604020202020204" pitchFamily="34" charset="0"/>
              <a:cs typeface="Arial" panose="020B0604020202020204" pitchFamily="34" charset="0"/>
            </a:endParaRPr>
          </a:p>
          <a:p>
            <a:endParaRPr lang="es-MX" dirty="0"/>
          </a:p>
        </p:txBody>
      </p:sp>
      <p:sp>
        <p:nvSpPr>
          <p:cNvPr id="4" name="CuadroTexto 3"/>
          <p:cNvSpPr txBox="1"/>
          <p:nvPr/>
        </p:nvSpPr>
        <p:spPr>
          <a:xfrm>
            <a:off x="5580112" y="5490195"/>
            <a:ext cx="3312368" cy="646331"/>
          </a:xfrm>
          <a:prstGeom prst="rect">
            <a:avLst/>
          </a:prstGeom>
          <a:noFill/>
        </p:spPr>
        <p:txBody>
          <a:bodyPr wrap="square" rtlCol="0">
            <a:spAutoFit/>
          </a:bodyPr>
          <a:lstStyle/>
          <a:p>
            <a:r>
              <a:rPr lang="es-MX" dirty="0" smtClean="0">
                <a:latin typeface="Arial" panose="020B0604020202020204" pitchFamily="34" charset="0"/>
                <a:cs typeface="Arial" panose="020B0604020202020204" pitchFamily="34" charset="0"/>
              </a:rPr>
              <a:t>Guadalajara, Jalisco</a:t>
            </a:r>
          </a:p>
          <a:p>
            <a:r>
              <a:rPr lang="es-MX" dirty="0" smtClean="0">
                <a:latin typeface="Arial" panose="020B0604020202020204" pitchFamily="34" charset="0"/>
                <a:cs typeface="Arial" panose="020B0604020202020204" pitchFamily="34" charset="0"/>
              </a:rPr>
              <a:t>6 </a:t>
            </a:r>
            <a:r>
              <a:rPr lang="es-MX" dirty="0">
                <a:latin typeface="Arial" panose="020B0604020202020204" pitchFamily="34" charset="0"/>
                <a:cs typeface="Arial" panose="020B0604020202020204" pitchFamily="34" charset="0"/>
              </a:rPr>
              <a:t>de </a:t>
            </a:r>
            <a:r>
              <a:rPr lang="es-MX" dirty="0" smtClean="0">
                <a:latin typeface="Arial" panose="020B0604020202020204" pitchFamily="34" charset="0"/>
                <a:cs typeface="Arial" panose="020B0604020202020204" pitchFamily="34" charset="0"/>
              </a:rPr>
              <a:t>abril del </a:t>
            </a:r>
            <a:r>
              <a:rPr lang="es-MX" dirty="0">
                <a:latin typeface="Arial" panose="020B0604020202020204" pitchFamily="34" charset="0"/>
                <a:cs typeface="Arial" panose="020B0604020202020204" pitchFamily="34" charset="0"/>
              </a:rPr>
              <a:t>2017.</a:t>
            </a:r>
          </a:p>
        </p:txBody>
      </p:sp>
      <p:sp>
        <p:nvSpPr>
          <p:cNvPr id="5" name="Rectángulo 4"/>
          <p:cNvSpPr/>
          <p:nvPr/>
        </p:nvSpPr>
        <p:spPr>
          <a:xfrm>
            <a:off x="323528" y="5085184"/>
            <a:ext cx="8568952" cy="288032"/>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7007304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2276872"/>
            <a:ext cx="8496945" cy="3096344"/>
          </a:xfrm>
          <a:solidFill>
            <a:schemeClr val="bg1"/>
          </a:solidFill>
        </p:spPr>
        <p:txBody>
          <a:bodyPr>
            <a:noAutofit/>
          </a:bodyPr>
          <a:lstStyle/>
          <a:p>
            <a:pPr algn="just"/>
            <a:r>
              <a:rPr lang="es-MX" sz="2300" b="1" i="1" dirty="0" smtClean="0"/>
              <a:t>Artículo 4° fracción IX, </a:t>
            </a:r>
            <a:r>
              <a:rPr lang="es-MX" sz="2300" b="1" i="1" dirty="0"/>
              <a:t>del </a:t>
            </a:r>
            <a:r>
              <a:rPr lang="es-MX" sz="2300" b="1" i="1" dirty="0" smtClean="0"/>
              <a:t>Código de Ética y Conducta de los Servidores Públicos de la Administración Pública del Estado de Jalisco: </a:t>
            </a:r>
            <a:br>
              <a:rPr lang="es-MX" sz="2300" b="1" i="1" dirty="0" smtClean="0"/>
            </a:br>
            <a:r>
              <a:rPr lang="es-MX" sz="2300" dirty="0" smtClean="0"/>
              <a:t/>
            </a:r>
            <a:br>
              <a:rPr lang="es-MX" sz="2300" dirty="0" smtClean="0"/>
            </a:br>
            <a:r>
              <a:rPr lang="es-MX" sz="2300" dirty="0" smtClean="0"/>
              <a:t>Normas </a:t>
            </a:r>
            <a:r>
              <a:rPr lang="es-MX" sz="2300" dirty="0"/>
              <a:t>de carácter </a:t>
            </a:r>
            <a:r>
              <a:rPr lang="es-MX" sz="2300" dirty="0" smtClean="0"/>
              <a:t>general </a:t>
            </a:r>
            <a:r>
              <a:rPr lang="es-MX" sz="2300" dirty="0"/>
              <a:t>universalmente aceptadas, </a:t>
            </a:r>
            <a:r>
              <a:rPr lang="es-MX" sz="2300" dirty="0" smtClean="0"/>
              <a:t>que </a:t>
            </a:r>
            <a:r>
              <a:rPr lang="es-MX" sz="2300" dirty="0"/>
              <a:t>orientan y regulan </a:t>
            </a:r>
            <a:r>
              <a:rPr lang="es-MX" sz="2300" b="1" dirty="0" smtClean="0"/>
              <a:t>la actitud </a:t>
            </a:r>
            <a:r>
              <a:rPr lang="es-MX" sz="2300" dirty="0" smtClean="0"/>
              <a:t>del </a:t>
            </a:r>
            <a:r>
              <a:rPr lang="es-MX" sz="2300" dirty="0"/>
              <a:t>servidor público en el desempeño de su empleo, cargo o comisión en la Administración Pública del </a:t>
            </a:r>
            <a:r>
              <a:rPr lang="es-MX" sz="2300" dirty="0" smtClean="0"/>
              <a:t>Estado. </a:t>
            </a:r>
            <a:endParaRPr lang="es-MX" sz="2300" dirty="0"/>
          </a:p>
        </p:txBody>
      </p:sp>
      <p:sp>
        <p:nvSpPr>
          <p:cNvPr id="2" name="CuadroTexto 1"/>
          <p:cNvSpPr txBox="1"/>
          <p:nvPr/>
        </p:nvSpPr>
        <p:spPr>
          <a:xfrm>
            <a:off x="323528" y="764704"/>
            <a:ext cx="6048672" cy="1107996"/>
          </a:xfrm>
          <a:prstGeom prst="rect">
            <a:avLst/>
          </a:prstGeom>
          <a:noFill/>
        </p:spPr>
        <p:txBody>
          <a:bodyPr wrap="square" rtlCol="0">
            <a:spAutoFit/>
          </a:bodyPr>
          <a:lstStyle/>
          <a:p>
            <a:r>
              <a:rPr lang="es-MX" sz="3300" dirty="0">
                <a:solidFill>
                  <a:srgbClr val="95364E"/>
                </a:solidFill>
              </a:rPr>
              <a:t>¿Qué son los </a:t>
            </a:r>
            <a:r>
              <a:rPr lang="es-MX" sz="3300" b="1" i="1" dirty="0">
                <a:solidFill>
                  <a:srgbClr val="95364E"/>
                </a:solidFill>
              </a:rPr>
              <a:t>principios</a:t>
            </a:r>
            <a:r>
              <a:rPr lang="es-MX" sz="3300" dirty="0">
                <a:solidFill>
                  <a:srgbClr val="95364E"/>
                </a:solidFill>
              </a:rPr>
              <a:t> que rigen el servicio público? </a:t>
            </a:r>
          </a:p>
        </p:txBody>
      </p:sp>
    </p:spTree>
    <p:extLst>
      <p:ext uri="{BB962C8B-B14F-4D97-AF65-F5344CB8AC3E}">
        <p14:creationId xmlns:p14="http://schemas.microsoft.com/office/powerpoint/2010/main" val="28170499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124744"/>
            <a:ext cx="8496945" cy="1080120"/>
          </a:xfrm>
          <a:solidFill>
            <a:schemeClr val="bg1"/>
          </a:solidFill>
        </p:spPr>
        <p:txBody>
          <a:bodyPr>
            <a:normAutofit/>
          </a:bodyPr>
          <a:lstStyle/>
          <a:p>
            <a:pPr algn="just"/>
            <a:r>
              <a:rPr lang="es-MX" sz="2300" dirty="0" smtClean="0"/>
              <a:t>Principios conforme a lo dispuesto por el artículo 6° del Código de Ética: </a:t>
            </a:r>
            <a:endParaRPr lang="es-MX" sz="2300" dirty="0"/>
          </a:p>
        </p:txBody>
      </p:sp>
      <p:graphicFrame>
        <p:nvGraphicFramePr>
          <p:cNvPr id="9" name="Tabla 8"/>
          <p:cNvGraphicFramePr>
            <a:graphicFrameLocks noGrp="1"/>
          </p:cNvGraphicFramePr>
          <p:nvPr>
            <p:extLst>
              <p:ext uri="{D42A27DB-BD31-4B8C-83A1-F6EECF244321}">
                <p14:modId xmlns:p14="http://schemas.microsoft.com/office/powerpoint/2010/main" val="844012650"/>
              </p:ext>
            </p:extLst>
          </p:nvPr>
        </p:nvGraphicFramePr>
        <p:xfrm>
          <a:off x="323528" y="2210594"/>
          <a:ext cx="8496946" cy="3930650"/>
        </p:xfrm>
        <a:graphic>
          <a:graphicData uri="http://schemas.openxmlformats.org/drawingml/2006/table">
            <a:tbl>
              <a:tblPr firstRow="1" firstCol="1" bandRow="1">
                <a:tableStyleId>{2D5ABB26-0587-4C30-8999-92F81FD0307C}</a:tableStyleId>
              </a:tblPr>
              <a:tblGrid>
                <a:gridCol w="4248473"/>
                <a:gridCol w="4248473"/>
              </a:tblGrid>
              <a:tr h="344579">
                <a:tc gridSpan="2">
                  <a:txBody>
                    <a:bodyPr/>
                    <a:lstStyle/>
                    <a:p>
                      <a:pPr marL="0" indent="0" algn="ctr">
                        <a:lnSpc>
                          <a:spcPct val="107000"/>
                        </a:lnSpc>
                        <a:spcAft>
                          <a:spcPts val="0"/>
                        </a:spcAft>
                        <a:buFont typeface="+mj-lt"/>
                        <a:buNone/>
                      </a:pPr>
                      <a:r>
                        <a:rPr lang="es-MX" sz="2200" b="1" dirty="0" smtClean="0">
                          <a:effectLst/>
                          <a:latin typeface="Calibri" panose="020F0502020204030204" pitchFamily="34" charset="0"/>
                          <a:ea typeface="Calibri" panose="020F0502020204030204" pitchFamily="34" charset="0"/>
                          <a:cs typeface="Times New Roman" panose="02020603050405020304" pitchFamily="18" charset="0"/>
                        </a:rPr>
                        <a:t>Se conservan de la Ley General del Sistema Nacional Anticorrupción</a:t>
                      </a:r>
                      <a:endParaRPr lang="es-MX"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0" indent="0">
                        <a:lnSpc>
                          <a:spcPct val="107000"/>
                        </a:lnSpc>
                        <a:spcAft>
                          <a:spcPts val="0"/>
                        </a:spcAft>
                        <a:buFont typeface="+mj-lt"/>
                        <a:buNone/>
                      </a:pP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20000"/>
                        <a:lumOff val="80000"/>
                      </a:schemeClr>
                    </a:solidFill>
                  </a:tcPr>
                </a:tc>
              </a:tr>
              <a:tr h="344579">
                <a:tc>
                  <a:txBody>
                    <a:bodyPr/>
                    <a:lstStyle/>
                    <a:p>
                      <a:pPr marL="0" indent="0">
                        <a:lnSpc>
                          <a:spcPct val="107000"/>
                        </a:lnSpc>
                        <a:spcAft>
                          <a:spcPts val="0"/>
                        </a:spcAft>
                        <a:buFont typeface="+mj-lt"/>
                        <a:buNone/>
                      </a:pPr>
                      <a:r>
                        <a:rPr lang="es-MX" sz="2200" dirty="0">
                          <a:effectLst/>
                        </a:rPr>
                        <a:t>Competencia por mérito</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nSpc>
                          <a:spcPct val="107000"/>
                        </a:lnSpc>
                        <a:spcAft>
                          <a:spcPts val="0"/>
                        </a:spcAft>
                        <a:buFont typeface="+mj-lt"/>
                        <a:buNone/>
                      </a:pPr>
                      <a:r>
                        <a:rPr lang="es-MX" sz="2200" dirty="0">
                          <a:effectLst/>
                        </a:rPr>
                        <a:t>Economía</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44579">
                <a:tc>
                  <a:txBody>
                    <a:bodyPr/>
                    <a:lstStyle/>
                    <a:p>
                      <a:pPr marL="0" indent="0">
                        <a:lnSpc>
                          <a:spcPct val="107000"/>
                        </a:lnSpc>
                        <a:spcAft>
                          <a:spcPts val="0"/>
                        </a:spcAft>
                        <a:buFont typeface="+mj-lt"/>
                        <a:buNone/>
                      </a:pPr>
                      <a:r>
                        <a:rPr lang="es-MX" sz="2200" dirty="0">
                          <a:effectLst/>
                        </a:rPr>
                        <a:t>Eficacia</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nSpc>
                          <a:spcPct val="107000"/>
                        </a:lnSpc>
                        <a:spcAft>
                          <a:spcPts val="0"/>
                        </a:spcAft>
                        <a:buFont typeface="+mj-lt"/>
                        <a:buNone/>
                      </a:pPr>
                      <a:r>
                        <a:rPr lang="es-MX" sz="2200" dirty="0">
                          <a:effectLst/>
                        </a:rPr>
                        <a:t>Honradez</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44579">
                <a:tc>
                  <a:txBody>
                    <a:bodyPr/>
                    <a:lstStyle/>
                    <a:p>
                      <a:pPr marL="0" indent="0">
                        <a:lnSpc>
                          <a:spcPct val="107000"/>
                        </a:lnSpc>
                        <a:spcAft>
                          <a:spcPts val="0"/>
                        </a:spcAft>
                        <a:buFont typeface="+mj-lt"/>
                        <a:buNone/>
                      </a:pPr>
                      <a:r>
                        <a:rPr lang="es-MX" sz="2200" dirty="0">
                          <a:effectLst/>
                        </a:rPr>
                        <a:t>Eficiencia</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nSpc>
                          <a:spcPct val="107000"/>
                        </a:lnSpc>
                        <a:spcAft>
                          <a:spcPts val="0"/>
                        </a:spcAft>
                        <a:buFont typeface="+mj-lt"/>
                        <a:buNone/>
                      </a:pPr>
                      <a:r>
                        <a:rPr lang="es-MX" sz="2200" dirty="0">
                          <a:effectLst/>
                        </a:rPr>
                        <a:t>Equidad</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44579">
                <a:tc>
                  <a:txBody>
                    <a:bodyPr/>
                    <a:lstStyle/>
                    <a:p>
                      <a:pPr marL="0" indent="0">
                        <a:lnSpc>
                          <a:spcPct val="107000"/>
                        </a:lnSpc>
                        <a:spcAft>
                          <a:spcPts val="0"/>
                        </a:spcAft>
                        <a:buFont typeface="+mj-lt"/>
                        <a:buNone/>
                      </a:pPr>
                      <a:r>
                        <a:rPr lang="es-MX" sz="2200">
                          <a:effectLst/>
                        </a:rPr>
                        <a:t>Imparcialidad</a:t>
                      </a:r>
                      <a:endParaRPr lang="es-MX"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nSpc>
                          <a:spcPct val="107000"/>
                        </a:lnSpc>
                        <a:spcAft>
                          <a:spcPts val="0"/>
                        </a:spcAft>
                        <a:buFont typeface="+mj-lt"/>
                        <a:buNone/>
                      </a:pPr>
                      <a:r>
                        <a:rPr lang="es-MX" sz="2200" dirty="0">
                          <a:effectLst/>
                        </a:rPr>
                        <a:t>Integridad</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44579">
                <a:tc>
                  <a:txBody>
                    <a:bodyPr/>
                    <a:lstStyle/>
                    <a:p>
                      <a:pPr marL="0" indent="0">
                        <a:lnSpc>
                          <a:spcPct val="107000"/>
                        </a:lnSpc>
                        <a:spcAft>
                          <a:spcPts val="0"/>
                        </a:spcAft>
                        <a:buFont typeface="+mj-lt"/>
                        <a:buNone/>
                      </a:pPr>
                      <a:r>
                        <a:rPr lang="es-MX" sz="2200">
                          <a:effectLst/>
                        </a:rPr>
                        <a:t>Legalidad</a:t>
                      </a:r>
                      <a:endParaRPr lang="es-MX"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nSpc>
                          <a:spcPct val="107000"/>
                        </a:lnSpc>
                        <a:spcAft>
                          <a:spcPts val="0"/>
                        </a:spcAft>
                        <a:buFont typeface="+mj-lt"/>
                        <a:buNone/>
                      </a:pPr>
                      <a:r>
                        <a:rPr lang="es-MX" sz="2200" dirty="0">
                          <a:effectLst/>
                        </a:rPr>
                        <a:t>Objetividad</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44579">
                <a:tc>
                  <a:txBody>
                    <a:bodyPr/>
                    <a:lstStyle/>
                    <a:p>
                      <a:pPr marL="0" indent="0">
                        <a:lnSpc>
                          <a:spcPct val="107000"/>
                        </a:lnSpc>
                        <a:spcAft>
                          <a:spcPts val="0"/>
                        </a:spcAft>
                        <a:buFont typeface="+mj-lt"/>
                        <a:buNone/>
                      </a:pPr>
                      <a:r>
                        <a:rPr lang="es-MX" sz="2200" dirty="0">
                          <a:effectLst/>
                        </a:rPr>
                        <a:t>Lealtad</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nSpc>
                          <a:spcPct val="107000"/>
                        </a:lnSpc>
                        <a:spcAft>
                          <a:spcPts val="0"/>
                        </a:spcAft>
                        <a:buFont typeface="+mj-lt"/>
                        <a:buNone/>
                      </a:pPr>
                      <a:r>
                        <a:rPr lang="es-MX" sz="2200" dirty="0">
                          <a:effectLst/>
                        </a:rPr>
                        <a:t>Profesionalismo</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29332">
                <a:tc gridSpan="2">
                  <a:txBody>
                    <a:bodyPr/>
                    <a:lstStyle/>
                    <a:p>
                      <a:pPr marL="0" indent="0">
                        <a:lnSpc>
                          <a:spcPct val="107000"/>
                        </a:lnSpc>
                        <a:spcAft>
                          <a:spcPts val="0"/>
                        </a:spcAft>
                        <a:buFont typeface="+mj-lt"/>
                        <a:buNone/>
                      </a:pPr>
                      <a:r>
                        <a:rPr lang="es-MX" sz="2200" dirty="0" smtClean="0">
                          <a:effectLst/>
                        </a:rPr>
                        <a:t>Transparencia</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0" indent="0">
                        <a:lnSpc>
                          <a:spcPct val="107000"/>
                        </a:lnSpc>
                        <a:spcAft>
                          <a:spcPts val="0"/>
                        </a:spcAft>
                        <a:buFont typeface="+mj-lt"/>
                        <a:buNone/>
                      </a:pP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44579">
                <a:tc gridSpan="2">
                  <a:txBody>
                    <a:bodyPr/>
                    <a:lstStyle/>
                    <a:p>
                      <a:pPr algn="ctr">
                        <a:lnSpc>
                          <a:spcPct val="107000"/>
                        </a:lnSpc>
                        <a:spcAft>
                          <a:spcPts val="0"/>
                        </a:spcAft>
                      </a:pPr>
                      <a:r>
                        <a:rPr lang="es-MX" sz="2200" b="1" dirty="0" smtClean="0">
                          <a:effectLst/>
                        </a:rPr>
                        <a:t>Se agregan nuevos</a:t>
                      </a:r>
                      <a:r>
                        <a:rPr lang="es-MX" sz="20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57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s-MX" sz="2200" dirty="0" smtClean="0">
                          <a:effectLst/>
                        </a:rPr>
                        <a:t>Confidencialidad</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s-MX" sz="2200" dirty="0">
                          <a:effectLst/>
                        </a:rPr>
                        <a:t>Independencia</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4579">
                <a:tc>
                  <a:txBody>
                    <a:bodyPr/>
                    <a:lstStyle/>
                    <a:p>
                      <a:pPr>
                        <a:lnSpc>
                          <a:spcPct val="107000"/>
                        </a:lnSpc>
                        <a:spcAft>
                          <a:spcPts val="0"/>
                        </a:spcAft>
                      </a:pPr>
                      <a:r>
                        <a:rPr lang="es-MX" sz="2200" dirty="0">
                          <a:effectLst/>
                        </a:rPr>
                        <a:t>Igualdad de Trato y Oportunidad</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s-MX" sz="2200" dirty="0" smtClean="0">
                          <a:effectLst/>
                        </a:rPr>
                        <a:t>Respeto a la Dignidad Humana</a:t>
                      </a:r>
                      <a:endParaRPr lang="es-MX" sz="2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3044604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2276872"/>
            <a:ext cx="8496945" cy="3096344"/>
          </a:xfrm>
          <a:solidFill>
            <a:schemeClr val="bg1"/>
          </a:solidFill>
        </p:spPr>
        <p:txBody>
          <a:bodyPr>
            <a:noAutofit/>
          </a:bodyPr>
          <a:lstStyle/>
          <a:p>
            <a:pPr algn="just"/>
            <a:r>
              <a:rPr lang="es-MX" sz="2300" b="1" i="1" dirty="0" smtClean="0"/>
              <a:t>Artículo 4° fracción XIII, </a:t>
            </a:r>
            <a:r>
              <a:rPr lang="es-MX" sz="2300" b="1" i="1" dirty="0"/>
              <a:t>del </a:t>
            </a:r>
            <a:r>
              <a:rPr lang="es-MX" sz="2300" b="1" i="1" dirty="0" smtClean="0"/>
              <a:t>Código de Ética y Conducta de los Servidores Públicos de la Administración Pública del Estado de Jalisco: </a:t>
            </a:r>
            <a:br>
              <a:rPr lang="es-MX" sz="2300" b="1" i="1" dirty="0" smtClean="0"/>
            </a:br>
            <a:r>
              <a:rPr lang="es-MX" sz="2300" dirty="0"/>
              <a:t/>
            </a:r>
            <a:br>
              <a:rPr lang="es-MX" sz="2300" dirty="0"/>
            </a:br>
            <a:r>
              <a:rPr lang="es-MX" sz="2300" dirty="0"/>
              <a:t>Costumbres y normas de conducta, adquiridos, asimilados y </a:t>
            </a:r>
            <a:r>
              <a:rPr lang="es-MX" sz="2300" b="1" dirty="0"/>
              <a:t>practicados</a:t>
            </a:r>
            <a:r>
              <a:rPr lang="es-MX" sz="2300" dirty="0"/>
              <a:t> de un modo estrictamente racional o consciente</a:t>
            </a:r>
            <a:r>
              <a:rPr lang="es-MX" sz="2300" dirty="0" smtClean="0"/>
              <a:t>. </a:t>
            </a:r>
            <a:endParaRPr lang="es-MX" sz="2300" dirty="0"/>
          </a:p>
        </p:txBody>
      </p:sp>
      <p:sp>
        <p:nvSpPr>
          <p:cNvPr id="2" name="CuadroTexto 1"/>
          <p:cNvSpPr txBox="1"/>
          <p:nvPr/>
        </p:nvSpPr>
        <p:spPr>
          <a:xfrm>
            <a:off x="323528" y="692696"/>
            <a:ext cx="6048672" cy="1107996"/>
          </a:xfrm>
          <a:prstGeom prst="rect">
            <a:avLst/>
          </a:prstGeom>
          <a:noFill/>
        </p:spPr>
        <p:txBody>
          <a:bodyPr wrap="square" rtlCol="0">
            <a:spAutoFit/>
          </a:bodyPr>
          <a:lstStyle/>
          <a:p>
            <a:r>
              <a:rPr lang="es-MX" sz="3300" dirty="0">
                <a:solidFill>
                  <a:srgbClr val="95364E"/>
                </a:solidFill>
              </a:rPr>
              <a:t>¿Qué son los </a:t>
            </a:r>
            <a:r>
              <a:rPr lang="es-MX" sz="3300" b="1" i="1" dirty="0" smtClean="0">
                <a:solidFill>
                  <a:srgbClr val="95364E"/>
                </a:solidFill>
              </a:rPr>
              <a:t>valores</a:t>
            </a:r>
            <a:r>
              <a:rPr lang="es-MX" sz="3300" dirty="0" smtClean="0">
                <a:solidFill>
                  <a:srgbClr val="95364E"/>
                </a:solidFill>
              </a:rPr>
              <a:t> que </a:t>
            </a:r>
            <a:r>
              <a:rPr lang="es-MX" sz="3300" dirty="0">
                <a:solidFill>
                  <a:srgbClr val="95364E"/>
                </a:solidFill>
              </a:rPr>
              <a:t>rigen el servicio público? </a:t>
            </a:r>
          </a:p>
        </p:txBody>
      </p:sp>
    </p:spTree>
    <p:extLst>
      <p:ext uri="{BB962C8B-B14F-4D97-AF65-F5344CB8AC3E}">
        <p14:creationId xmlns:p14="http://schemas.microsoft.com/office/powerpoint/2010/main" val="373098672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7" y="1700808"/>
            <a:ext cx="8496945" cy="1080120"/>
          </a:xfrm>
          <a:solidFill>
            <a:schemeClr val="bg1"/>
          </a:solidFill>
        </p:spPr>
        <p:txBody>
          <a:bodyPr>
            <a:normAutofit/>
          </a:bodyPr>
          <a:lstStyle/>
          <a:p>
            <a:pPr algn="just"/>
            <a:r>
              <a:rPr lang="es-MX" sz="2300" dirty="0" smtClean="0"/>
              <a:t>Valores conforme a lo dispuesto por el artículo 7° del Código de Ética: </a:t>
            </a:r>
            <a:endParaRPr lang="es-MX" sz="2300" dirty="0"/>
          </a:p>
        </p:txBody>
      </p:sp>
      <p:graphicFrame>
        <p:nvGraphicFramePr>
          <p:cNvPr id="9" name="Tabla 8"/>
          <p:cNvGraphicFramePr>
            <a:graphicFrameLocks noGrp="1"/>
          </p:cNvGraphicFramePr>
          <p:nvPr>
            <p:extLst>
              <p:ext uri="{D42A27DB-BD31-4B8C-83A1-F6EECF244321}">
                <p14:modId xmlns:p14="http://schemas.microsoft.com/office/powerpoint/2010/main" val="770551683"/>
              </p:ext>
            </p:extLst>
          </p:nvPr>
        </p:nvGraphicFramePr>
        <p:xfrm>
          <a:off x="304128" y="2787799"/>
          <a:ext cx="8496947" cy="2152650"/>
        </p:xfrm>
        <a:graphic>
          <a:graphicData uri="http://schemas.openxmlformats.org/drawingml/2006/table">
            <a:tbl>
              <a:tblPr firstRow="1" firstCol="1" bandRow="1">
                <a:tableStyleId>{2D5ABB26-0587-4C30-8999-92F81FD0307C}</a:tableStyleId>
              </a:tblPr>
              <a:tblGrid>
                <a:gridCol w="3888433"/>
                <a:gridCol w="4608514"/>
              </a:tblGrid>
              <a:tr h="0">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Compromiso</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Cooperación</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Disciplina</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Honestidad</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Liderazgo</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Rendición de cuentas</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Respeto</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Respeto a la Equidad de Género</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Responsabilidad</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Solidaridad</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Tolerancia</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s-MX" sz="2200" dirty="0" smtClean="0">
                          <a:effectLst/>
                          <a:latin typeface="Calibri" panose="020F0502020204030204" pitchFamily="34" charset="0"/>
                          <a:ea typeface="Calibri" panose="020F0502020204030204" pitchFamily="34" charset="0"/>
                          <a:cs typeface="Times New Roman" panose="02020603050405020304" pitchFamily="18" charset="0"/>
                        </a:rPr>
                        <a:t>Vocación de Servicio</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269068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a:xfrm>
            <a:off x="467544" y="1052736"/>
            <a:ext cx="6602309" cy="1470025"/>
          </a:xfrm>
        </p:spPr>
        <p:txBody>
          <a:bodyPr>
            <a:normAutofit fontScale="90000"/>
          </a:bodyPr>
          <a:lstStyle/>
          <a:p>
            <a:pPr algn="just"/>
            <a:r>
              <a:rPr lang="es-MX" sz="3300" b="1" dirty="0" smtClean="0">
                <a:solidFill>
                  <a:srgbClr val="95364E"/>
                </a:solidFill>
              </a:rPr>
              <a:t>Ejemplos de </a:t>
            </a:r>
            <a:r>
              <a:rPr lang="es-MX" sz="3300" b="1" dirty="0">
                <a:solidFill>
                  <a:srgbClr val="95364E"/>
                </a:solidFill>
              </a:rPr>
              <a:t>la salvaguarda de los principios y valores del servicio público en la Administración Pública del </a:t>
            </a:r>
            <a:r>
              <a:rPr lang="es-MX" sz="3300" b="1" dirty="0" smtClean="0">
                <a:solidFill>
                  <a:srgbClr val="95364E"/>
                </a:solidFill>
              </a:rPr>
              <a:t>Estado.</a:t>
            </a:r>
            <a:endParaRPr lang="es-MX" sz="3300" dirty="0">
              <a:solidFill>
                <a:srgbClr val="95364E"/>
              </a:solidFill>
            </a:endParaRPr>
          </a:p>
        </p:txBody>
      </p:sp>
      <p:pic>
        <p:nvPicPr>
          <p:cNvPr id="2" name="Imagen 1"/>
          <p:cNvPicPr>
            <a:picLocks noChangeAspect="1"/>
          </p:cNvPicPr>
          <p:nvPr/>
        </p:nvPicPr>
        <p:blipFill>
          <a:blip r:embed="rId2"/>
          <a:stretch>
            <a:fillRect/>
          </a:stretch>
        </p:blipFill>
        <p:spPr>
          <a:xfrm>
            <a:off x="273947" y="4414221"/>
            <a:ext cx="8596105" cy="310923"/>
          </a:xfrm>
          <a:prstGeom prst="rect">
            <a:avLst/>
          </a:prstGeom>
        </p:spPr>
      </p:pic>
    </p:spTree>
    <p:extLst>
      <p:ext uri="{BB962C8B-B14F-4D97-AF65-F5344CB8AC3E}">
        <p14:creationId xmlns:p14="http://schemas.microsoft.com/office/powerpoint/2010/main" val="125917125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412776"/>
            <a:ext cx="8496945" cy="936104"/>
          </a:xfrm>
          <a:solidFill>
            <a:schemeClr val="bg1"/>
          </a:solidFill>
        </p:spPr>
        <p:txBody>
          <a:bodyPr>
            <a:noAutofit/>
          </a:bodyPr>
          <a:lstStyle/>
          <a:p>
            <a:pPr algn="just"/>
            <a:r>
              <a:rPr lang="es-MX" sz="2300" dirty="0" smtClean="0"/>
              <a:t>Los </a:t>
            </a:r>
            <a:r>
              <a:rPr lang="es-MX" sz="2300" dirty="0"/>
              <a:t>servidores públicos tutelan el principio de </a:t>
            </a:r>
            <a:r>
              <a:rPr lang="es-MX" sz="2300" b="1" dirty="0"/>
              <a:t>confidencialidad, </a:t>
            </a:r>
            <a:r>
              <a:rPr lang="es-MX" sz="2300" dirty="0"/>
              <a:t>cuando se ajustan a las siguientes reglas</a:t>
            </a:r>
            <a:r>
              <a:rPr lang="es-MX" sz="2300" dirty="0" smtClean="0"/>
              <a:t>:</a:t>
            </a:r>
            <a:endParaRPr lang="es-MX" sz="2300" dirty="0"/>
          </a:p>
        </p:txBody>
      </p:sp>
      <p:sp>
        <p:nvSpPr>
          <p:cNvPr id="3" name="CuadroTexto 2"/>
          <p:cNvSpPr txBox="1"/>
          <p:nvPr/>
        </p:nvSpPr>
        <p:spPr>
          <a:xfrm>
            <a:off x="323527" y="2348880"/>
            <a:ext cx="8496945" cy="3985706"/>
          </a:xfrm>
          <a:prstGeom prst="rect">
            <a:avLst/>
          </a:prstGeom>
          <a:solidFill>
            <a:schemeClr val="bg1"/>
          </a:solidFill>
        </p:spPr>
        <p:txBody>
          <a:bodyPr wrap="square" rtlCol="0">
            <a:spAutoFit/>
          </a:bodyPr>
          <a:lstStyle/>
          <a:p>
            <a:pPr marL="342900" indent="-342900" algn="just">
              <a:buFont typeface="Arial" panose="020B0604020202020204" pitchFamily="34" charset="0"/>
              <a:buChar char="•"/>
            </a:pPr>
            <a:r>
              <a:rPr lang="es-MX" sz="2300" dirty="0"/>
              <a:t>Mantienen estricta </a:t>
            </a:r>
            <a:r>
              <a:rPr lang="es-MX" sz="2300" b="1" dirty="0" smtClean="0"/>
              <a:t>secrecía</a:t>
            </a:r>
            <a:r>
              <a:rPr lang="es-MX" sz="2300" dirty="0" smtClean="0"/>
              <a:t> </a:t>
            </a:r>
            <a:r>
              <a:rPr lang="es-MX" sz="2300" dirty="0"/>
              <a:t>sobre la información de carácter reservado o confidencial que posean, administren o </a:t>
            </a:r>
            <a:r>
              <a:rPr lang="es-MX" sz="2300" dirty="0" smtClean="0"/>
              <a:t>generen.</a:t>
            </a:r>
          </a:p>
          <a:p>
            <a:pPr marL="342900" indent="-342900" algn="just">
              <a:buFont typeface="Arial" panose="020B0604020202020204" pitchFamily="34" charset="0"/>
              <a:buChar char="•"/>
            </a:pPr>
            <a:endParaRPr lang="es-MX" sz="2300" dirty="0" smtClean="0"/>
          </a:p>
          <a:p>
            <a:pPr marL="342900" indent="-342900" algn="just">
              <a:buFont typeface="Arial" panose="020B0604020202020204" pitchFamily="34" charset="0"/>
              <a:buChar char="•"/>
            </a:pPr>
            <a:r>
              <a:rPr lang="es-MX" sz="2300" b="1" dirty="0" smtClean="0"/>
              <a:t>Guardan </a:t>
            </a:r>
            <a:r>
              <a:rPr lang="es-MX" sz="2300" b="1" dirty="0"/>
              <a:t>reserva </a:t>
            </a:r>
            <a:r>
              <a:rPr lang="es-MX" sz="2300" dirty="0"/>
              <a:t>de la información confidencial que emane de los procedimientos de contrataciones públicas</a:t>
            </a:r>
            <a:r>
              <a:rPr lang="es-MX" sz="2300" dirty="0" smtClean="0"/>
              <a:t>.</a:t>
            </a:r>
          </a:p>
          <a:p>
            <a:pPr marL="342900" indent="-342900" algn="just">
              <a:buFont typeface="Arial" panose="020B0604020202020204" pitchFamily="34" charset="0"/>
              <a:buChar char="•"/>
            </a:pPr>
            <a:endParaRPr lang="es-MX" sz="2300" dirty="0" smtClean="0"/>
          </a:p>
          <a:p>
            <a:pPr marL="342900" indent="-342900" algn="just">
              <a:buFont typeface="Arial" panose="020B0604020202020204" pitchFamily="34" charset="0"/>
              <a:buChar char="•"/>
            </a:pPr>
            <a:r>
              <a:rPr lang="es-MX" sz="2300" b="1" dirty="0" smtClean="0"/>
              <a:t>Se </a:t>
            </a:r>
            <a:r>
              <a:rPr lang="es-MX" sz="2300" b="1" dirty="0"/>
              <a:t>abstienen de utilizar </a:t>
            </a:r>
            <a:r>
              <a:rPr lang="es-MX" sz="2300" dirty="0"/>
              <a:t>en beneficio propio, de su cónyuge y parientes consanguíneos o por afinidad hasta el cuarto grado o para fines distintos a los perseguidos, </a:t>
            </a:r>
            <a:r>
              <a:rPr lang="es-MX" sz="2300" b="1" dirty="0"/>
              <a:t>la información o documentación obtenida con motivo del ejercicio de sus </a:t>
            </a:r>
            <a:r>
              <a:rPr lang="es-MX" sz="2300" b="1" dirty="0" smtClean="0"/>
              <a:t>funciones.</a:t>
            </a:r>
            <a:endParaRPr lang="es-MX" sz="2300" b="1" dirty="0"/>
          </a:p>
        </p:txBody>
      </p:sp>
    </p:spTree>
    <p:extLst>
      <p:ext uri="{BB962C8B-B14F-4D97-AF65-F5344CB8AC3E}">
        <p14:creationId xmlns:p14="http://schemas.microsoft.com/office/powerpoint/2010/main" val="227207319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412776"/>
            <a:ext cx="8496945" cy="936104"/>
          </a:xfrm>
          <a:solidFill>
            <a:schemeClr val="bg1"/>
          </a:solidFill>
        </p:spPr>
        <p:txBody>
          <a:bodyPr>
            <a:noAutofit/>
          </a:bodyPr>
          <a:lstStyle/>
          <a:p>
            <a:pPr algn="just"/>
            <a:r>
              <a:rPr lang="es-MX" sz="2300" dirty="0" smtClean="0"/>
              <a:t>Los </a:t>
            </a:r>
            <a:r>
              <a:rPr lang="es-MX" sz="2300" dirty="0"/>
              <a:t>servidores públicos tutelan el principio de </a:t>
            </a:r>
            <a:r>
              <a:rPr lang="es-MX" sz="2300" b="1" dirty="0" smtClean="0"/>
              <a:t>economía, </a:t>
            </a:r>
            <a:r>
              <a:rPr lang="es-MX" sz="2300" dirty="0"/>
              <a:t>cuando se ajustan a las siguientes reglas</a:t>
            </a:r>
            <a:r>
              <a:rPr lang="es-MX" sz="2300" dirty="0" smtClean="0"/>
              <a:t>:</a:t>
            </a:r>
            <a:endParaRPr lang="es-MX" sz="2300" dirty="0"/>
          </a:p>
        </p:txBody>
      </p:sp>
      <p:sp>
        <p:nvSpPr>
          <p:cNvPr id="3" name="CuadroTexto 2"/>
          <p:cNvSpPr txBox="1"/>
          <p:nvPr/>
        </p:nvSpPr>
        <p:spPr>
          <a:xfrm>
            <a:off x="323527" y="2348880"/>
            <a:ext cx="8496945" cy="2923877"/>
          </a:xfrm>
          <a:prstGeom prst="rect">
            <a:avLst/>
          </a:prstGeom>
          <a:solidFill>
            <a:schemeClr val="bg1"/>
          </a:solidFill>
        </p:spPr>
        <p:txBody>
          <a:bodyPr wrap="square" rtlCol="0">
            <a:spAutoFit/>
          </a:bodyPr>
          <a:lstStyle/>
          <a:p>
            <a:pPr marL="342900" indent="-342900" algn="just">
              <a:buFont typeface="Arial" panose="020B0604020202020204" pitchFamily="34" charset="0"/>
              <a:buChar char="•"/>
            </a:pPr>
            <a:r>
              <a:rPr lang="es-MX" sz="2300" dirty="0" smtClean="0"/>
              <a:t>Adquieren </a:t>
            </a:r>
            <a:r>
              <a:rPr lang="es-MX" sz="2300" dirty="0"/>
              <a:t>lo estrictamente necesario para el cumplimiento de </a:t>
            </a:r>
            <a:r>
              <a:rPr lang="es-MX" sz="2300" dirty="0" smtClean="0"/>
              <a:t>sus funciones. </a:t>
            </a:r>
          </a:p>
          <a:p>
            <a:pPr marL="342900" indent="-342900" algn="just">
              <a:buFont typeface="Arial" panose="020B0604020202020204" pitchFamily="34" charset="0"/>
              <a:buChar char="•"/>
            </a:pPr>
            <a:endParaRPr lang="es-MX" sz="2300" dirty="0"/>
          </a:p>
          <a:p>
            <a:pPr marL="342900" indent="-342900" algn="just">
              <a:buFont typeface="Arial" panose="020B0604020202020204" pitchFamily="34" charset="0"/>
              <a:buChar char="•"/>
            </a:pPr>
            <a:r>
              <a:rPr lang="es-MX" sz="2300" b="1" dirty="0"/>
              <a:t>Cuidar y conservar </a:t>
            </a:r>
            <a:r>
              <a:rPr lang="es-MX" sz="2300" dirty="0"/>
              <a:t>el equipo, muebles e instalaciones y denuncian </a:t>
            </a:r>
            <a:r>
              <a:rPr lang="es-MX" sz="2300" dirty="0" smtClean="0"/>
              <a:t>el uso </a:t>
            </a:r>
            <a:r>
              <a:rPr lang="es-MX" sz="2300" dirty="0"/>
              <a:t>inadecuado de los mismos</a:t>
            </a:r>
            <a:r>
              <a:rPr lang="es-MX" sz="2300" dirty="0" smtClean="0"/>
              <a:t>.</a:t>
            </a:r>
          </a:p>
          <a:p>
            <a:pPr marL="342900" indent="-342900" algn="just">
              <a:buFont typeface="Arial" panose="020B0604020202020204" pitchFamily="34" charset="0"/>
              <a:buChar char="•"/>
            </a:pPr>
            <a:endParaRPr lang="es-MX" sz="2300" dirty="0" smtClean="0"/>
          </a:p>
          <a:p>
            <a:pPr marL="342900" indent="-342900" algn="just">
              <a:buFont typeface="Arial" panose="020B0604020202020204" pitchFamily="34" charset="0"/>
              <a:buChar char="•"/>
            </a:pPr>
            <a:r>
              <a:rPr lang="es-MX" sz="2300" b="1" dirty="0"/>
              <a:t>Aprovechan al máximo la jornada laboral para el cumplimiento de sus funciones.</a:t>
            </a:r>
          </a:p>
        </p:txBody>
      </p:sp>
    </p:spTree>
    <p:extLst>
      <p:ext uri="{BB962C8B-B14F-4D97-AF65-F5344CB8AC3E}">
        <p14:creationId xmlns:p14="http://schemas.microsoft.com/office/powerpoint/2010/main" val="162616996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36698" y="1268760"/>
            <a:ext cx="8496945" cy="936104"/>
          </a:xfrm>
          <a:solidFill>
            <a:schemeClr val="bg1"/>
          </a:solidFill>
        </p:spPr>
        <p:txBody>
          <a:bodyPr>
            <a:noAutofit/>
          </a:bodyPr>
          <a:lstStyle/>
          <a:p>
            <a:pPr algn="just"/>
            <a:r>
              <a:rPr lang="es-MX" sz="2300" dirty="0" smtClean="0"/>
              <a:t>Los </a:t>
            </a:r>
            <a:r>
              <a:rPr lang="es-MX" sz="2300" dirty="0"/>
              <a:t>servidores públicos tutelan el principio de </a:t>
            </a:r>
            <a:r>
              <a:rPr lang="es-MX" sz="2300" b="1" dirty="0"/>
              <a:t>lealtad, </a:t>
            </a:r>
            <a:r>
              <a:rPr lang="es-MX" sz="2300" dirty="0"/>
              <a:t>cuando se ajustan a las siguientes reglas</a:t>
            </a:r>
            <a:r>
              <a:rPr lang="es-MX" sz="2300" dirty="0" smtClean="0"/>
              <a:t>:</a:t>
            </a:r>
            <a:endParaRPr lang="es-MX" sz="2300" dirty="0"/>
          </a:p>
        </p:txBody>
      </p:sp>
      <p:sp>
        <p:nvSpPr>
          <p:cNvPr id="3" name="CuadroTexto 2"/>
          <p:cNvSpPr txBox="1"/>
          <p:nvPr/>
        </p:nvSpPr>
        <p:spPr>
          <a:xfrm>
            <a:off x="336697" y="2182019"/>
            <a:ext cx="8496945" cy="3985706"/>
          </a:xfrm>
          <a:prstGeom prst="rect">
            <a:avLst/>
          </a:prstGeom>
          <a:solidFill>
            <a:schemeClr val="bg1"/>
          </a:solidFill>
        </p:spPr>
        <p:txBody>
          <a:bodyPr wrap="square" rtlCol="0">
            <a:spAutoFit/>
          </a:bodyPr>
          <a:lstStyle/>
          <a:p>
            <a:pPr marL="342900" indent="-342900" algn="just">
              <a:buFont typeface="Arial" panose="020B0604020202020204" pitchFamily="34" charset="0"/>
              <a:buChar char="•"/>
            </a:pPr>
            <a:r>
              <a:rPr lang="es-MX" sz="2300" b="1" dirty="0"/>
              <a:t>Asumen la responsabilidad </a:t>
            </a:r>
            <a:r>
              <a:rPr lang="es-MX" sz="2300" b="1" dirty="0" smtClean="0"/>
              <a:t>directa así como las consecuencias </a:t>
            </a:r>
            <a:r>
              <a:rPr lang="es-MX" sz="2300" dirty="0"/>
              <a:t>de las funciones relativas a su empleo, cargo o </a:t>
            </a:r>
            <a:r>
              <a:rPr lang="es-MX" sz="2300" dirty="0" smtClean="0"/>
              <a:t>comisión.  </a:t>
            </a:r>
          </a:p>
          <a:p>
            <a:pPr marL="342900" indent="-342900" algn="just">
              <a:buFont typeface="Arial" panose="020B0604020202020204" pitchFamily="34" charset="0"/>
              <a:buChar char="•"/>
            </a:pPr>
            <a:endParaRPr lang="es-MX" sz="2300" dirty="0"/>
          </a:p>
          <a:p>
            <a:pPr marL="342900" indent="-342900" algn="just">
              <a:buFont typeface="Arial" panose="020B0604020202020204" pitchFamily="34" charset="0"/>
              <a:buChar char="•"/>
            </a:pPr>
            <a:r>
              <a:rPr lang="es-MX" sz="2300" dirty="0" smtClean="0"/>
              <a:t>Observan </a:t>
            </a:r>
            <a:r>
              <a:rPr lang="es-MX" sz="2300" dirty="0"/>
              <a:t>respeto y </a:t>
            </a:r>
            <a:r>
              <a:rPr lang="es-MX" sz="2300" dirty="0" smtClean="0"/>
              <a:t>obediencia a todos sus </a:t>
            </a:r>
            <a:r>
              <a:rPr lang="es-MX" sz="2300" dirty="0"/>
              <a:t>superiores jerárquicos </a:t>
            </a:r>
            <a:r>
              <a:rPr lang="es-MX" sz="2300" dirty="0" smtClean="0"/>
              <a:t>incluidos los que no son inmediatos. </a:t>
            </a:r>
            <a:r>
              <a:rPr lang="es-MX" sz="2300" b="1" dirty="0" smtClean="0"/>
              <a:t>Cumpliendo las </a:t>
            </a:r>
            <a:r>
              <a:rPr lang="es-MX" sz="2300" b="1" dirty="0"/>
              <a:t>disposiciones que </a:t>
            </a:r>
            <a:r>
              <a:rPr lang="es-MX" sz="2300" b="1" dirty="0" smtClean="0"/>
              <a:t>aquéllos determinen </a:t>
            </a:r>
            <a:r>
              <a:rPr lang="es-MX" sz="2300" dirty="0" smtClean="0"/>
              <a:t>en </a:t>
            </a:r>
            <a:r>
              <a:rPr lang="es-MX" sz="2300" dirty="0"/>
              <a:t>el ejercicio de su empleo, cargo o comisión</a:t>
            </a:r>
          </a:p>
          <a:p>
            <a:pPr marL="342900" indent="-342900" algn="just">
              <a:buFont typeface="Arial" panose="020B0604020202020204" pitchFamily="34" charset="0"/>
              <a:buChar char="•"/>
            </a:pPr>
            <a:endParaRPr lang="es-MX" sz="2300" dirty="0" smtClean="0"/>
          </a:p>
          <a:p>
            <a:pPr marL="342900" indent="-342900" algn="just">
              <a:buFont typeface="Arial" panose="020B0604020202020204" pitchFamily="34" charset="0"/>
              <a:buChar char="•"/>
            </a:pPr>
            <a:r>
              <a:rPr lang="es-MX" sz="2300" dirty="0" smtClean="0"/>
              <a:t>Realizan </a:t>
            </a:r>
            <a:r>
              <a:rPr lang="es-MX" sz="2300" dirty="0"/>
              <a:t>con ahínco las funciones relativas a su empleo, cargo o comisión, </a:t>
            </a:r>
            <a:r>
              <a:rPr lang="es-MX" sz="2300" b="1" dirty="0"/>
              <a:t>para enaltecer a la entidad pública </a:t>
            </a:r>
            <a:r>
              <a:rPr lang="es-MX" sz="2300" dirty="0"/>
              <a:t>de su adscripción frente a la ciudadanía.</a:t>
            </a:r>
          </a:p>
        </p:txBody>
      </p:sp>
    </p:spTree>
    <p:extLst>
      <p:ext uri="{BB962C8B-B14F-4D97-AF65-F5344CB8AC3E}">
        <p14:creationId xmlns:p14="http://schemas.microsoft.com/office/powerpoint/2010/main" val="294323614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a:xfrm>
            <a:off x="467544" y="1052736"/>
            <a:ext cx="6602309" cy="1470025"/>
          </a:xfrm>
        </p:spPr>
        <p:txBody>
          <a:bodyPr>
            <a:normAutofit/>
          </a:bodyPr>
          <a:lstStyle/>
          <a:p>
            <a:pPr algn="just"/>
            <a:r>
              <a:rPr lang="es-MX" sz="3300" b="1" dirty="0" smtClean="0">
                <a:solidFill>
                  <a:srgbClr val="95364E"/>
                </a:solidFill>
              </a:rPr>
              <a:t>Autoridades competentes </a:t>
            </a:r>
            <a:r>
              <a:rPr lang="es-MX" sz="3300" b="1" dirty="0">
                <a:solidFill>
                  <a:srgbClr val="95364E"/>
                </a:solidFill>
              </a:rPr>
              <a:t>para aplicar el </a:t>
            </a:r>
            <a:r>
              <a:rPr lang="es-MX" sz="3300" b="1" dirty="0" smtClean="0">
                <a:solidFill>
                  <a:srgbClr val="95364E"/>
                </a:solidFill>
              </a:rPr>
              <a:t>Código de Ética</a:t>
            </a:r>
            <a:endParaRPr lang="es-MX" sz="3300" dirty="0">
              <a:solidFill>
                <a:srgbClr val="95364E"/>
              </a:solidFill>
            </a:endParaRPr>
          </a:p>
        </p:txBody>
      </p:sp>
      <p:pic>
        <p:nvPicPr>
          <p:cNvPr id="2" name="Imagen 1"/>
          <p:cNvPicPr>
            <a:picLocks noChangeAspect="1"/>
          </p:cNvPicPr>
          <p:nvPr/>
        </p:nvPicPr>
        <p:blipFill>
          <a:blip r:embed="rId2"/>
          <a:stretch>
            <a:fillRect/>
          </a:stretch>
        </p:blipFill>
        <p:spPr>
          <a:xfrm>
            <a:off x="273947" y="4414221"/>
            <a:ext cx="8596105" cy="310923"/>
          </a:xfrm>
          <a:prstGeom prst="rect">
            <a:avLst/>
          </a:prstGeom>
        </p:spPr>
      </p:pic>
    </p:spTree>
    <p:extLst>
      <p:ext uri="{BB962C8B-B14F-4D97-AF65-F5344CB8AC3E}">
        <p14:creationId xmlns:p14="http://schemas.microsoft.com/office/powerpoint/2010/main" val="272186061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700808"/>
            <a:ext cx="8568952" cy="4608512"/>
          </a:xfrm>
        </p:spPr>
        <p:txBody>
          <a:bodyPr>
            <a:normAutofit/>
          </a:bodyPr>
          <a:lstStyle/>
          <a:p>
            <a:pPr algn="just"/>
            <a:r>
              <a:rPr lang="es-MX" sz="2300" b="1" dirty="0"/>
              <a:t>I. La </a:t>
            </a:r>
            <a:r>
              <a:rPr lang="es-MX" sz="2300" b="1" dirty="0" smtClean="0"/>
              <a:t>Contraloría del Estado de Jalisco:</a:t>
            </a:r>
            <a:r>
              <a:rPr lang="es-MX" sz="2300" dirty="0" smtClean="0"/>
              <a:t> Facultada para </a:t>
            </a:r>
            <a:r>
              <a:rPr lang="es-MX" sz="2300" dirty="0"/>
              <a:t>expedir los manuales, lineamientos, directrices, guías, metodologías, procedimientos o cualquier otro documento </a:t>
            </a:r>
            <a:r>
              <a:rPr lang="es-MX" sz="2300" b="1" dirty="0"/>
              <a:t>complementario </a:t>
            </a:r>
            <a:r>
              <a:rPr lang="es-MX" sz="2300" dirty="0"/>
              <a:t>a las disposiciones contenidas en </a:t>
            </a:r>
            <a:r>
              <a:rPr lang="es-MX" sz="2300" dirty="0" smtClean="0"/>
              <a:t>el código, </a:t>
            </a:r>
            <a:r>
              <a:rPr lang="es-MX" sz="2300" dirty="0"/>
              <a:t>y será competente para interpretar para los efectos administrativos cualquier aspecto relacionado con el mismo</a:t>
            </a:r>
            <a:r>
              <a:rPr lang="es-MX" sz="2300" dirty="0" smtClean="0"/>
              <a:t>.</a:t>
            </a:r>
            <a:r>
              <a:rPr lang="es-MX" sz="2300" dirty="0"/>
              <a:t/>
            </a:r>
            <a:br>
              <a:rPr lang="es-MX" sz="2300" dirty="0"/>
            </a:br>
            <a:endParaRPr lang="es-MX" sz="2300" dirty="0"/>
          </a:p>
        </p:txBody>
      </p:sp>
      <p:sp>
        <p:nvSpPr>
          <p:cNvPr id="2" name="CuadroTexto 1"/>
          <p:cNvSpPr txBox="1"/>
          <p:nvPr/>
        </p:nvSpPr>
        <p:spPr>
          <a:xfrm>
            <a:off x="467544" y="908720"/>
            <a:ext cx="6048672" cy="600164"/>
          </a:xfrm>
          <a:prstGeom prst="rect">
            <a:avLst/>
          </a:prstGeom>
          <a:noFill/>
        </p:spPr>
        <p:txBody>
          <a:bodyPr wrap="square" rtlCol="0">
            <a:spAutoFit/>
          </a:bodyPr>
          <a:lstStyle/>
          <a:p>
            <a:r>
              <a:rPr lang="es-MX" sz="3300" dirty="0" smtClean="0">
                <a:solidFill>
                  <a:srgbClr val="95364E"/>
                </a:solidFill>
              </a:rPr>
              <a:t>Autoridades</a:t>
            </a:r>
            <a:endParaRPr lang="es-MX" sz="3300" dirty="0">
              <a:solidFill>
                <a:srgbClr val="95364E"/>
              </a:solidFill>
            </a:endParaRPr>
          </a:p>
        </p:txBody>
      </p:sp>
    </p:spTree>
    <p:extLst>
      <p:ext uri="{BB962C8B-B14F-4D97-AF65-F5344CB8AC3E}">
        <p14:creationId xmlns:p14="http://schemas.microsoft.com/office/powerpoint/2010/main" val="175432937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83568" y="2276872"/>
            <a:ext cx="7056784" cy="2448272"/>
          </a:xfrm>
          <a:prstGeom prst="rect">
            <a:avLst/>
          </a:prstGeom>
          <a:noFill/>
        </p:spPr>
        <p:txBody>
          <a:bodyPr wrap="square" rtlCol="0">
            <a:spAutoFit/>
          </a:bodyPr>
          <a:lstStyle/>
          <a:p>
            <a:endParaRPr lang="es-MX" dirty="0"/>
          </a:p>
        </p:txBody>
      </p:sp>
      <p:sp>
        <p:nvSpPr>
          <p:cNvPr id="5" name="Título 4"/>
          <p:cNvSpPr>
            <a:spLocks noGrp="1"/>
          </p:cNvSpPr>
          <p:nvPr>
            <p:ph type="ctrTitle"/>
          </p:nvPr>
        </p:nvSpPr>
        <p:spPr>
          <a:xfrm>
            <a:off x="395536" y="1327050"/>
            <a:ext cx="6587616" cy="2606006"/>
          </a:xfrm>
        </p:spPr>
        <p:txBody>
          <a:bodyPr>
            <a:noAutofit/>
          </a:bodyPr>
          <a:lstStyle/>
          <a:p>
            <a:pPr algn="just"/>
            <a:r>
              <a:rPr lang="es-ES" sz="3300" dirty="0" smtClean="0">
                <a:solidFill>
                  <a:schemeClr val="accent2">
                    <a:lumMod val="75000"/>
                  </a:schemeClr>
                </a:solidFill>
              </a:rPr>
              <a:t>Presentación del Código de Ética y Conducta de los Servidores Públicos de la Administración Pública del Estado. </a:t>
            </a:r>
            <a:br>
              <a:rPr lang="es-ES" sz="3300" dirty="0" smtClean="0">
                <a:solidFill>
                  <a:schemeClr val="accent2">
                    <a:lumMod val="75000"/>
                  </a:schemeClr>
                </a:solidFill>
              </a:rPr>
            </a:br>
            <a:r>
              <a:rPr lang="es-ES" sz="3300" dirty="0" smtClean="0">
                <a:solidFill>
                  <a:schemeClr val="accent2">
                    <a:lumMod val="75000"/>
                  </a:schemeClr>
                </a:solidFill>
              </a:rPr>
              <a:t/>
            </a:r>
            <a:br>
              <a:rPr lang="es-ES" sz="3300" dirty="0" smtClean="0">
                <a:solidFill>
                  <a:schemeClr val="accent2">
                    <a:lumMod val="75000"/>
                  </a:schemeClr>
                </a:solidFill>
              </a:rPr>
            </a:br>
            <a:r>
              <a:rPr lang="es-ES" sz="2800" dirty="0" smtClean="0"/>
              <a:t>Periódico Oficial “El Estado de Jalisco” </a:t>
            </a:r>
            <a:br>
              <a:rPr lang="es-ES" sz="2800" dirty="0" smtClean="0"/>
            </a:br>
            <a:r>
              <a:rPr lang="es-ES" sz="2800" dirty="0" smtClean="0"/>
              <a:t>9-febrero-2017</a:t>
            </a:r>
            <a:endParaRPr lang="es-MX" sz="3300" dirty="0"/>
          </a:p>
        </p:txBody>
      </p:sp>
      <p:pic>
        <p:nvPicPr>
          <p:cNvPr id="2" name="Imagen 1"/>
          <p:cNvPicPr>
            <a:picLocks noChangeAspect="1"/>
          </p:cNvPicPr>
          <p:nvPr/>
        </p:nvPicPr>
        <p:blipFill>
          <a:blip r:embed="rId2"/>
          <a:stretch>
            <a:fillRect/>
          </a:stretch>
        </p:blipFill>
        <p:spPr>
          <a:xfrm>
            <a:off x="251520" y="4843996"/>
            <a:ext cx="8596105" cy="310923"/>
          </a:xfrm>
          <a:prstGeom prst="rect">
            <a:avLst/>
          </a:prstGeom>
        </p:spPr>
      </p:pic>
    </p:spTree>
    <p:extLst>
      <p:ext uri="{BB962C8B-B14F-4D97-AF65-F5344CB8AC3E}">
        <p14:creationId xmlns:p14="http://schemas.microsoft.com/office/powerpoint/2010/main" val="343919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700808"/>
            <a:ext cx="8568952" cy="3096344"/>
          </a:xfrm>
        </p:spPr>
        <p:txBody>
          <a:bodyPr>
            <a:normAutofit/>
          </a:bodyPr>
          <a:lstStyle/>
          <a:p>
            <a:pPr algn="just"/>
            <a:r>
              <a:rPr lang="es-MX" sz="2300" b="1" dirty="0"/>
              <a:t>II. La Unidad </a:t>
            </a:r>
            <a:r>
              <a:rPr lang="es-MX" sz="2300" b="1" dirty="0" smtClean="0"/>
              <a:t>Especializada:</a:t>
            </a:r>
            <a:r>
              <a:rPr lang="es-MX" sz="2300" dirty="0" smtClean="0"/>
              <a:t> Promoverá, coordinará </a:t>
            </a:r>
            <a:r>
              <a:rPr lang="es-MX" sz="2300" dirty="0"/>
              <a:t>y vigilará la observancia de las disposiciones contenidas en </a:t>
            </a:r>
            <a:r>
              <a:rPr lang="es-MX" sz="2300" dirty="0" smtClean="0"/>
              <a:t>el Código. Emitirá políticas </a:t>
            </a:r>
            <a:r>
              <a:rPr lang="es-MX" sz="2300" dirty="0"/>
              <a:t>públicas, medidas preventivas y estrategias que permitan la salvaguarda efectiva de los principios</a:t>
            </a:r>
          </a:p>
        </p:txBody>
      </p:sp>
      <p:sp>
        <p:nvSpPr>
          <p:cNvPr id="2" name="CuadroTexto 1"/>
          <p:cNvSpPr txBox="1"/>
          <p:nvPr/>
        </p:nvSpPr>
        <p:spPr>
          <a:xfrm>
            <a:off x="467544" y="908720"/>
            <a:ext cx="6048672" cy="600164"/>
          </a:xfrm>
          <a:prstGeom prst="rect">
            <a:avLst/>
          </a:prstGeom>
          <a:noFill/>
        </p:spPr>
        <p:txBody>
          <a:bodyPr wrap="square" rtlCol="0">
            <a:spAutoFit/>
          </a:bodyPr>
          <a:lstStyle/>
          <a:p>
            <a:r>
              <a:rPr lang="es-MX" sz="3300" dirty="0" smtClean="0">
                <a:solidFill>
                  <a:srgbClr val="95364E"/>
                </a:solidFill>
              </a:rPr>
              <a:t>Autoridades</a:t>
            </a:r>
            <a:endParaRPr lang="es-MX" sz="3300" dirty="0">
              <a:solidFill>
                <a:srgbClr val="95364E"/>
              </a:solidFill>
            </a:endParaRPr>
          </a:p>
        </p:txBody>
      </p:sp>
    </p:spTree>
    <p:extLst>
      <p:ext uri="{BB962C8B-B14F-4D97-AF65-F5344CB8AC3E}">
        <p14:creationId xmlns:p14="http://schemas.microsoft.com/office/powerpoint/2010/main" val="31067163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700808"/>
            <a:ext cx="8568952" cy="3240360"/>
          </a:xfrm>
        </p:spPr>
        <p:txBody>
          <a:bodyPr>
            <a:normAutofit/>
          </a:bodyPr>
          <a:lstStyle/>
          <a:p>
            <a:pPr algn="just"/>
            <a:r>
              <a:rPr lang="es-MX" sz="2300" b="1" dirty="0"/>
              <a:t>III. Los </a:t>
            </a:r>
            <a:r>
              <a:rPr lang="es-MX" sz="2300" b="1" dirty="0" smtClean="0"/>
              <a:t>Comités:</a:t>
            </a:r>
            <a:r>
              <a:rPr lang="es-MX" sz="2300" dirty="0" smtClean="0"/>
              <a:t> </a:t>
            </a:r>
            <a:r>
              <a:rPr lang="es-MX" sz="2300" dirty="0"/>
              <a:t>Los Comités son los órganos colegiados responsables de llevar a cabo la implementación y seguimiento </a:t>
            </a:r>
            <a:r>
              <a:rPr lang="es-MX" sz="2300" i="1" dirty="0" smtClean="0"/>
              <a:t>-oportuno </a:t>
            </a:r>
            <a:r>
              <a:rPr lang="es-MX" sz="2300" i="1" dirty="0"/>
              <a:t>y </a:t>
            </a:r>
            <a:r>
              <a:rPr lang="es-MX" sz="2300" i="1" dirty="0" smtClean="0"/>
              <a:t>eficaz-</a:t>
            </a:r>
            <a:r>
              <a:rPr lang="es-MX" sz="2300" dirty="0" smtClean="0"/>
              <a:t> </a:t>
            </a:r>
            <a:r>
              <a:rPr lang="es-MX" sz="2300" dirty="0"/>
              <a:t>de las acciones previstas en el Acuerdo de su </a:t>
            </a:r>
            <a:r>
              <a:rPr lang="es-MX" sz="2300" dirty="0" smtClean="0"/>
              <a:t>creación, </a:t>
            </a:r>
            <a:r>
              <a:rPr lang="es-MX" sz="2300" dirty="0"/>
              <a:t>así como de aquéllas que le sean determinadas por la Unidad </a:t>
            </a:r>
            <a:r>
              <a:rPr lang="es-MX" sz="2300" dirty="0" smtClean="0"/>
              <a:t>Especializada respectiva, y </a:t>
            </a:r>
            <a:r>
              <a:rPr lang="es-MX" sz="2300" dirty="0"/>
              <a:t>salvaguardarán los principios, valores y reglas de integridad previstas en </a:t>
            </a:r>
            <a:r>
              <a:rPr lang="es-MX" sz="2300" dirty="0" smtClean="0"/>
              <a:t>el Código de Ética. </a:t>
            </a:r>
            <a:endParaRPr lang="es-MX" sz="2300" dirty="0"/>
          </a:p>
        </p:txBody>
      </p:sp>
      <p:sp>
        <p:nvSpPr>
          <p:cNvPr id="2" name="CuadroTexto 1"/>
          <p:cNvSpPr txBox="1"/>
          <p:nvPr/>
        </p:nvSpPr>
        <p:spPr>
          <a:xfrm>
            <a:off x="467544" y="908720"/>
            <a:ext cx="6048672" cy="600164"/>
          </a:xfrm>
          <a:prstGeom prst="rect">
            <a:avLst/>
          </a:prstGeom>
          <a:noFill/>
        </p:spPr>
        <p:txBody>
          <a:bodyPr wrap="square" rtlCol="0">
            <a:spAutoFit/>
          </a:bodyPr>
          <a:lstStyle/>
          <a:p>
            <a:r>
              <a:rPr lang="es-MX" sz="3300" dirty="0" smtClean="0">
                <a:solidFill>
                  <a:srgbClr val="95364E"/>
                </a:solidFill>
              </a:rPr>
              <a:t>Autoridades</a:t>
            </a:r>
            <a:endParaRPr lang="es-MX" sz="3300" dirty="0">
              <a:solidFill>
                <a:srgbClr val="95364E"/>
              </a:solidFill>
            </a:endParaRPr>
          </a:p>
        </p:txBody>
      </p:sp>
    </p:spTree>
    <p:extLst>
      <p:ext uri="{BB962C8B-B14F-4D97-AF65-F5344CB8AC3E}">
        <p14:creationId xmlns:p14="http://schemas.microsoft.com/office/powerpoint/2010/main" val="385079819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556792"/>
            <a:ext cx="8424936" cy="4608512"/>
          </a:xfrm>
          <a:solidFill>
            <a:schemeClr val="bg1"/>
          </a:solidFill>
        </p:spPr>
        <p:txBody>
          <a:bodyPr>
            <a:normAutofit/>
          </a:bodyPr>
          <a:lstStyle/>
          <a:p>
            <a:pPr algn="just"/>
            <a:r>
              <a:rPr lang="es-MX" sz="2300" dirty="0" smtClean="0"/>
              <a:t>Las Entidades Públicas, a través de sus Comités, serán competentes para emitir de manera complementaria </a:t>
            </a:r>
            <a:r>
              <a:rPr lang="es-MX" sz="2300" b="1" i="1" dirty="0" smtClean="0"/>
              <a:t>la norma relativa a las conductas que tutelen los principios y valores relativos a su objeto.</a:t>
            </a:r>
            <a:br>
              <a:rPr lang="es-MX" sz="2300" b="1" i="1" dirty="0" smtClean="0"/>
            </a:br>
            <a:r>
              <a:rPr lang="es-MX" sz="2300" b="1" i="1" dirty="0" smtClean="0"/>
              <a:t/>
            </a:r>
            <a:br>
              <a:rPr lang="es-MX" sz="2300" b="1" i="1" dirty="0" smtClean="0"/>
            </a:br>
            <a:r>
              <a:rPr lang="es-MX" sz="2300" dirty="0" smtClean="0"/>
              <a:t>El Código de Ética inicia su aplicación hasta en tanto se expidan los </a:t>
            </a:r>
            <a:r>
              <a:rPr lang="es-MX" sz="2300" b="1" i="1" dirty="0" smtClean="0"/>
              <a:t>lineamientos en la materia,</a:t>
            </a:r>
            <a:r>
              <a:rPr lang="es-MX" sz="2300" dirty="0"/>
              <a:t> en el marco de operación del sistema anticorrupción como también al inicio de operaciones de la Unidad Especializada y de los Comités.</a:t>
            </a:r>
            <a:br>
              <a:rPr lang="es-MX" sz="2300" dirty="0"/>
            </a:br>
            <a:r>
              <a:rPr lang="es-MX" sz="2300" dirty="0" smtClean="0"/>
              <a:t/>
            </a:r>
            <a:br>
              <a:rPr lang="es-MX" sz="2300" dirty="0" smtClean="0"/>
            </a:br>
            <a:r>
              <a:rPr lang="es-MX" sz="2300" dirty="0" smtClean="0"/>
              <a:t>Se </a:t>
            </a:r>
            <a:r>
              <a:rPr lang="es-MX" sz="2300" dirty="0"/>
              <a:t>derogan todas las </a:t>
            </a:r>
            <a:r>
              <a:rPr lang="es-MX" sz="2300" b="1" i="1" dirty="0"/>
              <a:t>disposiciones que contravengan </a:t>
            </a:r>
            <a:r>
              <a:rPr lang="es-MX" sz="2300" dirty="0"/>
              <a:t>el Código de Ética y Conducta de los Servidores Públicos de la Administración Pública del Estado de Jalisco.</a:t>
            </a:r>
          </a:p>
        </p:txBody>
      </p:sp>
    </p:spTree>
    <p:extLst>
      <p:ext uri="{BB962C8B-B14F-4D97-AF65-F5344CB8AC3E}">
        <p14:creationId xmlns:p14="http://schemas.microsoft.com/office/powerpoint/2010/main" val="3507105279"/>
      </p:ext>
    </p:extLst>
  </p:cSld>
  <p:clrMapOvr>
    <a:masterClrMapping/>
  </p:clrMapOvr>
  <p:transition spd="slow">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a:xfrm>
            <a:off x="1270844" y="2420888"/>
            <a:ext cx="6602309" cy="1470025"/>
          </a:xfrm>
        </p:spPr>
        <p:txBody>
          <a:bodyPr>
            <a:normAutofit/>
          </a:bodyPr>
          <a:lstStyle/>
          <a:p>
            <a:r>
              <a:rPr lang="es-MX" sz="3300" b="1" dirty="0" smtClean="0">
                <a:solidFill>
                  <a:srgbClr val="95364E"/>
                </a:solidFill>
              </a:rPr>
              <a:t>Muchas gracias.</a:t>
            </a:r>
            <a:endParaRPr lang="es-MX" sz="3300" dirty="0">
              <a:solidFill>
                <a:srgbClr val="95364E"/>
              </a:solidFill>
            </a:endParaRPr>
          </a:p>
        </p:txBody>
      </p:sp>
      <p:pic>
        <p:nvPicPr>
          <p:cNvPr id="2" name="Imagen 1"/>
          <p:cNvPicPr>
            <a:picLocks noChangeAspect="1"/>
          </p:cNvPicPr>
          <p:nvPr/>
        </p:nvPicPr>
        <p:blipFill>
          <a:blip r:embed="rId2"/>
          <a:stretch>
            <a:fillRect/>
          </a:stretch>
        </p:blipFill>
        <p:spPr>
          <a:xfrm>
            <a:off x="273947" y="4414221"/>
            <a:ext cx="8596105" cy="310923"/>
          </a:xfrm>
          <a:prstGeom prst="rect">
            <a:avLst/>
          </a:prstGeom>
        </p:spPr>
      </p:pic>
    </p:spTree>
    <p:extLst>
      <p:ext uri="{BB962C8B-B14F-4D97-AF65-F5344CB8AC3E}">
        <p14:creationId xmlns:p14="http://schemas.microsoft.com/office/powerpoint/2010/main" val="393170951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700808"/>
            <a:ext cx="8424936" cy="4608512"/>
          </a:xfrm>
        </p:spPr>
        <p:txBody>
          <a:bodyPr>
            <a:normAutofit/>
          </a:bodyPr>
          <a:lstStyle/>
          <a:p>
            <a:pPr algn="just"/>
            <a:r>
              <a:rPr lang="es-MX" sz="2600" dirty="0" smtClean="0"/>
              <a:t>La ley </a:t>
            </a:r>
            <a:r>
              <a:rPr lang="es-MX" sz="2600" dirty="0"/>
              <a:t>de Responsabilidades de los Servidores Públicos del Estado de Jalisco, </a:t>
            </a:r>
            <a:r>
              <a:rPr lang="es-MX" sz="2600" dirty="0" smtClean="0"/>
              <a:t>en su artículo 61 establece </a:t>
            </a:r>
            <a:r>
              <a:rPr lang="es-MX" sz="2600" dirty="0"/>
              <a:t>que todo servidor  público en el desempeño de su empleo, cargo o comisión</a:t>
            </a:r>
            <a:r>
              <a:rPr lang="es-MX" sz="2600" dirty="0" smtClean="0"/>
              <a:t>, tiene </a:t>
            </a:r>
            <a:r>
              <a:rPr lang="es-MX" sz="2600" dirty="0"/>
              <a:t>la obligación de salvaguardar la </a:t>
            </a:r>
            <a:r>
              <a:rPr lang="es-MX" sz="2600" b="1" dirty="0"/>
              <a:t>legalidad, honradez, lealtad, imparcialidad y </a:t>
            </a:r>
            <a:r>
              <a:rPr lang="es-MX" sz="2600" b="1" dirty="0" smtClean="0"/>
              <a:t>eficiencia</a:t>
            </a:r>
            <a:r>
              <a:rPr lang="es-MX" sz="2600" b="1" dirty="0"/>
              <a:t>, </a:t>
            </a:r>
            <a:r>
              <a:rPr lang="es-MX" sz="2600" dirty="0" smtClean="0"/>
              <a:t>sin </a:t>
            </a:r>
            <a:r>
              <a:rPr lang="es-MX" sz="2600" dirty="0"/>
              <a:t>perjuicio de sus </a:t>
            </a:r>
            <a:r>
              <a:rPr lang="es-MX" sz="2600" dirty="0" smtClean="0"/>
              <a:t>obligaciones laborales. </a:t>
            </a:r>
            <a:endParaRPr lang="es-MX" sz="2600" dirty="0"/>
          </a:p>
        </p:txBody>
      </p:sp>
      <p:sp>
        <p:nvSpPr>
          <p:cNvPr id="2" name="CuadroTexto 1"/>
          <p:cNvSpPr txBox="1"/>
          <p:nvPr/>
        </p:nvSpPr>
        <p:spPr>
          <a:xfrm>
            <a:off x="467544" y="908720"/>
            <a:ext cx="6048672" cy="600164"/>
          </a:xfrm>
          <a:prstGeom prst="rect">
            <a:avLst/>
          </a:prstGeom>
          <a:noFill/>
        </p:spPr>
        <p:txBody>
          <a:bodyPr wrap="square" rtlCol="0">
            <a:spAutoFit/>
          </a:bodyPr>
          <a:lstStyle/>
          <a:p>
            <a:r>
              <a:rPr lang="es-MX" sz="3300" dirty="0" smtClean="0">
                <a:solidFill>
                  <a:srgbClr val="95364E"/>
                </a:solidFill>
              </a:rPr>
              <a:t>Antecedentes</a:t>
            </a:r>
            <a:endParaRPr lang="es-MX" sz="3300" dirty="0">
              <a:solidFill>
                <a:srgbClr val="95364E"/>
              </a:solidFill>
            </a:endParaRPr>
          </a:p>
        </p:txBody>
      </p:sp>
    </p:spTree>
    <p:extLst>
      <p:ext uri="{BB962C8B-B14F-4D97-AF65-F5344CB8AC3E}">
        <p14:creationId xmlns:p14="http://schemas.microsoft.com/office/powerpoint/2010/main" val="150232021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628800"/>
            <a:ext cx="8424936" cy="4464496"/>
          </a:xfrm>
          <a:solidFill>
            <a:schemeClr val="bg1"/>
          </a:solidFill>
        </p:spPr>
        <p:txBody>
          <a:bodyPr>
            <a:normAutofit/>
          </a:bodyPr>
          <a:lstStyle/>
          <a:p>
            <a:pPr algn="just"/>
            <a:r>
              <a:rPr lang="es-MX" sz="2600" dirty="0" smtClean="0"/>
              <a:t>El </a:t>
            </a:r>
            <a:r>
              <a:rPr lang="es-MX" sz="2600" b="1" dirty="0"/>
              <a:t>Acuerdo de Coordinación </a:t>
            </a:r>
            <a:r>
              <a:rPr lang="es-MX" sz="2600" b="1" dirty="0" smtClean="0"/>
              <a:t>para el </a:t>
            </a:r>
            <a:r>
              <a:rPr lang="es-MX" sz="2600" b="1" i="1" dirty="0" smtClean="0"/>
              <a:t>“Fortalecimiento </a:t>
            </a:r>
            <a:r>
              <a:rPr lang="es-MX" sz="2600" b="1" i="1" dirty="0"/>
              <a:t>del Sistema Estatal de Control y Evaluación de la Gestión Pública, y Colaboración en Materia de Transparencia y Combate a la Corrupción”, </a:t>
            </a:r>
            <a:r>
              <a:rPr lang="es-MX" sz="2600" dirty="0" smtClean="0"/>
              <a:t>celebrado </a:t>
            </a:r>
            <a:r>
              <a:rPr lang="es-MX" sz="2600" dirty="0"/>
              <a:t>entre el Ejecutivo </a:t>
            </a:r>
            <a:r>
              <a:rPr lang="es-MX" sz="2600" dirty="0" smtClean="0"/>
              <a:t>Federal </a:t>
            </a:r>
            <a:r>
              <a:rPr lang="es-MX" sz="2600" dirty="0"/>
              <a:t>por conducto de la Secretaría de la Función Pública y el Poder Ejecutivo </a:t>
            </a:r>
            <a:r>
              <a:rPr lang="es-MX" sz="2600" dirty="0" smtClean="0"/>
              <a:t>del Estado. </a:t>
            </a:r>
            <a:br>
              <a:rPr lang="es-MX" sz="2600" dirty="0" smtClean="0"/>
            </a:br>
            <a:r>
              <a:rPr lang="es-MX" sz="2600" dirty="0"/>
              <a:t/>
            </a:r>
            <a:br>
              <a:rPr lang="es-MX" sz="2600" dirty="0"/>
            </a:br>
            <a:r>
              <a:rPr lang="es-MX" sz="2600" dirty="0" smtClean="0"/>
              <a:t>Se asume la </a:t>
            </a:r>
            <a:r>
              <a:rPr lang="es-MX" sz="2600" dirty="0"/>
              <a:t>obligación de promover acciones para prevenir conductas irregulares de los servidores públicos y fomentar una cultura del servicio público sustentada en valores y principios éticos. </a:t>
            </a:r>
          </a:p>
        </p:txBody>
      </p:sp>
      <p:sp>
        <p:nvSpPr>
          <p:cNvPr id="2" name="CuadroTexto 1"/>
          <p:cNvSpPr txBox="1"/>
          <p:nvPr/>
        </p:nvSpPr>
        <p:spPr>
          <a:xfrm>
            <a:off x="467544" y="908720"/>
            <a:ext cx="6048672" cy="600164"/>
          </a:xfrm>
          <a:prstGeom prst="rect">
            <a:avLst/>
          </a:prstGeom>
          <a:noFill/>
        </p:spPr>
        <p:txBody>
          <a:bodyPr wrap="square" rtlCol="0">
            <a:spAutoFit/>
          </a:bodyPr>
          <a:lstStyle/>
          <a:p>
            <a:r>
              <a:rPr lang="es-MX" sz="3300" dirty="0" smtClean="0">
                <a:solidFill>
                  <a:srgbClr val="95364E"/>
                </a:solidFill>
              </a:rPr>
              <a:t>Antecedentes</a:t>
            </a:r>
            <a:endParaRPr lang="es-MX" sz="3300" dirty="0">
              <a:solidFill>
                <a:srgbClr val="95364E"/>
              </a:solidFill>
            </a:endParaRPr>
          </a:p>
        </p:txBody>
      </p:sp>
    </p:spTree>
    <p:extLst>
      <p:ext uri="{BB962C8B-B14F-4D97-AF65-F5344CB8AC3E}">
        <p14:creationId xmlns:p14="http://schemas.microsoft.com/office/powerpoint/2010/main" val="289500640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700808"/>
            <a:ext cx="8568952" cy="4608512"/>
          </a:xfrm>
          <a:solidFill>
            <a:schemeClr val="bg1"/>
          </a:solidFill>
        </p:spPr>
        <p:txBody>
          <a:bodyPr>
            <a:normAutofit/>
          </a:bodyPr>
          <a:lstStyle/>
          <a:p>
            <a:pPr algn="just"/>
            <a:r>
              <a:rPr lang="es-MX" sz="2600" dirty="0" smtClean="0"/>
              <a:t>Con fecha </a:t>
            </a:r>
            <a:r>
              <a:rPr lang="es-MX" sz="2600" dirty="0"/>
              <a:t>6 de noviembre del año </a:t>
            </a:r>
            <a:r>
              <a:rPr lang="es-MX" sz="2600" dirty="0" smtClean="0"/>
              <a:t>2015, el Gobierno del Estado suscribió </a:t>
            </a:r>
            <a:r>
              <a:rPr lang="es-MX" sz="2600" dirty="0"/>
              <a:t>con la Secretaría de la Función </a:t>
            </a:r>
            <a:r>
              <a:rPr lang="es-MX" sz="2600" dirty="0" smtClean="0"/>
              <a:t>Pública, en el marco de la Comisión Nacional de Gobernadores </a:t>
            </a:r>
            <a:r>
              <a:rPr lang="es-MX" sz="2600" b="1" dirty="0" smtClean="0"/>
              <a:t>(CONAGO) </a:t>
            </a:r>
            <a:r>
              <a:rPr lang="es-MX" sz="2600" dirty="0" smtClean="0"/>
              <a:t>el </a:t>
            </a:r>
            <a:r>
              <a:rPr lang="es-MX" sz="2600" dirty="0"/>
              <a:t>“Convenio Marco de Colaboración para la Coordinación de Acciones Específicas en Materia de Ética, Transparencia y Combate a la </a:t>
            </a:r>
            <a:r>
              <a:rPr lang="es-MX" sz="2600" dirty="0" smtClean="0"/>
              <a:t>Corrupción”. </a:t>
            </a:r>
            <a:br>
              <a:rPr lang="es-MX" sz="2600" dirty="0" smtClean="0"/>
            </a:br>
            <a:r>
              <a:rPr lang="es-MX" sz="2600" dirty="0"/>
              <a:t/>
            </a:r>
            <a:br>
              <a:rPr lang="es-MX" sz="2600" dirty="0"/>
            </a:br>
            <a:r>
              <a:rPr lang="es-MX" sz="2600" dirty="0" smtClean="0"/>
              <a:t>Las obligaciones a cargo de esta </a:t>
            </a:r>
            <a:r>
              <a:rPr lang="es-MX" sz="2600" dirty="0"/>
              <a:t>Entidad Federativa, </a:t>
            </a:r>
            <a:r>
              <a:rPr lang="es-MX" sz="2600" dirty="0" smtClean="0"/>
              <a:t>consistían en desarrollar </a:t>
            </a:r>
            <a:r>
              <a:rPr lang="es-MX" sz="2600" dirty="0"/>
              <a:t>las reglas de integridad a las que deberán sujetarse los servidores públicos.</a:t>
            </a:r>
          </a:p>
        </p:txBody>
      </p:sp>
      <p:sp>
        <p:nvSpPr>
          <p:cNvPr id="2" name="CuadroTexto 1"/>
          <p:cNvSpPr txBox="1"/>
          <p:nvPr/>
        </p:nvSpPr>
        <p:spPr>
          <a:xfrm>
            <a:off x="467544" y="908720"/>
            <a:ext cx="6048672" cy="600164"/>
          </a:xfrm>
          <a:prstGeom prst="rect">
            <a:avLst/>
          </a:prstGeom>
          <a:noFill/>
        </p:spPr>
        <p:txBody>
          <a:bodyPr wrap="square" rtlCol="0">
            <a:spAutoFit/>
          </a:bodyPr>
          <a:lstStyle/>
          <a:p>
            <a:r>
              <a:rPr lang="es-MX" sz="3300" dirty="0" smtClean="0">
                <a:solidFill>
                  <a:srgbClr val="95364E"/>
                </a:solidFill>
              </a:rPr>
              <a:t>Antecedentes</a:t>
            </a:r>
            <a:endParaRPr lang="es-MX" sz="3300" dirty="0">
              <a:solidFill>
                <a:srgbClr val="95364E"/>
              </a:solidFill>
            </a:endParaRPr>
          </a:p>
        </p:txBody>
      </p:sp>
    </p:spTree>
    <p:extLst>
      <p:ext uri="{BB962C8B-B14F-4D97-AF65-F5344CB8AC3E}">
        <p14:creationId xmlns:p14="http://schemas.microsoft.com/office/powerpoint/2010/main" val="336045737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23528" y="1734900"/>
            <a:ext cx="8496944" cy="1118036"/>
          </a:xfrm>
          <a:solidFill>
            <a:schemeClr val="bg1"/>
          </a:solidFill>
        </p:spPr>
        <p:txBody>
          <a:bodyPr>
            <a:noAutofit/>
          </a:bodyPr>
          <a:lstStyle/>
          <a:p>
            <a:pPr algn="just"/>
            <a:r>
              <a:rPr lang="es-MX" sz="2600" dirty="0" smtClean="0"/>
              <a:t>La </a:t>
            </a:r>
            <a:r>
              <a:rPr lang="es-MX" sz="2600" b="1" dirty="0" smtClean="0"/>
              <a:t>Ley General del Sistema Nacional Anticorrupción,</a:t>
            </a:r>
            <a:r>
              <a:rPr lang="es-MX" sz="2600" dirty="0"/>
              <a:t> </a:t>
            </a:r>
            <a:r>
              <a:rPr lang="es-MX" sz="2600" dirty="0" smtClean="0"/>
              <a:t>estableció </a:t>
            </a:r>
            <a:r>
              <a:rPr lang="es-MX" sz="2600" b="1" dirty="0" smtClean="0"/>
              <a:t>13 </a:t>
            </a:r>
            <a:r>
              <a:rPr lang="es-MX" sz="2600" dirty="0" smtClean="0"/>
              <a:t>principios </a:t>
            </a:r>
            <a:r>
              <a:rPr lang="es-MX" sz="2600" dirty="0"/>
              <a:t>rectores del servicio público: </a:t>
            </a:r>
          </a:p>
        </p:txBody>
      </p:sp>
      <p:sp>
        <p:nvSpPr>
          <p:cNvPr id="2" name="CuadroTexto 1"/>
          <p:cNvSpPr txBox="1"/>
          <p:nvPr/>
        </p:nvSpPr>
        <p:spPr>
          <a:xfrm>
            <a:off x="467544" y="908720"/>
            <a:ext cx="6048672" cy="600164"/>
          </a:xfrm>
          <a:prstGeom prst="rect">
            <a:avLst/>
          </a:prstGeom>
          <a:noFill/>
        </p:spPr>
        <p:txBody>
          <a:bodyPr wrap="square" rtlCol="0">
            <a:spAutoFit/>
          </a:bodyPr>
          <a:lstStyle/>
          <a:p>
            <a:r>
              <a:rPr lang="es-MX" sz="3300" dirty="0" smtClean="0">
                <a:solidFill>
                  <a:srgbClr val="95364E"/>
                </a:solidFill>
              </a:rPr>
              <a:t>Antecedentes</a:t>
            </a:r>
            <a:endParaRPr lang="es-MX" sz="3300" dirty="0">
              <a:solidFill>
                <a:srgbClr val="95364E"/>
              </a:solidFill>
            </a:endParaRPr>
          </a:p>
        </p:txBody>
      </p:sp>
      <p:graphicFrame>
        <p:nvGraphicFramePr>
          <p:cNvPr id="9" name="Tabla 8"/>
          <p:cNvGraphicFramePr>
            <a:graphicFrameLocks noGrp="1"/>
          </p:cNvGraphicFramePr>
          <p:nvPr>
            <p:extLst>
              <p:ext uri="{D42A27DB-BD31-4B8C-83A1-F6EECF244321}">
                <p14:modId xmlns:p14="http://schemas.microsoft.com/office/powerpoint/2010/main" val="3784249821"/>
              </p:ext>
            </p:extLst>
          </p:nvPr>
        </p:nvGraphicFramePr>
        <p:xfrm>
          <a:off x="321596" y="3078952"/>
          <a:ext cx="8496944" cy="2268626"/>
        </p:xfrm>
        <a:graphic>
          <a:graphicData uri="http://schemas.openxmlformats.org/drawingml/2006/table">
            <a:tbl>
              <a:tblPr firstRow="1" firstCol="1" bandRow="1"/>
              <a:tblGrid>
                <a:gridCol w="2880320"/>
                <a:gridCol w="2808312"/>
                <a:gridCol w="2808312"/>
              </a:tblGrid>
              <a:tr h="504058">
                <a:tc>
                  <a:txBody>
                    <a:bodyPr/>
                    <a:lstStyle/>
                    <a:p>
                      <a:pPr marL="0" lvl="0" indent="0">
                        <a:lnSpc>
                          <a:spcPct val="107000"/>
                        </a:lnSpc>
                        <a:spcAft>
                          <a:spcPts val="0"/>
                        </a:spcAft>
                        <a:buFont typeface="+mj-lt"/>
                        <a:buNone/>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1.- Legalidad</a:t>
                      </a:r>
                      <a:endParaRPr lang="es-MX"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lvl="0" indent="0">
                        <a:lnSpc>
                          <a:spcPct val="107000"/>
                        </a:lnSpc>
                        <a:spcAft>
                          <a:spcPts val="0"/>
                        </a:spcAft>
                        <a:buFont typeface="+mj-lt"/>
                        <a:buNone/>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2.- Objetividad</a:t>
                      </a:r>
                      <a:endParaRPr lang="es-MX"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 typeface="+mj-lt"/>
                        <a:buNone/>
                        <a:tabLst/>
                        <a:defRPr/>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3.- Integridad</a:t>
                      </a: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41142">
                <a:tc>
                  <a:txBody>
                    <a:bodyPr/>
                    <a:lstStyle/>
                    <a:p>
                      <a:pPr marL="0" lvl="0" indent="0">
                        <a:lnSpc>
                          <a:spcPct val="107000"/>
                        </a:lnSpc>
                        <a:spcAft>
                          <a:spcPts val="0"/>
                        </a:spcAft>
                        <a:buFont typeface="+mj-lt"/>
                        <a:buNone/>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4.- Profesionalismo</a:t>
                      </a:r>
                      <a:endParaRPr lang="es-MX"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lvl="0" indent="0">
                        <a:lnSpc>
                          <a:spcPct val="107000"/>
                        </a:lnSpc>
                        <a:spcAft>
                          <a:spcPts val="0"/>
                        </a:spcAft>
                        <a:buFont typeface="+mj-lt"/>
                        <a:buNone/>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5.- Honradez</a:t>
                      </a:r>
                      <a:endParaRPr lang="es-MX"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 typeface="+mj-lt"/>
                        <a:buNone/>
                        <a:tabLst/>
                        <a:defRPr/>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6.- Economía</a:t>
                      </a: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41142">
                <a:tc>
                  <a:txBody>
                    <a:bodyPr/>
                    <a:lstStyle/>
                    <a:p>
                      <a:pPr marL="0" lvl="0" indent="0">
                        <a:lnSpc>
                          <a:spcPct val="107000"/>
                        </a:lnSpc>
                        <a:spcAft>
                          <a:spcPts val="0"/>
                        </a:spcAft>
                        <a:buFont typeface="+mj-lt"/>
                        <a:buNone/>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7.- Lealtad</a:t>
                      </a:r>
                      <a:endParaRPr lang="es-MX"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lvl="0" indent="0">
                        <a:lnSpc>
                          <a:spcPct val="107000"/>
                        </a:lnSpc>
                        <a:spcAft>
                          <a:spcPts val="0"/>
                        </a:spcAft>
                        <a:buFont typeface="+mj-lt"/>
                        <a:buNone/>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8.- Imparcialidad</a:t>
                      </a:r>
                      <a:endParaRPr lang="es-MX"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 typeface="+mj-lt"/>
                        <a:buNone/>
                        <a:tabLst/>
                        <a:defRPr/>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9.- Equidad</a:t>
                      </a: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41142">
                <a:tc>
                  <a:txBody>
                    <a:bodyPr/>
                    <a:lstStyle/>
                    <a:p>
                      <a:pPr marL="0" lvl="0" indent="0">
                        <a:lnSpc>
                          <a:spcPct val="107000"/>
                        </a:lnSpc>
                        <a:spcAft>
                          <a:spcPts val="0"/>
                        </a:spcAft>
                        <a:buFont typeface="+mj-lt"/>
                        <a:buNone/>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10.-</a:t>
                      </a:r>
                      <a:r>
                        <a:rPr lang="es-MX" sz="26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Eficiencia</a:t>
                      </a:r>
                      <a:endParaRPr lang="es-MX"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lvl="0" indent="0">
                        <a:lnSpc>
                          <a:spcPct val="107000"/>
                        </a:lnSpc>
                        <a:spcAft>
                          <a:spcPts val="0"/>
                        </a:spcAft>
                        <a:buFont typeface="+mj-lt"/>
                        <a:buNone/>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11.- Eficacia</a:t>
                      </a:r>
                      <a:endParaRPr lang="es-MX"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 typeface="+mj-lt"/>
                        <a:buNone/>
                        <a:tabLst/>
                        <a:defRPr/>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12.- Transparencia</a:t>
                      </a: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41142">
                <a:tc gridSpan="3">
                  <a:txBody>
                    <a:bodyPr/>
                    <a:lstStyle/>
                    <a:p>
                      <a:pPr marL="0" lvl="0" indent="0" algn="ctr">
                        <a:lnSpc>
                          <a:spcPct val="107000"/>
                        </a:lnSpc>
                        <a:spcAft>
                          <a:spcPts val="0"/>
                        </a:spcAft>
                        <a:buFont typeface="+mj-lt"/>
                        <a:buNone/>
                      </a:pPr>
                      <a:r>
                        <a:rPr lang="es-MX" sz="2600" dirty="0" smtClean="0">
                          <a:effectLst/>
                          <a:latin typeface="Calibri" panose="020F0502020204030204" pitchFamily="34" charset="0"/>
                          <a:ea typeface="Calibri" panose="020F0502020204030204" pitchFamily="34" charset="0"/>
                          <a:cs typeface="Times New Roman" panose="02020603050405020304" pitchFamily="18" charset="0"/>
                        </a:rPr>
                        <a:t>13.- Competencia </a:t>
                      </a:r>
                      <a:r>
                        <a:rPr lang="es-MX" sz="2600" dirty="0">
                          <a:effectLst/>
                          <a:latin typeface="Calibri" panose="020F0502020204030204" pitchFamily="34" charset="0"/>
                          <a:ea typeface="Calibri" panose="020F0502020204030204" pitchFamily="34" charset="0"/>
                          <a:cs typeface="Times New Roman" panose="02020603050405020304" pitchFamily="18" charset="0"/>
                        </a:rPr>
                        <a:t>por Mérito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r>
            </a:tbl>
          </a:graphicData>
        </a:graphic>
      </p:graphicFrame>
    </p:spTree>
    <p:extLst>
      <p:ext uri="{BB962C8B-B14F-4D97-AF65-F5344CB8AC3E}">
        <p14:creationId xmlns:p14="http://schemas.microsoft.com/office/powerpoint/2010/main" val="8714746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310977" y="1340768"/>
            <a:ext cx="8496945" cy="1512168"/>
          </a:xfrm>
          <a:solidFill>
            <a:schemeClr val="bg1"/>
          </a:solidFill>
        </p:spPr>
        <p:txBody>
          <a:bodyPr>
            <a:noAutofit/>
          </a:bodyPr>
          <a:lstStyle/>
          <a:p>
            <a:pPr algn="just"/>
            <a:r>
              <a:rPr lang="es-MX" sz="2300" dirty="0"/>
              <a:t>Conforme a </a:t>
            </a:r>
            <a:r>
              <a:rPr lang="es-MX" sz="2300" dirty="0" smtClean="0"/>
              <a:t>los antecedentes señalados, </a:t>
            </a:r>
            <a:r>
              <a:rPr lang="es-MX" sz="2300" dirty="0"/>
              <a:t>el Poder </a:t>
            </a:r>
            <a:r>
              <a:rPr lang="es-MX" sz="2300" dirty="0" smtClean="0"/>
              <a:t>Ejecutivo Estatal </a:t>
            </a:r>
            <a:r>
              <a:rPr lang="es-MX" sz="2300" dirty="0"/>
              <a:t>dictó las medidas de carácter preventivo que permiten la salvaguarda efectiva de los principios y valores del servicio público en la Administración Pública del </a:t>
            </a:r>
            <a:r>
              <a:rPr lang="es-MX" sz="2300" dirty="0" smtClean="0"/>
              <a:t>Estado.</a:t>
            </a:r>
            <a:endParaRPr lang="es-MX" sz="2300" dirty="0"/>
          </a:p>
        </p:txBody>
      </p:sp>
      <p:sp>
        <p:nvSpPr>
          <p:cNvPr id="2" name="CuadroTexto 1"/>
          <p:cNvSpPr txBox="1"/>
          <p:nvPr/>
        </p:nvSpPr>
        <p:spPr>
          <a:xfrm>
            <a:off x="310977" y="2870646"/>
            <a:ext cx="8496945" cy="1862048"/>
          </a:xfrm>
          <a:prstGeom prst="rect">
            <a:avLst/>
          </a:prstGeom>
          <a:solidFill>
            <a:schemeClr val="bg1"/>
          </a:solidFill>
        </p:spPr>
        <p:txBody>
          <a:bodyPr wrap="square" rtlCol="0">
            <a:spAutoFit/>
          </a:bodyPr>
          <a:lstStyle/>
          <a:p>
            <a:r>
              <a:rPr lang="es-MX" sz="2300" dirty="0"/>
              <a:t>Contribuyendo a la dignificación social del servidor público y al mismo tiempo, permite a los servidores públicos sentir el orgullo de realizar una labor esencial para su comunidad, garantizándose a la ciudadanía una actuación ética y responsable de las funciones que le son conferidas.</a:t>
            </a:r>
          </a:p>
        </p:txBody>
      </p:sp>
    </p:spTree>
    <p:extLst>
      <p:ext uri="{BB962C8B-B14F-4D97-AF65-F5344CB8AC3E}">
        <p14:creationId xmlns:p14="http://schemas.microsoft.com/office/powerpoint/2010/main" val="37112504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nvPr>
        </p:nvGraphicFramePr>
        <p:xfrm>
          <a:off x="323528" y="692696"/>
          <a:ext cx="8419852"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a 3"/>
          <p:cNvGraphicFramePr>
            <a:graphicFrameLocks noGrp="1"/>
          </p:cNvGraphicFramePr>
          <p:nvPr>
            <p:extLst/>
          </p:nvPr>
        </p:nvGraphicFramePr>
        <p:xfrm>
          <a:off x="323528" y="4796368"/>
          <a:ext cx="8419854" cy="1584960"/>
        </p:xfrm>
        <a:graphic>
          <a:graphicData uri="http://schemas.openxmlformats.org/drawingml/2006/table">
            <a:tbl>
              <a:tblPr firstRow="1" bandRow="1">
                <a:tableStyleId>{0E3FDE45-AF77-4B5C-9715-49D594BDF05E}</a:tableStyleId>
              </a:tblPr>
              <a:tblGrid>
                <a:gridCol w="4209927"/>
                <a:gridCol w="4209927"/>
              </a:tblGrid>
              <a:tr h="370840">
                <a:tc>
                  <a:txBody>
                    <a:bodyPr/>
                    <a:lstStyle/>
                    <a:p>
                      <a:pPr algn="just"/>
                      <a:r>
                        <a:rPr lang="es-MX" sz="2300" b="0" dirty="0" smtClean="0"/>
                        <a:t>El actuar ético es respaldado por los </a:t>
                      </a:r>
                      <a:r>
                        <a:rPr lang="es-MX" sz="2300" dirty="0" smtClean="0"/>
                        <a:t>valores</a:t>
                      </a:r>
                      <a:endParaRPr lang="es-MX" sz="23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lang="es-MX" sz="2300" b="0" dirty="0" smtClean="0"/>
                        <a:t>La conducta es respaldada por los </a:t>
                      </a:r>
                      <a:r>
                        <a:rPr lang="es-MX" sz="2300" b="1" dirty="0" smtClean="0"/>
                        <a:t>principios</a:t>
                      </a:r>
                      <a:endParaRPr lang="es-MX" sz="2300" b="1" dirty="0"/>
                    </a:p>
                  </a:txBody>
                  <a:tcPr>
                    <a:lnL w="12700" cap="flat" cmpd="sng" algn="ctr">
                      <a:solidFill>
                        <a:schemeClr val="tx1"/>
                      </a:solidFill>
                      <a:prstDash val="solid"/>
                      <a:round/>
                      <a:headEnd type="none" w="med" len="med"/>
                      <a:tailEnd type="none" w="med" len="med"/>
                    </a:lnL>
                    <a:solidFill>
                      <a:schemeClr val="bg1"/>
                    </a:solidFill>
                  </a:tcPr>
                </a:tc>
              </a:tr>
              <a:tr h="370840">
                <a:tc gridSpan="2">
                  <a:txBody>
                    <a:bodyPr/>
                    <a:lstStyle/>
                    <a:p>
                      <a:pPr algn="just"/>
                      <a:r>
                        <a:rPr lang="es-MX" sz="2300" kern="1200" dirty="0" smtClean="0">
                          <a:solidFill>
                            <a:schemeClr val="tx1"/>
                          </a:solidFill>
                          <a:effectLst/>
                          <a:latin typeface="+mn-lt"/>
                          <a:ea typeface="+mn-ea"/>
                          <a:cs typeface="+mn-cs"/>
                        </a:rPr>
                        <a:t>A su vez, los valores y principios se relacionan</a:t>
                      </a:r>
                      <a:r>
                        <a:rPr lang="es-MX" sz="2300" kern="1200" baseline="0" dirty="0" smtClean="0">
                          <a:solidFill>
                            <a:schemeClr val="tx1"/>
                          </a:solidFill>
                          <a:effectLst/>
                          <a:latin typeface="+mn-lt"/>
                          <a:ea typeface="+mn-ea"/>
                          <a:cs typeface="+mn-cs"/>
                        </a:rPr>
                        <a:t> entre si </a:t>
                      </a:r>
                      <a:r>
                        <a:rPr lang="es-MX" sz="2300" kern="1200" dirty="0" smtClean="0">
                          <a:solidFill>
                            <a:schemeClr val="tx1"/>
                          </a:solidFill>
                          <a:effectLst/>
                          <a:latin typeface="+mn-lt"/>
                          <a:ea typeface="+mn-ea"/>
                          <a:cs typeface="+mn-cs"/>
                        </a:rPr>
                        <a:t>mediante las salvaguardas señaladas en los artículos 9 – 25</a:t>
                      </a:r>
                      <a:r>
                        <a:rPr lang="es-MX" sz="2300" kern="1200" baseline="0" dirty="0" smtClean="0">
                          <a:solidFill>
                            <a:schemeClr val="tx1"/>
                          </a:solidFill>
                          <a:effectLst/>
                          <a:latin typeface="+mn-lt"/>
                          <a:ea typeface="+mn-ea"/>
                          <a:cs typeface="+mn-cs"/>
                        </a:rPr>
                        <a:t> del Código. </a:t>
                      </a:r>
                      <a:endParaRPr lang="es-MX" sz="2300" dirty="0"/>
                    </a:p>
                  </a:txBody>
                  <a:tcPr>
                    <a:solidFill>
                      <a:schemeClr val="bg1"/>
                    </a:solidFill>
                  </a:tcPr>
                </a:tc>
                <a:tc hMerge="1">
                  <a:txBody>
                    <a:bodyPr/>
                    <a:lstStyle/>
                    <a:p>
                      <a:endParaRPr lang="es-MX" sz="2300" b="1" dirty="0"/>
                    </a:p>
                  </a:txBody>
                  <a:tcPr/>
                </a:tc>
              </a:tr>
            </a:tbl>
          </a:graphicData>
        </a:graphic>
      </p:graphicFrame>
      <p:pic>
        <p:nvPicPr>
          <p:cNvPr id="7" name="Imagen 6" descr="Resultado de imagen para doodle person"/>
          <p:cNvPicPr/>
          <p:nvPr/>
        </p:nvPicPr>
        <p:blipFill>
          <a:blip r:embed="rId7">
            <a:extLst>
              <a:ext uri="{28A0092B-C50C-407E-A947-70E740481C1C}">
                <a14:useLocalDpi xmlns:a14="http://schemas.microsoft.com/office/drawing/2010/main" val="0"/>
              </a:ext>
            </a:extLst>
          </a:blip>
          <a:srcRect/>
          <a:stretch>
            <a:fillRect/>
          </a:stretch>
        </p:blipFill>
        <p:spPr bwMode="auto">
          <a:xfrm>
            <a:off x="3851916" y="1772816"/>
            <a:ext cx="1650355" cy="251559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5348544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a:xfrm>
            <a:off x="395536" y="1052736"/>
            <a:ext cx="6602309" cy="1470025"/>
          </a:xfrm>
        </p:spPr>
        <p:txBody>
          <a:bodyPr>
            <a:normAutofit fontScale="90000"/>
          </a:bodyPr>
          <a:lstStyle/>
          <a:p>
            <a:pPr algn="just"/>
            <a:r>
              <a:rPr lang="es-MX" sz="3300" b="1" dirty="0" smtClean="0">
                <a:solidFill>
                  <a:srgbClr val="95364E"/>
                </a:solidFill>
              </a:rPr>
              <a:t>Principios y valores que rigen </a:t>
            </a:r>
            <a:r>
              <a:rPr lang="es-MX" sz="3300" b="1" dirty="0">
                <a:solidFill>
                  <a:srgbClr val="95364E"/>
                </a:solidFill>
              </a:rPr>
              <a:t>el Servicio Público en la Administración Pública del </a:t>
            </a:r>
            <a:r>
              <a:rPr lang="es-MX" sz="3300" b="1" dirty="0" smtClean="0">
                <a:solidFill>
                  <a:srgbClr val="95364E"/>
                </a:solidFill>
              </a:rPr>
              <a:t>Estado y la salvaguarda </a:t>
            </a:r>
            <a:r>
              <a:rPr lang="es-MX" sz="3300" b="1" dirty="0">
                <a:solidFill>
                  <a:srgbClr val="95364E"/>
                </a:solidFill>
              </a:rPr>
              <a:t>de los mismos </a:t>
            </a:r>
            <a:endParaRPr lang="es-MX" sz="3300" dirty="0">
              <a:solidFill>
                <a:srgbClr val="95364E"/>
              </a:solidFill>
            </a:endParaRPr>
          </a:p>
        </p:txBody>
      </p:sp>
      <p:pic>
        <p:nvPicPr>
          <p:cNvPr id="2" name="Imagen 1"/>
          <p:cNvPicPr>
            <a:picLocks noChangeAspect="1"/>
          </p:cNvPicPr>
          <p:nvPr/>
        </p:nvPicPr>
        <p:blipFill>
          <a:blip r:embed="rId2"/>
          <a:stretch>
            <a:fillRect/>
          </a:stretch>
        </p:blipFill>
        <p:spPr>
          <a:xfrm>
            <a:off x="273947" y="4414221"/>
            <a:ext cx="8596105" cy="310923"/>
          </a:xfrm>
          <a:prstGeom prst="rect">
            <a:avLst/>
          </a:prstGeom>
        </p:spPr>
      </p:pic>
    </p:spTree>
    <p:extLst>
      <p:ext uri="{BB962C8B-B14F-4D97-AF65-F5344CB8AC3E}">
        <p14:creationId xmlns:p14="http://schemas.microsoft.com/office/powerpoint/2010/main" val="23362681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2948</TotalTime>
  <Words>1076</Words>
  <Application>Microsoft Office PowerPoint</Application>
  <PresentationFormat>Carta (216 x 279 mm)</PresentationFormat>
  <Paragraphs>103</Paragraphs>
  <Slides>23</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23</vt:i4>
      </vt:variant>
    </vt:vector>
  </HeadingPairs>
  <TitlesOfParts>
    <vt:vector size="27" baseType="lpstr">
      <vt:lpstr>Arial</vt:lpstr>
      <vt:lpstr>Calibri</vt:lpstr>
      <vt:lpstr>Times New Roman</vt:lpstr>
      <vt:lpstr>Tema de Office</vt:lpstr>
      <vt:lpstr>1ª  Sesión Ordinaria </vt:lpstr>
      <vt:lpstr>Presentación del Código de Ética y Conducta de los Servidores Públicos de la Administración Pública del Estado.   Periódico Oficial “El Estado de Jalisco”  9-febrero-2017</vt:lpstr>
      <vt:lpstr>La ley de Responsabilidades de los Servidores Públicos del Estado de Jalisco, en su artículo 61 establece que todo servidor  público en el desempeño de su empleo, cargo o comisión, tiene la obligación de salvaguardar la legalidad, honradez, lealtad, imparcialidad y eficiencia, sin perjuicio de sus obligaciones laborales. </vt:lpstr>
      <vt:lpstr>El Acuerdo de Coordinación para el “Fortalecimiento del Sistema Estatal de Control y Evaluación de la Gestión Pública, y Colaboración en Materia de Transparencia y Combate a la Corrupción”, celebrado entre el Ejecutivo Federal por conducto de la Secretaría de la Función Pública y el Poder Ejecutivo del Estado.   Se asume la obligación de promover acciones para prevenir conductas irregulares de los servidores públicos y fomentar una cultura del servicio público sustentada en valores y principios éticos. </vt:lpstr>
      <vt:lpstr>Con fecha 6 de noviembre del año 2015, el Gobierno del Estado suscribió con la Secretaría de la Función Pública, en el marco de la Comisión Nacional de Gobernadores (CONAGO) el “Convenio Marco de Colaboración para la Coordinación de Acciones Específicas en Materia de Ética, Transparencia y Combate a la Corrupción”.   Las obligaciones a cargo de esta Entidad Federativa, consistían en desarrollar las reglas de integridad a las que deberán sujetarse los servidores públicos.</vt:lpstr>
      <vt:lpstr>La Ley General del Sistema Nacional Anticorrupción, estableció 13 principios rectores del servicio público: </vt:lpstr>
      <vt:lpstr>Conforme a los antecedentes señalados, el Poder Ejecutivo Estatal dictó las medidas de carácter preventivo que permiten la salvaguarda efectiva de los principios y valores del servicio público en la Administración Pública del Estado.</vt:lpstr>
      <vt:lpstr>Presentación de PowerPoint</vt:lpstr>
      <vt:lpstr>Principios y valores que rigen el Servicio Público en la Administración Pública del Estado y la salvaguarda de los mismos </vt:lpstr>
      <vt:lpstr>Artículo 4° fracción IX, del Código de Ética y Conducta de los Servidores Públicos de la Administración Pública del Estado de Jalisco:   Normas de carácter general universalmente aceptadas, que orientan y regulan la actitud del servidor público en el desempeño de su empleo, cargo o comisión en la Administración Pública del Estado. </vt:lpstr>
      <vt:lpstr>Principios conforme a lo dispuesto por el artículo 6° del Código de Ética: </vt:lpstr>
      <vt:lpstr>Artículo 4° fracción XIII, del Código de Ética y Conducta de los Servidores Públicos de la Administración Pública del Estado de Jalisco:   Costumbres y normas de conducta, adquiridos, asimilados y practicados de un modo estrictamente racional o consciente. </vt:lpstr>
      <vt:lpstr>Valores conforme a lo dispuesto por el artículo 7° del Código de Ética: </vt:lpstr>
      <vt:lpstr>Ejemplos de la salvaguarda de los principios y valores del servicio público en la Administración Pública del Estado.</vt:lpstr>
      <vt:lpstr>Los servidores públicos tutelan el principio de confidencialidad, cuando se ajustan a las siguientes reglas:</vt:lpstr>
      <vt:lpstr>Los servidores públicos tutelan el principio de economía, cuando se ajustan a las siguientes reglas:</vt:lpstr>
      <vt:lpstr>Los servidores públicos tutelan el principio de lealtad, cuando se ajustan a las siguientes reglas:</vt:lpstr>
      <vt:lpstr>Autoridades competentes para aplicar el Código de Ética</vt:lpstr>
      <vt:lpstr>I. La Contraloría del Estado de Jalisco: Facultada para expedir los manuales, lineamientos, directrices, guías, metodologías, procedimientos o cualquier otro documento complementario a las disposiciones contenidas en el código, y será competente para interpretar para los efectos administrativos cualquier aspecto relacionado con el mismo. </vt:lpstr>
      <vt:lpstr>II. La Unidad Especializada: Promoverá, coordinará y vigilará la observancia de las disposiciones contenidas en el Código. Emitirá políticas públicas, medidas preventivas y estrategias que permitan la salvaguarda efectiva de los principios</vt:lpstr>
      <vt:lpstr>III. Los Comités: Los Comités son los órganos colegiados responsables de llevar a cabo la implementación y seguimiento -oportuno y eficaz- de las acciones previstas en el Acuerdo de su creación, así como de aquéllas que le sean determinadas por la Unidad Especializada respectiva, y salvaguardarán los principios, valores y reglas de integridad previstas en el Código de Ética. </vt:lpstr>
      <vt:lpstr>Las Entidades Públicas, a través de sus Comités, serán competentes para emitir de manera complementaria la norma relativa a las conductas que tutelen los principios y valores relativos a su objeto.  El Código de Ética inicia su aplicación hasta en tanto se expidan los lineamientos en la materia, en el marco de operación del sistema anticorrupción como también al inicio de operaciones de la Unidad Especializada y de los Comités.  Se derogan todas las disposiciones que contravengan el Código de Ética y Conducta de los Servidores Públicos de la Administración Pública del Estado de Jalisco.</vt:lpstr>
      <vt:lpstr>Muchas gracias.</vt:lpstr>
    </vt:vector>
  </TitlesOfParts>
  <Company>GP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Omar Gómez</dc:creator>
  <cp:lastModifiedBy>Liz</cp:lastModifiedBy>
  <cp:revision>174</cp:revision>
  <cp:lastPrinted>2017-03-15T19:27:52Z</cp:lastPrinted>
  <dcterms:created xsi:type="dcterms:W3CDTF">2016-11-09T15:49:50Z</dcterms:created>
  <dcterms:modified xsi:type="dcterms:W3CDTF">2017-04-07T20:18:06Z</dcterms:modified>
</cp:coreProperties>
</file>