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5" r:id="rId1"/>
    <p:sldMasterId id="2147483707" r:id="rId2"/>
    <p:sldMasterId id="2147483964" r:id="rId3"/>
  </p:sldMasterIdLst>
  <p:notesMasterIdLst>
    <p:notesMasterId r:id="rId20"/>
  </p:notesMasterIdLst>
  <p:handoutMasterIdLst>
    <p:handoutMasterId r:id="rId21"/>
  </p:handoutMasterIdLst>
  <p:sldIdLst>
    <p:sldId id="403" r:id="rId4"/>
    <p:sldId id="391" r:id="rId5"/>
    <p:sldId id="258" r:id="rId6"/>
    <p:sldId id="408" r:id="rId7"/>
    <p:sldId id="367" r:id="rId8"/>
    <p:sldId id="377" r:id="rId9"/>
    <p:sldId id="378" r:id="rId10"/>
    <p:sldId id="358" r:id="rId11"/>
    <p:sldId id="385" r:id="rId12"/>
    <p:sldId id="357" r:id="rId13"/>
    <p:sldId id="404" r:id="rId14"/>
    <p:sldId id="405" r:id="rId15"/>
    <p:sldId id="407" r:id="rId16"/>
    <p:sldId id="409" r:id="rId17"/>
    <p:sldId id="267" r:id="rId18"/>
    <p:sldId id="406" r:id="rId19"/>
  </p:sldIdLst>
  <p:sldSz cx="9144000" cy="6858000" type="screen4x3"/>
  <p:notesSz cx="9296400" cy="7010400"/>
  <p:defaultTextStyle>
    <a:defPPr>
      <a:defRPr lang="es-MX"/>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z" initials="L" lastIdx="1" clrIdx="0">
    <p:extLst>
      <p:ext uri="{19B8F6BF-5375-455C-9EA6-DF929625EA0E}">
        <p15:presenceInfo xmlns:p15="http://schemas.microsoft.com/office/powerpoint/2012/main" userId="Li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CC66FF"/>
    <a:srgbClr val="FF33CC"/>
    <a:srgbClr val="FF66FF"/>
    <a:srgbClr val="FF66CC"/>
    <a:srgbClr val="FF9999"/>
    <a:srgbClr val="FF505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9637" autoAdjust="0"/>
  </p:normalViewPr>
  <p:slideViewPr>
    <p:cSldViewPr>
      <p:cViewPr varScale="1">
        <p:scale>
          <a:sx n="97" d="100"/>
          <a:sy n="97" d="100"/>
        </p:scale>
        <p:origin x="798" y="90"/>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276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2-27T12:48:55.316" idx="1">
    <p:pos x="5558" y="842"/>
    <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3" y="1"/>
            <a:ext cx="4027282" cy="351978"/>
          </a:xfrm>
          <a:prstGeom prst="rect">
            <a:avLst/>
          </a:prstGeom>
        </p:spPr>
        <p:txBody>
          <a:bodyPr vert="horz" lIns="91420" tIns="45709" rIns="91420" bIns="45709" rtlCol="0"/>
          <a:lstStyle>
            <a:lvl1pPr algn="l">
              <a:defRPr sz="1200">
                <a:latin typeface="Arial" panose="020B0604020202020204" pitchFamily="34" charset="0"/>
                <a:cs typeface="Arial" panose="020B0604020202020204" pitchFamily="34" charset="0"/>
              </a:defRPr>
            </a:lvl1pPr>
          </a:lstStyle>
          <a:p>
            <a:pPr>
              <a:defRPr/>
            </a:pPr>
            <a:endParaRPr lang="es-MX" dirty="0"/>
          </a:p>
        </p:txBody>
      </p:sp>
      <p:sp>
        <p:nvSpPr>
          <p:cNvPr id="3" name="Marcador de fecha 2"/>
          <p:cNvSpPr>
            <a:spLocks noGrp="1"/>
          </p:cNvSpPr>
          <p:nvPr>
            <p:ph type="dt" sz="quarter" idx="1"/>
          </p:nvPr>
        </p:nvSpPr>
        <p:spPr>
          <a:xfrm>
            <a:off x="5266950" y="1"/>
            <a:ext cx="4027282" cy="351978"/>
          </a:xfrm>
          <a:prstGeom prst="rect">
            <a:avLst/>
          </a:prstGeom>
        </p:spPr>
        <p:txBody>
          <a:bodyPr vert="horz" lIns="91420" tIns="45709" rIns="91420" bIns="45709" rtlCol="0"/>
          <a:lstStyle>
            <a:lvl1pPr algn="r">
              <a:defRPr sz="1200">
                <a:latin typeface="Arial" panose="020B0604020202020204" pitchFamily="34" charset="0"/>
                <a:cs typeface="Arial" panose="020B0604020202020204" pitchFamily="34" charset="0"/>
              </a:defRPr>
            </a:lvl1pPr>
          </a:lstStyle>
          <a:p>
            <a:pPr>
              <a:defRPr/>
            </a:pPr>
            <a:fld id="{F7DEA43A-1D98-445F-83D4-58A78CC93917}" type="datetimeFigureOut">
              <a:rPr lang="es-MX"/>
              <a:pPr>
                <a:defRPr/>
              </a:pPr>
              <a:t>07/04/2017</a:t>
            </a:fld>
            <a:endParaRPr lang="es-MX" dirty="0"/>
          </a:p>
        </p:txBody>
      </p:sp>
      <p:sp>
        <p:nvSpPr>
          <p:cNvPr id="4" name="Marcador de pie de página 3"/>
          <p:cNvSpPr>
            <a:spLocks noGrp="1"/>
          </p:cNvSpPr>
          <p:nvPr>
            <p:ph type="ftr" sz="quarter" idx="2"/>
          </p:nvPr>
        </p:nvSpPr>
        <p:spPr>
          <a:xfrm>
            <a:off x="3" y="6658423"/>
            <a:ext cx="4027282" cy="351978"/>
          </a:xfrm>
          <a:prstGeom prst="rect">
            <a:avLst/>
          </a:prstGeom>
        </p:spPr>
        <p:txBody>
          <a:bodyPr vert="horz" lIns="91420" tIns="45709" rIns="91420" bIns="45709" rtlCol="0" anchor="b"/>
          <a:lstStyle>
            <a:lvl1pPr algn="l">
              <a:defRPr sz="1200">
                <a:latin typeface="Arial" panose="020B0604020202020204" pitchFamily="34" charset="0"/>
                <a:cs typeface="Arial" panose="020B0604020202020204" pitchFamily="34" charset="0"/>
              </a:defRPr>
            </a:lvl1pPr>
          </a:lstStyle>
          <a:p>
            <a:pPr>
              <a:defRPr/>
            </a:pPr>
            <a:endParaRPr lang="es-MX" dirty="0"/>
          </a:p>
        </p:txBody>
      </p:sp>
      <p:sp>
        <p:nvSpPr>
          <p:cNvPr id="5" name="Marcador de número de diapositiva 4"/>
          <p:cNvSpPr>
            <a:spLocks noGrp="1"/>
          </p:cNvSpPr>
          <p:nvPr>
            <p:ph type="sldNum" sz="quarter" idx="3"/>
          </p:nvPr>
        </p:nvSpPr>
        <p:spPr>
          <a:xfrm>
            <a:off x="5266950" y="6658423"/>
            <a:ext cx="4027282" cy="351978"/>
          </a:xfrm>
          <a:prstGeom prst="rect">
            <a:avLst/>
          </a:prstGeom>
        </p:spPr>
        <p:txBody>
          <a:bodyPr vert="horz" wrap="square" lIns="91420" tIns="45709" rIns="91420" bIns="45709" numCol="1" anchor="b" anchorCtr="0" compatLnSpc="1">
            <a:prstTxWarp prst="textNoShape">
              <a:avLst/>
            </a:prstTxWarp>
          </a:bodyPr>
          <a:lstStyle>
            <a:lvl1pPr algn="r">
              <a:defRPr sz="1200"/>
            </a:lvl1pPr>
          </a:lstStyle>
          <a:p>
            <a:pPr>
              <a:defRPr/>
            </a:pPr>
            <a:fld id="{9E01EBE6-A6A8-4A7D-9A61-8EB8C0246971}" type="slidenum">
              <a:rPr lang="es-MX" altLang="es-MX"/>
              <a:pPr>
                <a:defRPr/>
              </a:pPr>
              <a:t>‹Nº›</a:t>
            </a:fld>
            <a:endParaRPr lang="es-MX" altLang="es-MX" dirty="0"/>
          </a:p>
        </p:txBody>
      </p:sp>
    </p:spTree>
    <p:extLst>
      <p:ext uri="{BB962C8B-B14F-4D97-AF65-F5344CB8AC3E}">
        <p14:creationId xmlns:p14="http://schemas.microsoft.com/office/powerpoint/2010/main" val="1819063513"/>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2" y="1"/>
            <a:ext cx="4029454" cy="351978"/>
          </a:xfrm>
          <a:prstGeom prst="rect">
            <a:avLst/>
          </a:prstGeom>
        </p:spPr>
        <p:txBody>
          <a:bodyPr vert="horz" lIns="91420" tIns="45709" rIns="91420" bIns="45709" rtlCol="0"/>
          <a:lstStyle>
            <a:lvl1pPr algn="l" eaLnBrk="1" fontAlgn="auto" hangingPunct="1">
              <a:spcBef>
                <a:spcPts val="0"/>
              </a:spcBef>
              <a:spcAft>
                <a:spcPts val="0"/>
              </a:spcAft>
              <a:defRPr sz="1200">
                <a:latin typeface="+mn-lt"/>
                <a:cs typeface="+mn-cs"/>
              </a:defRPr>
            </a:lvl1pPr>
          </a:lstStyle>
          <a:p>
            <a:pPr>
              <a:defRPr/>
            </a:pPr>
            <a:endParaRPr lang="es-ES" dirty="0"/>
          </a:p>
        </p:txBody>
      </p:sp>
      <p:sp>
        <p:nvSpPr>
          <p:cNvPr id="3" name="Marcador de fecha 2"/>
          <p:cNvSpPr>
            <a:spLocks noGrp="1"/>
          </p:cNvSpPr>
          <p:nvPr>
            <p:ph type="dt" idx="1"/>
          </p:nvPr>
        </p:nvSpPr>
        <p:spPr>
          <a:xfrm>
            <a:off x="5264778" y="1"/>
            <a:ext cx="4029454" cy="351978"/>
          </a:xfrm>
          <a:prstGeom prst="rect">
            <a:avLst/>
          </a:prstGeom>
        </p:spPr>
        <p:txBody>
          <a:bodyPr vert="horz" lIns="91420" tIns="45709" rIns="91420" bIns="45709" rtlCol="0"/>
          <a:lstStyle>
            <a:lvl1pPr algn="r" eaLnBrk="1" fontAlgn="auto" hangingPunct="1">
              <a:spcBef>
                <a:spcPts val="0"/>
              </a:spcBef>
              <a:spcAft>
                <a:spcPts val="0"/>
              </a:spcAft>
              <a:defRPr sz="1200">
                <a:latin typeface="+mn-lt"/>
                <a:cs typeface="+mn-cs"/>
              </a:defRPr>
            </a:lvl1pPr>
          </a:lstStyle>
          <a:p>
            <a:pPr>
              <a:defRPr/>
            </a:pPr>
            <a:fld id="{825278A9-F454-458E-BEC8-B6DF8E7AFBF2}" type="datetimeFigureOut">
              <a:rPr lang="es-ES"/>
              <a:pPr>
                <a:defRPr/>
              </a:pPr>
              <a:t>07/04/2017</a:t>
            </a:fld>
            <a:endParaRPr lang="es-ES" dirty="0"/>
          </a:p>
        </p:txBody>
      </p:sp>
      <p:sp>
        <p:nvSpPr>
          <p:cNvPr id="4" name="Marcador de imagen de diapositiva 3"/>
          <p:cNvSpPr>
            <a:spLocks noGrp="1" noRot="1" noChangeAspect="1"/>
          </p:cNvSpPr>
          <p:nvPr>
            <p:ph type="sldImg" idx="2"/>
          </p:nvPr>
        </p:nvSpPr>
        <p:spPr>
          <a:xfrm>
            <a:off x="3068638" y="874713"/>
            <a:ext cx="3159125" cy="2368550"/>
          </a:xfrm>
          <a:prstGeom prst="rect">
            <a:avLst/>
          </a:prstGeom>
          <a:noFill/>
          <a:ln w="12700">
            <a:solidFill>
              <a:prstClr val="black"/>
            </a:solidFill>
          </a:ln>
        </p:spPr>
        <p:txBody>
          <a:bodyPr vert="horz" lIns="91420" tIns="45709" rIns="91420" bIns="45709" rtlCol="0" anchor="ctr"/>
          <a:lstStyle/>
          <a:p>
            <a:pPr lvl="0"/>
            <a:endParaRPr lang="es-ES" noProof="0" dirty="0"/>
          </a:p>
        </p:txBody>
      </p:sp>
      <p:sp>
        <p:nvSpPr>
          <p:cNvPr id="5" name="Marcador de notas 4"/>
          <p:cNvSpPr>
            <a:spLocks noGrp="1"/>
          </p:cNvSpPr>
          <p:nvPr>
            <p:ph type="body" sz="quarter" idx="3"/>
          </p:nvPr>
        </p:nvSpPr>
        <p:spPr>
          <a:xfrm>
            <a:off x="929210" y="3374052"/>
            <a:ext cx="7437989" cy="2760892"/>
          </a:xfrm>
          <a:prstGeom prst="rect">
            <a:avLst/>
          </a:prstGeom>
        </p:spPr>
        <p:txBody>
          <a:bodyPr vert="horz" lIns="91420" tIns="45709" rIns="91420" bIns="45709"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Marcador de pie de página 5"/>
          <p:cNvSpPr>
            <a:spLocks noGrp="1"/>
          </p:cNvSpPr>
          <p:nvPr>
            <p:ph type="ftr" sz="quarter" idx="4"/>
          </p:nvPr>
        </p:nvSpPr>
        <p:spPr>
          <a:xfrm>
            <a:off x="2" y="6658423"/>
            <a:ext cx="4029454" cy="351978"/>
          </a:xfrm>
          <a:prstGeom prst="rect">
            <a:avLst/>
          </a:prstGeom>
        </p:spPr>
        <p:txBody>
          <a:bodyPr vert="horz" lIns="91420" tIns="45709" rIns="91420" bIns="45709" rtlCol="0" anchor="b"/>
          <a:lstStyle>
            <a:lvl1pPr algn="l" eaLnBrk="1" fontAlgn="auto" hangingPunct="1">
              <a:spcBef>
                <a:spcPts val="0"/>
              </a:spcBef>
              <a:spcAft>
                <a:spcPts val="0"/>
              </a:spcAft>
              <a:defRPr sz="1200">
                <a:latin typeface="+mn-lt"/>
                <a:cs typeface="+mn-cs"/>
              </a:defRPr>
            </a:lvl1pPr>
          </a:lstStyle>
          <a:p>
            <a:pPr>
              <a:defRPr/>
            </a:pPr>
            <a:endParaRPr lang="es-ES" dirty="0"/>
          </a:p>
        </p:txBody>
      </p:sp>
      <p:sp>
        <p:nvSpPr>
          <p:cNvPr id="7" name="Marcador de número de diapositiva 6"/>
          <p:cNvSpPr>
            <a:spLocks noGrp="1"/>
          </p:cNvSpPr>
          <p:nvPr>
            <p:ph type="sldNum" sz="quarter" idx="5"/>
          </p:nvPr>
        </p:nvSpPr>
        <p:spPr>
          <a:xfrm>
            <a:off x="5264778" y="6658423"/>
            <a:ext cx="4029454" cy="351978"/>
          </a:xfrm>
          <a:prstGeom prst="rect">
            <a:avLst/>
          </a:prstGeom>
        </p:spPr>
        <p:txBody>
          <a:bodyPr vert="horz" wrap="square" lIns="91420" tIns="45709" rIns="91420" bIns="4570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A8DE8AF-69CB-4BF3-9A85-01957B12A2C8}" type="slidenum">
              <a:rPr lang="es-ES" altLang="es-MX"/>
              <a:pPr>
                <a:defRPr/>
              </a:pPr>
              <a:t>‹Nº›</a:t>
            </a:fld>
            <a:endParaRPr lang="es-ES" altLang="es-MX" dirty="0"/>
          </a:p>
        </p:txBody>
      </p:sp>
    </p:spTree>
    <p:extLst>
      <p:ext uri="{BB962C8B-B14F-4D97-AF65-F5344CB8AC3E}">
        <p14:creationId xmlns:p14="http://schemas.microsoft.com/office/powerpoint/2010/main" val="4169926410"/>
      </p:ext>
    </p:extLst>
  </p:cSld>
  <p:clrMap bg1="lt1" tx1="dk1" bg2="lt2" tx2="dk2" accent1="accent1" accent2="accent2" accent3="accent3" accent4="accent4" accent5="accent5" accent6="accent6" hlink="hlink" folHlink="folHlink"/>
  <p:hf sldNum="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5" name="Marcador de encabezado 4"/>
          <p:cNvSpPr>
            <a:spLocks noGrp="1"/>
          </p:cNvSpPr>
          <p:nvPr>
            <p:ph type="hdr" sz="quarter" idx="11"/>
          </p:nvPr>
        </p:nvSpPr>
        <p:spPr/>
        <p:txBody>
          <a:bodyPr/>
          <a:lstStyle/>
          <a:p>
            <a:pPr>
              <a:defRPr/>
            </a:pPr>
            <a:endParaRPr lang="es-ES" dirty="0"/>
          </a:p>
        </p:txBody>
      </p:sp>
    </p:spTree>
    <p:extLst>
      <p:ext uri="{BB962C8B-B14F-4D97-AF65-F5344CB8AC3E}">
        <p14:creationId xmlns:p14="http://schemas.microsoft.com/office/powerpoint/2010/main" val="157400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5" name="Marcador de encabezado 4"/>
          <p:cNvSpPr>
            <a:spLocks noGrp="1"/>
          </p:cNvSpPr>
          <p:nvPr>
            <p:ph type="hdr" sz="quarter" idx="11"/>
          </p:nvPr>
        </p:nvSpPr>
        <p:spPr/>
        <p:txBody>
          <a:bodyPr/>
          <a:lstStyle/>
          <a:p>
            <a:pPr>
              <a:defRPr/>
            </a:pPr>
            <a:endParaRPr lang="es-ES" dirty="0"/>
          </a:p>
        </p:txBody>
      </p:sp>
    </p:spTree>
    <p:extLst>
      <p:ext uri="{BB962C8B-B14F-4D97-AF65-F5344CB8AC3E}">
        <p14:creationId xmlns:p14="http://schemas.microsoft.com/office/powerpoint/2010/main" val="163919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2" name="Marcador de encabezado 1"/>
          <p:cNvSpPr>
            <a:spLocks noGrp="1"/>
          </p:cNvSpPr>
          <p:nvPr>
            <p:ph type="hdr" sz="quarter" idx="10"/>
          </p:nvPr>
        </p:nvSpPr>
        <p:spPr/>
        <p:txBody>
          <a:bodyPr/>
          <a:lstStyle/>
          <a:p>
            <a:pPr>
              <a:defRPr/>
            </a:pPr>
            <a:endParaRPr lang="es-ES" dirty="0"/>
          </a:p>
        </p:txBody>
      </p:sp>
    </p:spTree>
    <p:extLst>
      <p:ext uri="{BB962C8B-B14F-4D97-AF65-F5344CB8AC3E}">
        <p14:creationId xmlns:p14="http://schemas.microsoft.com/office/powerpoint/2010/main" val="1519806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2" name="Marcador de encabezado 1"/>
          <p:cNvSpPr>
            <a:spLocks noGrp="1"/>
          </p:cNvSpPr>
          <p:nvPr>
            <p:ph type="hdr" sz="quarter" idx="10"/>
          </p:nvPr>
        </p:nvSpPr>
        <p:spPr/>
        <p:txBody>
          <a:bodyPr/>
          <a:lstStyle/>
          <a:p>
            <a:pPr>
              <a:defRPr/>
            </a:pPr>
            <a:endParaRPr lang="es-ES" dirty="0"/>
          </a:p>
        </p:txBody>
      </p:sp>
    </p:spTree>
    <p:extLst>
      <p:ext uri="{BB962C8B-B14F-4D97-AF65-F5344CB8AC3E}">
        <p14:creationId xmlns:p14="http://schemas.microsoft.com/office/powerpoint/2010/main" val="1553157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MX" altLang="es-MX" dirty="0" smtClean="0"/>
          </a:p>
        </p:txBody>
      </p:sp>
      <p:sp>
        <p:nvSpPr>
          <p:cNvPr id="2" name="Marcador de encabezado 1"/>
          <p:cNvSpPr>
            <a:spLocks noGrp="1"/>
          </p:cNvSpPr>
          <p:nvPr>
            <p:ph type="hdr" sz="quarter" idx="10"/>
          </p:nvPr>
        </p:nvSpPr>
        <p:spPr/>
        <p:txBody>
          <a:bodyPr/>
          <a:lstStyle/>
          <a:p>
            <a:pPr>
              <a:defRPr/>
            </a:pPr>
            <a:endParaRPr lang="es-ES" dirty="0"/>
          </a:p>
        </p:txBody>
      </p:sp>
    </p:spTree>
    <p:extLst>
      <p:ext uri="{BB962C8B-B14F-4D97-AF65-F5344CB8AC3E}">
        <p14:creationId xmlns:p14="http://schemas.microsoft.com/office/powerpoint/2010/main" val="1968516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1E697E8-BC77-4C2A-8DD4-7A849922699A}"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04E21836-1BE6-4707-BD93-7922BC94EEF5}" type="slidenum">
              <a:rPr lang="es-MX" altLang="es-MX"/>
              <a:pPr>
                <a:defRPr/>
              </a:pPr>
              <a:t>‹Nº›</a:t>
            </a:fld>
            <a:endParaRPr lang="es-MX" altLang="es-MX" dirty="0"/>
          </a:p>
        </p:txBody>
      </p:sp>
    </p:spTree>
    <p:extLst>
      <p:ext uri="{BB962C8B-B14F-4D97-AF65-F5344CB8AC3E}">
        <p14:creationId xmlns:p14="http://schemas.microsoft.com/office/powerpoint/2010/main" val="85741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3F7C8D8F-242B-41CA-9768-2BC957584D78}"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43501CA2-E4A3-4FE3-AFA8-1F47350310F7}" type="slidenum">
              <a:rPr lang="es-MX" altLang="es-MX"/>
              <a:pPr>
                <a:defRPr/>
              </a:pPr>
              <a:t>‹Nº›</a:t>
            </a:fld>
            <a:endParaRPr lang="es-MX" altLang="es-MX" dirty="0"/>
          </a:p>
        </p:txBody>
      </p:sp>
    </p:spTree>
    <p:extLst>
      <p:ext uri="{BB962C8B-B14F-4D97-AF65-F5344CB8AC3E}">
        <p14:creationId xmlns:p14="http://schemas.microsoft.com/office/powerpoint/2010/main" val="57599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8094F25-BE20-44F3-AEE8-F624687E0A9C}"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45D973D1-6F42-432F-8562-9672E9D5B3AF}" type="slidenum">
              <a:rPr lang="es-MX" altLang="es-MX"/>
              <a:pPr>
                <a:defRPr/>
              </a:pPr>
              <a:t>‹Nº›</a:t>
            </a:fld>
            <a:endParaRPr lang="es-MX" altLang="es-MX" dirty="0"/>
          </a:p>
        </p:txBody>
      </p:sp>
    </p:spTree>
    <p:extLst>
      <p:ext uri="{BB962C8B-B14F-4D97-AF65-F5344CB8AC3E}">
        <p14:creationId xmlns:p14="http://schemas.microsoft.com/office/powerpoint/2010/main" val="1889081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662D1B30-60CF-4E84-8273-3ABDE2DB4489}"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72E39D8E-8348-4060-BB5C-0B3767E00EF9}" type="slidenum">
              <a:rPr lang="es-MX" altLang="es-MX"/>
              <a:pPr>
                <a:defRPr/>
              </a:pPr>
              <a:t>‹Nº›</a:t>
            </a:fld>
            <a:endParaRPr lang="es-MX" altLang="es-MX" dirty="0"/>
          </a:p>
        </p:txBody>
      </p:sp>
    </p:spTree>
    <p:extLst>
      <p:ext uri="{BB962C8B-B14F-4D97-AF65-F5344CB8AC3E}">
        <p14:creationId xmlns:p14="http://schemas.microsoft.com/office/powerpoint/2010/main" val="499148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ACF13637-22A5-4057-99CF-72E3A7A6B309}"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68A35B8B-88B3-406F-A3EC-EBE19E83C7DE}" type="slidenum">
              <a:rPr lang="es-MX" altLang="es-MX"/>
              <a:pPr>
                <a:defRPr/>
              </a:pPr>
              <a:t>‹Nº›</a:t>
            </a:fld>
            <a:endParaRPr lang="es-MX" altLang="es-MX" dirty="0"/>
          </a:p>
        </p:txBody>
      </p:sp>
    </p:spTree>
    <p:extLst>
      <p:ext uri="{BB962C8B-B14F-4D97-AF65-F5344CB8AC3E}">
        <p14:creationId xmlns:p14="http://schemas.microsoft.com/office/powerpoint/2010/main" val="345739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9568ED7A-7A44-4C26-A057-BBDA00D56052}"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CB58A330-617C-4CF8-8951-54F8F297A882}" type="slidenum">
              <a:rPr lang="es-MX" altLang="es-MX"/>
              <a:pPr>
                <a:defRPr/>
              </a:pPr>
              <a:t>‹Nº›</a:t>
            </a:fld>
            <a:endParaRPr lang="es-MX" altLang="es-MX" dirty="0"/>
          </a:p>
        </p:txBody>
      </p:sp>
    </p:spTree>
    <p:extLst>
      <p:ext uri="{BB962C8B-B14F-4D97-AF65-F5344CB8AC3E}">
        <p14:creationId xmlns:p14="http://schemas.microsoft.com/office/powerpoint/2010/main" val="2033709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9260122F-8C33-4F22-94C9-63E77FD294A0}" type="datetime1">
              <a:rPr lang="es-MX" smtClean="0"/>
              <a:t>07/04/2017</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DD013A75-4823-49B1-AB5F-B69711F5F0D8}" type="slidenum">
              <a:rPr lang="es-MX" altLang="es-MX"/>
              <a:pPr>
                <a:defRPr/>
              </a:pPr>
              <a:t>‹Nº›</a:t>
            </a:fld>
            <a:endParaRPr lang="es-MX" altLang="es-MX" dirty="0"/>
          </a:p>
        </p:txBody>
      </p:sp>
    </p:spTree>
    <p:extLst>
      <p:ext uri="{BB962C8B-B14F-4D97-AF65-F5344CB8AC3E}">
        <p14:creationId xmlns:p14="http://schemas.microsoft.com/office/powerpoint/2010/main" val="3950698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AC292886-91F9-4159-A7E8-C3B7C4306180}" type="datetime1">
              <a:rPr lang="es-MX" smtClean="0"/>
              <a:t>07/04/2017</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D4177B68-A48A-4D57-9E44-C64D240DD20E}" type="slidenum">
              <a:rPr lang="es-MX" altLang="es-MX"/>
              <a:pPr>
                <a:defRPr/>
              </a:pPr>
              <a:t>‹Nº›</a:t>
            </a:fld>
            <a:endParaRPr lang="es-MX" altLang="es-MX" dirty="0"/>
          </a:p>
        </p:txBody>
      </p:sp>
    </p:spTree>
    <p:extLst>
      <p:ext uri="{BB962C8B-B14F-4D97-AF65-F5344CB8AC3E}">
        <p14:creationId xmlns:p14="http://schemas.microsoft.com/office/powerpoint/2010/main" val="4121238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CCD2B89-131B-4AD8-8085-975FDA4340E4}" type="datetime1">
              <a:rPr lang="es-MX" smtClean="0"/>
              <a:t>07/04/2017</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5C7C7C73-1BFC-4F6B-B097-01AEC0F093E5}" type="slidenum">
              <a:rPr lang="es-MX" altLang="es-MX"/>
              <a:pPr>
                <a:defRPr/>
              </a:pPr>
              <a:t>‹Nº›</a:t>
            </a:fld>
            <a:endParaRPr lang="es-MX" altLang="es-MX" dirty="0"/>
          </a:p>
        </p:txBody>
      </p:sp>
    </p:spTree>
    <p:extLst>
      <p:ext uri="{BB962C8B-B14F-4D97-AF65-F5344CB8AC3E}">
        <p14:creationId xmlns:p14="http://schemas.microsoft.com/office/powerpoint/2010/main" val="36746426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E54D68C-891C-471A-BB13-28A19354C663}" type="datetime1">
              <a:rPr lang="es-MX" smtClean="0"/>
              <a:t>07/04/2017</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242D92E-AD1B-48E4-96AC-99C5DA0D64BE}" type="slidenum">
              <a:rPr lang="es-MX" altLang="es-MX"/>
              <a:pPr>
                <a:defRPr/>
              </a:pPr>
              <a:t>‹Nº›</a:t>
            </a:fld>
            <a:endParaRPr lang="es-MX" altLang="es-MX" dirty="0"/>
          </a:p>
        </p:txBody>
      </p:sp>
    </p:spTree>
    <p:extLst>
      <p:ext uri="{BB962C8B-B14F-4D97-AF65-F5344CB8AC3E}">
        <p14:creationId xmlns:p14="http://schemas.microsoft.com/office/powerpoint/2010/main" val="470799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4FF4EFE-712A-41AC-B7FB-C92AD60153DD}" type="datetime1">
              <a:rPr lang="es-MX" smtClean="0"/>
              <a:t>07/04/2017</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83B346F-5608-4D1E-A1E3-242EDD9D48C2}" type="slidenum">
              <a:rPr lang="es-MX" altLang="es-MX"/>
              <a:pPr>
                <a:defRPr/>
              </a:pPr>
              <a:t>‹Nº›</a:t>
            </a:fld>
            <a:endParaRPr lang="es-MX" altLang="es-MX" dirty="0"/>
          </a:p>
        </p:txBody>
      </p:sp>
    </p:spTree>
    <p:extLst>
      <p:ext uri="{BB962C8B-B14F-4D97-AF65-F5344CB8AC3E}">
        <p14:creationId xmlns:p14="http://schemas.microsoft.com/office/powerpoint/2010/main" val="51402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266B1465-0320-4C8D-8522-77726FB11B40}"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9F6EDB6B-1253-40EE-87F0-8951706EE40C}" type="slidenum">
              <a:rPr lang="es-MX" altLang="es-MX"/>
              <a:pPr>
                <a:defRPr/>
              </a:pPr>
              <a:t>‹Nº›</a:t>
            </a:fld>
            <a:endParaRPr lang="es-MX" altLang="es-MX" dirty="0"/>
          </a:p>
        </p:txBody>
      </p:sp>
    </p:spTree>
    <p:extLst>
      <p:ext uri="{BB962C8B-B14F-4D97-AF65-F5344CB8AC3E}">
        <p14:creationId xmlns:p14="http://schemas.microsoft.com/office/powerpoint/2010/main" val="24863069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90A54EC-E241-45AF-9921-C228D97EF827}" type="datetime1">
              <a:rPr lang="es-MX" smtClean="0"/>
              <a:t>07/04/2017</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28302DCA-3CAA-49B7-8505-D62A891F9CC2}" type="slidenum">
              <a:rPr lang="es-MX" altLang="es-MX"/>
              <a:pPr>
                <a:defRPr/>
              </a:pPr>
              <a:t>‹Nº›</a:t>
            </a:fld>
            <a:endParaRPr lang="es-MX" altLang="es-MX" dirty="0"/>
          </a:p>
        </p:txBody>
      </p:sp>
    </p:spTree>
    <p:extLst>
      <p:ext uri="{BB962C8B-B14F-4D97-AF65-F5344CB8AC3E}">
        <p14:creationId xmlns:p14="http://schemas.microsoft.com/office/powerpoint/2010/main" val="3200097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DB657DD6-7402-4D40-B737-EE26906B21D0}"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CC0F24EA-3F28-41A1-A116-5B447887F790}" type="slidenum">
              <a:rPr lang="es-MX" altLang="es-MX"/>
              <a:pPr>
                <a:defRPr/>
              </a:pPr>
              <a:t>‹Nº›</a:t>
            </a:fld>
            <a:endParaRPr lang="es-MX" altLang="es-MX" dirty="0"/>
          </a:p>
        </p:txBody>
      </p:sp>
    </p:spTree>
    <p:extLst>
      <p:ext uri="{BB962C8B-B14F-4D97-AF65-F5344CB8AC3E}">
        <p14:creationId xmlns:p14="http://schemas.microsoft.com/office/powerpoint/2010/main" val="30044419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48CEB077-5878-4ABD-A705-8E7C1290229E}"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283DD17B-051D-460F-A061-43AC90B6C69E}" type="slidenum">
              <a:rPr lang="es-MX" altLang="es-MX"/>
              <a:pPr>
                <a:defRPr/>
              </a:pPr>
              <a:t>‹Nº›</a:t>
            </a:fld>
            <a:endParaRPr lang="es-MX" altLang="es-MX" dirty="0"/>
          </a:p>
        </p:txBody>
      </p:sp>
    </p:spTree>
    <p:extLst>
      <p:ext uri="{BB962C8B-B14F-4D97-AF65-F5344CB8AC3E}">
        <p14:creationId xmlns:p14="http://schemas.microsoft.com/office/powerpoint/2010/main" val="9115896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662D1B30-60CF-4E84-8273-3ABDE2DB4489}" type="datetime1">
              <a:rPr lang="es-MX" smtClean="0"/>
              <a:t>07/04/2017</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72E39D8E-8348-4060-BB5C-0B3767E00EF9}" type="slidenum">
              <a:rPr lang="es-MX" altLang="es-MX" smtClean="0"/>
              <a:pPr>
                <a:defRPr/>
              </a:pPr>
              <a:t>‹Nº›</a:t>
            </a:fld>
            <a:endParaRPr lang="es-MX" altLang="es-MX"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16705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ACF13637-22A5-4057-99CF-72E3A7A6B309}" type="datetime1">
              <a:rPr lang="es-MX" smtClean="0"/>
              <a:t>07/04/2017</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68A35B8B-88B3-406F-A3EC-EBE19E83C7DE}" type="slidenum">
              <a:rPr lang="es-MX" altLang="es-MX" smtClean="0"/>
              <a:pPr>
                <a:defRPr/>
              </a:pPr>
              <a:t>‹Nº›</a:t>
            </a:fld>
            <a:endParaRPr lang="es-MX" altLang="es-MX" dirty="0"/>
          </a:p>
        </p:txBody>
      </p:sp>
    </p:spTree>
    <p:extLst>
      <p:ext uri="{BB962C8B-B14F-4D97-AF65-F5344CB8AC3E}">
        <p14:creationId xmlns:p14="http://schemas.microsoft.com/office/powerpoint/2010/main" val="42747347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9568ED7A-7A44-4C26-A057-BBDA00D56052}" type="datetime1">
              <a:rPr lang="es-MX" smtClean="0"/>
              <a:t>07/04/2017</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CB58A330-617C-4CF8-8951-54F8F297A882}" type="slidenum">
              <a:rPr lang="es-MX" altLang="es-MX" smtClean="0"/>
              <a:pPr>
                <a:defRPr/>
              </a:pPr>
              <a:t>‹Nº›</a:t>
            </a:fld>
            <a:endParaRPr lang="es-MX" altLang="es-MX"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5670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fld id="{9260122F-8C33-4F22-94C9-63E77FD294A0}" type="datetime1">
              <a:rPr lang="es-MX" smtClean="0"/>
              <a:t>07/04/2017</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DD013A75-4823-49B1-AB5F-B69711F5F0D8}" type="slidenum">
              <a:rPr lang="es-MX" altLang="es-MX" smtClean="0"/>
              <a:pPr>
                <a:defRPr/>
              </a:pPr>
              <a:t>‹Nº›</a:t>
            </a:fld>
            <a:endParaRPr lang="es-MX" altLang="es-MX" dirty="0"/>
          </a:p>
        </p:txBody>
      </p:sp>
    </p:spTree>
    <p:extLst>
      <p:ext uri="{BB962C8B-B14F-4D97-AF65-F5344CB8AC3E}">
        <p14:creationId xmlns:p14="http://schemas.microsoft.com/office/powerpoint/2010/main" val="17847491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22960" y="2582334"/>
            <a:ext cx="370332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440" y="2582334"/>
            <a:ext cx="370332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fld id="{AC292886-91F9-4159-A7E8-C3B7C4306180}" type="datetime1">
              <a:rPr lang="es-MX" smtClean="0"/>
              <a:t>07/04/2017</a:t>
            </a:fld>
            <a:endParaRPr lang="es-MX" dirty="0"/>
          </a:p>
        </p:txBody>
      </p:sp>
      <p:sp>
        <p:nvSpPr>
          <p:cNvPr id="8" name="Footer Placeholder 7"/>
          <p:cNvSpPr>
            <a:spLocks noGrp="1"/>
          </p:cNvSpPr>
          <p:nvPr>
            <p:ph type="ftr" sz="quarter" idx="11"/>
          </p:nvPr>
        </p:nvSpPr>
        <p:spPr/>
        <p:txBody>
          <a:bodyPr/>
          <a:lstStyle/>
          <a:p>
            <a:pPr>
              <a:defRPr/>
            </a:pPr>
            <a:endParaRPr lang="es-MX" dirty="0"/>
          </a:p>
        </p:txBody>
      </p:sp>
      <p:sp>
        <p:nvSpPr>
          <p:cNvPr id="9" name="Slide Number Placeholder 8"/>
          <p:cNvSpPr>
            <a:spLocks noGrp="1"/>
          </p:cNvSpPr>
          <p:nvPr>
            <p:ph type="sldNum" sz="quarter" idx="12"/>
          </p:nvPr>
        </p:nvSpPr>
        <p:spPr/>
        <p:txBody>
          <a:bodyPr/>
          <a:lstStyle/>
          <a:p>
            <a:pPr>
              <a:defRPr/>
            </a:pPr>
            <a:fld id="{D4177B68-A48A-4D57-9E44-C64D240DD20E}" type="slidenum">
              <a:rPr lang="es-MX" altLang="es-MX" smtClean="0"/>
              <a:pPr>
                <a:defRPr/>
              </a:pPr>
              <a:t>‹Nº›</a:t>
            </a:fld>
            <a:endParaRPr lang="es-MX" altLang="es-MX" dirty="0"/>
          </a:p>
        </p:txBody>
      </p:sp>
    </p:spTree>
    <p:extLst>
      <p:ext uri="{BB962C8B-B14F-4D97-AF65-F5344CB8AC3E}">
        <p14:creationId xmlns:p14="http://schemas.microsoft.com/office/powerpoint/2010/main" val="20153182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5AE31A60-07B9-4193-9249-72664DD70D41}" type="datetime1">
              <a:rPr lang="es-MX" smtClean="0"/>
              <a:t>07/04/2017</a:t>
            </a:fld>
            <a:endParaRPr lang="es-MX" dirty="0"/>
          </a:p>
        </p:txBody>
      </p:sp>
      <p:sp>
        <p:nvSpPr>
          <p:cNvPr id="4" name="Footer Placeholder 3"/>
          <p:cNvSpPr>
            <a:spLocks noGrp="1"/>
          </p:cNvSpPr>
          <p:nvPr>
            <p:ph type="ftr" sz="quarter" idx="11"/>
          </p:nvPr>
        </p:nvSpPr>
        <p:spPr/>
        <p:txBody>
          <a:bodyPr/>
          <a:lstStyle/>
          <a:p>
            <a:pPr>
              <a:defRPr/>
            </a:pPr>
            <a:endParaRPr lang="es-MX" dirty="0"/>
          </a:p>
        </p:txBody>
      </p:sp>
      <p:sp>
        <p:nvSpPr>
          <p:cNvPr id="5" name="Slide Number Placeholder 4"/>
          <p:cNvSpPr>
            <a:spLocks noGrp="1"/>
          </p:cNvSpPr>
          <p:nvPr>
            <p:ph type="sldNum" sz="quarter" idx="12"/>
          </p:nvPr>
        </p:nvSpPr>
        <p:spPr/>
        <p:txBody>
          <a:bodyPr/>
          <a:lstStyle/>
          <a:p>
            <a:pPr>
              <a:defRPr/>
            </a:pPr>
            <a:fld id="{7FB6C868-E3C6-4223-827A-7E6ACD464781}" type="slidenum">
              <a:rPr lang="es-MX" altLang="es-MX" smtClean="0"/>
              <a:pPr>
                <a:defRPr/>
              </a:pPr>
              <a:t>‹Nº›</a:t>
            </a:fld>
            <a:endParaRPr lang="es-MX" altLang="es-MX" dirty="0"/>
          </a:p>
        </p:txBody>
      </p:sp>
    </p:spTree>
    <p:extLst>
      <p:ext uri="{BB962C8B-B14F-4D97-AF65-F5344CB8AC3E}">
        <p14:creationId xmlns:p14="http://schemas.microsoft.com/office/powerpoint/2010/main" val="3378382702"/>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7E54D68C-891C-471A-BB13-28A19354C663}" type="datetime1">
              <a:rPr lang="es-MX" smtClean="0"/>
              <a:t>07/04/2017</a:t>
            </a:fld>
            <a:endParaRPr lang="es-MX" dirty="0"/>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s-MX" dirty="0"/>
          </a:p>
        </p:txBody>
      </p:sp>
      <p:sp>
        <p:nvSpPr>
          <p:cNvPr id="9" name="Slide Number Placeholder 8"/>
          <p:cNvSpPr>
            <a:spLocks noGrp="1"/>
          </p:cNvSpPr>
          <p:nvPr>
            <p:ph type="sldNum" sz="quarter" idx="12"/>
          </p:nvPr>
        </p:nvSpPr>
        <p:spPr/>
        <p:txBody>
          <a:bodyPr/>
          <a:lstStyle/>
          <a:p>
            <a:pPr>
              <a:defRPr/>
            </a:pPr>
            <a:fld id="{F242D92E-AD1B-48E4-96AC-99C5DA0D64BE}" type="slidenum">
              <a:rPr lang="es-MX" altLang="es-MX" smtClean="0"/>
              <a:pPr>
                <a:defRPr/>
              </a:pPr>
              <a:t>‹Nº›</a:t>
            </a:fld>
            <a:endParaRPr lang="es-MX" altLang="es-MX" dirty="0"/>
          </a:p>
        </p:txBody>
      </p:sp>
    </p:spTree>
    <p:extLst>
      <p:ext uri="{BB962C8B-B14F-4D97-AF65-F5344CB8AC3E}">
        <p14:creationId xmlns:p14="http://schemas.microsoft.com/office/powerpoint/2010/main" val="2156767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C6016659-2700-46E4-B313-EE147F59DB23}" type="datetime1">
              <a:rPr lang="es-MX" smtClean="0"/>
              <a:t>07/04/2017</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8D131FA5-64B5-4665-896E-EC03C921D5B0}" type="slidenum">
              <a:rPr lang="es-MX" altLang="es-MX"/>
              <a:pPr>
                <a:defRPr/>
              </a:pPr>
              <a:t>‹Nº›</a:t>
            </a:fld>
            <a:endParaRPr lang="es-MX" altLang="es-MX" dirty="0"/>
          </a:p>
        </p:txBody>
      </p:sp>
    </p:spTree>
    <p:extLst>
      <p:ext uri="{BB962C8B-B14F-4D97-AF65-F5344CB8AC3E}">
        <p14:creationId xmlns:p14="http://schemas.microsoft.com/office/powerpoint/2010/main" val="14573736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C4FF4EFE-712A-41AC-B7FB-C92AD60153DD}" type="datetime1">
              <a:rPr lang="es-MX" smtClean="0"/>
              <a:t>07/04/2017</a:t>
            </a:fld>
            <a:endParaRPr lang="es-MX"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s-MX"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C83B346F-5608-4D1E-A1E3-242EDD9D48C2}" type="slidenum">
              <a:rPr lang="es-MX" altLang="es-MX" smtClean="0"/>
              <a:pPr>
                <a:defRPr/>
              </a:pPr>
              <a:t>‹Nº›</a:t>
            </a:fld>
            <a:endParaRPr lang="es-MX" altLang="es-MX" dirty="0"/>
          </a:p>
        </p:txBody>
      </p:sp>
    </p:spTree>
    <p:extLst>
      <p:ext uri="{BB962C8B-B14F-4D97-AF65-F5344CB8AC3E}">
        <p14:creationId xmlns:p14="http://schemas.microsoft.com/office/powerpoint/2010/main" val="41556097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C90A54EC-E241-45AF-9921-C228D97EF827}" type="datetime1">
              <a:rPr lang="es-MX" smtClean="0"/>
              <a:t>07/04/2017</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28302DCA-3CAA-49B7-8505-D62A891F9CC2}" type="slidenum">
              <a:rPr lang="es-MX" altLang="es-MX" smtClean="0"/>
              <a:pPr>
                <a:defRPr/>
              </a:pPr>
              <a:t>‹Nº›</a:t>
            </a:fld>
            <a:endParaRPr lang="es-MX" altLang="es-MX" dirty="0"/>
          </a:p>
        </p:txBody>
      </p:sp>
    </p:spTree>
    <p:extLst>
      <p:ext uri="{BB962C8B-B14F-4D97-AF65-F5344CB8AC3E}">
        <p14:creationId xmlns:p14="http://schemas.microsoft.com/office/powerpoint/2010/main" val="41070770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DB657DD6-7402-4D40-B737-EE26906B21D0}" type="datetime1">
              <a:rPr lang="es-MX" smtClean="0"/>
              <a:t>07/04/2017</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CC0F24EA-3F28-41A1-A116-5B447887F790}" type="slidenum">
              <a:rPr lang="es-MX" altLang="es-MX" smtClean="0"/>
              <a:pPr>
                <a:defRPr/>
              </a:pPr>
              <a:t>‹Nº›</a:t>
            </a:fld>
            <a:endParaRPr lang="es-MX" altLang="es-MX" dirty="0"/>
          </a:p>
        </p:txBody>
      </p:sp>
    </p:spTree>
    <p:extLst>
      <p:ext uri="{BB962C8B-B14F-4D97-AF65-F5344CB8AC3E}">
        <p14:creationId xmlns:p14="http://schemas.microsoft.com/office/powerpoint/2010/main" val="23707933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48CEB077-5878-4ABD-A705-8E7C1290229E}" type="datetime1">
              <a:rPr lang="es-MX" smtClean="0"/>
              <a:t>07/04/2017</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283DD17B-051D-460F-A061-43AC90B6C69E}" type="slidenum">
              <a:rPr lang="es-MX" altLang="es-MX" smtClean="0"/>
              <a:pPr>
                <a:defRPr/>
              </a:pPr>
              <a:t>‹Nº›</a:t>
            </a:fld>
            <a:endParaRPr lang="es-MX" altLang="es-MX" dirty="0"/>
          </a:p>
        </p:txBody>
      </p:sp>
    </p:spTree>
    <p:extLst>
      <p:ext uri="{BB962C8B-B14F-4D97-AF65-F5344CB8AC3E}">
        <p14:creationId xmlns:p14="http://schemas.microsoft.com/office/powerpoint/2010/main" val="3679284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6AA8C126-9F7A-409B-A714-AE360649884B}" type="datetime1">
              <a:rPr lang="es-MX" smtClean="0"/>
              <a:t>07/04/2017</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A53065B7-0B7C-4620-A8B2-C66FCC8165E4}" type="slidenum">
              <a:rPr lang="es-MX" altLang="es-MX"/>
              <a:pPr>
                <a:defRPr/>
              </a:pPr>
              <a:t>‹Nº›</a:t>
            </a:fld>
            <a:endParaRPr lang="es-MX" altLang="es-MX" dirty="0"/>
          </a:p>
        </p:txBody>
      </p:sp>
    </p:spTree>
    <p:extLst>
      <p:ext uri="{BB962C8B-B14F-4D97-AF65-F5344CB8AC3E}">
        <p14:creationId xmlns:p14="http://schemas.microsoft.com/office/powerpoint/2010/main" val="1797952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93D3B1DF-B99B-4F0A-B7BA-5886B2F36863}" type="datetime1">
              <a:rPr lang="es-MX" smtClean="0"/>
              <a:t>07/04/2017</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1D518D2E-2CE3-45BF-AED2-DB53E8124BC2}" type="slidenum">
              <a:rPr lang="es-MX" altLang="es-MX"/>
              <a:pPr>
                <a:defRPr/>
              </a:pPr>
              <a:t>‹Nº›</a:t>
            </a:fld>
            <a:endParaRPr lang="es-MX" altLang="es-MX" dirty="0"/>
          </a:p>
        </p:txBody>
      </p:sp>
    </p:spTree>
    <p:extLst>
      <p:ext uri="{BB962C8B-B14F-4D97-AF65-F5344CB8AC3E}">
        <p14:creationId xmlns:p14="http://schemas.microsoft.com/office/powerpoint/2010/main" val="213057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29600" cy="1143000"/>
          </a:xfrm>
          <a:prstGeom prst="rect">
            <a:avLst/>
          </a:prstGeom>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1BCA76A2-AE80-4995-8B8E-61060EA7FDF1}" type="datetime1">
              <a:rPr lang="es-MX" smtClean="0"/>
              <a:t>07/04/2017</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175F37E6-BF1E-4B3D-9165-4E50C3E1F7DB}" type="slidenum">
              <a:rPr lang="es-MX" altLang="es-MX"/>
              <a:pPr>
                <a:defRPr/>
              </a:pPr>
              <a:t>‹Nº›</a:t>
            </a:fld>
            <a:endParaRPr lang="es-MX" altLang="es-MX" dirty="0"/>
          </a:p>
        </p:txBody>
      </p:sp>
    </p:spTree>
    <p:extLst>
      <p:ext uri="{BB962C8B-B14F-4D97-AF65-F5344CB8AC3E}">
        <p14:creationId xmlns:p14="http://schemas.microsoft.com/office/powerpoint/2010/main" val="42414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86DEE7BB-90EF-475E-8992-F5D46C929BA5}" type="datetime1">
              <a:rPr lang="es-MX" smtClean="0"/>
              <a:t>07/04/2017</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CC757B0C-AB8F-46ED-8375-DA2E9486BB05}" type="slidenum">
              <a:rPr lang="es-MX" altLang="es-MX"/>
              <a:pPr>
                <a:defRPr/>
              </a:pPr>
              <a:t>‹Nº›</a:t>
            </a:fld>
            <a:endParaRPr lang="es-MX" altLang="es-MX" dirty="0"/>
          </a:p>
        </p:txBody>
      </p:sp>
    </p:spTree>
    <p:extLst>
      <p:ext uri="{BB962C8B-B14F-4D97-AF65-F5344CB8AC3E}">
        <p14:creationId xmlns:p14="http://schemas.microsoft.com/office/powerpoint/2010/main" val="542717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324BFD2-2E3A-483C-A779-188BA4F138B6}" type="datetime1">
              <a:rPr lang="es-MX" smtClean="0"/>
              <a:t>07/04/2017</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F0C7068C-7CD2-4BF5-B5FB-D36DD83D3D0E}" type="slidenum">
              <a:rPr lang="es-MX" altLang="es-MX"/>
              <a:pPr>
                <a:defRPr/>
              </a:pPr>
              <a:t>‹Nº›</a:t>
            </a:fld>
            <a:endParaRPr lang="es-MX" altLang="es-MX" dirty="0"/>
          </a:p>
        </p:txBody>
      </p:sp>
    </p:spTree>
    <p:extLst>
      <p:ext uri="{BB962C8B-B14F-4D97-AF65-F5344CB8AC3E}">
        <p14:creationId xmlns:p14="http://schemas.microsoft.com/office/powerpoint/2010/main" val="3025291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A672005-25D0-4FCF-9078-DAB71026833C}" type="datetime1">
              <a:rPr lang="es-MX" smtClean="0"/>
              <a:t>07/04/2017</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F1A0FCA0-42D8-4C1A-9081-948B3BE3EA58}" type="slidenum">
              <a:rPr lang="es-MX" altLang="es-MX"/>
              <a:pPr>
                <a:defRPr/>
              </a:pPr>
              <a:t>‹Nº›</a:t>
            </a:fld>
            <a:endParaRPr lang="es-MX" altLang="es-MX" dirty="0"/>
          </a:p>
        </p:txBody>
      </p:sp>
    </p:spTree>
    <p:extLst>
      <p:ext uri="{BB962C8B-B14F-4D97-AF65-F5344CB8AC3E}">
        <p14:creationId xmlns:p14="http://schemas.microsoft.com/office/powerpoint/2010/main" val="935819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06F8B47-715D-4091-A0B5-E70CD6C88D5F}" type="datetime1">
              <a:rPr lang="es-MX" smtClean="0"/>
              <a:t>07/04/2017</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latin typeface="Calibri" panose="020F0502020204030204" pitchFamily="34" charset="0"/>
              </a:defRPr>
            </a:lvl1pPr>
          </a:lstStyle>
          <a:p>
            <a:pPr>
              <a:defRPr/>
            </a:pPr>
            <a:fld id="{7764E9D6-53F5-46AF-9C38-A8E552607D11}" type="slidenum">
              <a:rPr lang="es-MX" altLang="es-MX"/>
              <a:pPr>
                <a:defRPr/>
              </a:pPr>
              <a:t>‹Nº›</a:t>
            </a:fld>
            <a:endParaRPr lang="es-MX" altLang="es-MX" dirty="0"/>
          </a:p>
        </p:txBody>
      </p:sp>
      <p:pic>
        <p:nvPicPr>
          <p:cNvPr id="1030" name="Imagen 8"/>
          <p:cNvPicPr>
            <a:picLocks noChangeAspect="1"/>
          </p:cNvPicPr>
          <p:nvPr userDrawn="1"/>
        </p:nvPicPr>
        <p:blipFill>
          <a:blip r:embed="rId13" cstate="print">
            <a:duotone>
              <a:prstClr val="black"/>
              <a:schemeClr val="bg1">
                <a:lumMod val="85000"/>
                <a:tint val="45000"/>
                <a:satMod val="400000"/>
              </a:schemeClr>
            </a:duotone>
            <a:extLst/>
          </a:blip>
          <a:srcRect l="22974" r="49275" b="87363"/>
          <a:stretch>
            <a:fillRect/>
          </a:stretch>
        </p:blipFill>
        <p:spPr bwMode="auto">
          <a:xfrm>
            <a:off x="0" y="0"/>
            <a:ext cx="9144000" cy="881063"/>
          </a:xfrm>
          <a:prstGeom prst="rect">
            <a:avLst/>
          </a:prstGeom>
          <a:noFill/>
          <a:ln>
            <a:noFill/>
          </a:ln>
          <a:extLst/>
        </p:spPr>
      </p:pic>
      <p:pic>
        <p:nvPicPr>
          <p:cNvPr id="1031" name="3 Imagen" descr="logo cpcef.pn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308850" y="233363"/>
            <a:ext cx="1377950" cy="41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4 Imagen" descr="logo sfp.png"/>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076825" y="104775"/>
            <a:ext cx="1847850"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userDrawn="1"/>
        </p:nvSpPr>
        <p:spPr>
          <a:xfrm>
            <a:off x="0" y="6308725"/>
            <a:ext cx="9144000" cy="549275"/>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dirty="0"/>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2051"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5AE31A60-07B9-4193-9249-72664DD70D41}" type="datetime1">
              <a:rPr lang="es-MX" smtClean="0"/>
              <a:t>07/04/2017</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FB6C868-E3C6-4223-827A-7E6ACD464781}" type="slidenum">
              <a:rPr lang="es-MX" altLang="es-MX"/>
              <a:pPr>
                <a:defRPr/>
              </a:pPr>
              <a:t>‹Nº›</a:t>
            </a:fld>
            <a:endParaRPr lang="es-MX" altLang="es-MX" dirty="0"/>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406F8B47-715D-4091-A0B5-E70CD6C88D5F}" type="datetime1">
              <a:rPr lang="es-MX" smtClean="0"/>
              <a:t>07/04/2017</a:t>
            </a:fld>
            <a:endParaRPr lang="es-MX"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s-MX"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7764E9D6-53F5-46AF-9C38-A8E552607D11}" type="slidenum">
              <a:rPr lang="es-MX" altLang="es-MX" smtClean="0"/>
              <a:pPr>
                <a:defRPr/>
              </a:pPr>
              <a:t>‹Nº›</a:t>
            </a:fld>
            <a:endParaRPr lang="es-MX" altLang="es-MX"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7924595"/>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4.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9.xml"/><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9.xml"/><Relationship Id="rId5" Type="http://schemas.openxmlformats.org/officeDocument/2006/relationships/image" Target="../media/image6.jpe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9.xml"/><Relationship Id="rId6" Type="http://schemas.openxmlformats.org/officeDocument/2006/relationships/comments" Target="../comments/comment1.xml"/><Relationship Id="rId5" Type="http://schemas.openxmlformats.org/officeDocument/2006/relationships/image" Target="../media/image6.jpe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4.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9.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9.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9.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9.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9.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9.xml"/><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9.xml"/><Relationship Id="rId5" Type="http://schemas.openxmlformats.org/officeDocument/2006/relationships/image" Target="../media/image5.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9F6EDB6B-1253-40EE-87F0-8951706EE40C}" type="slidenum">
              <a:rPr lang="es-MX" altLang="es-MX" smtClean="0"/>
              <a:pPr>
                <a:defRPr/>
              </a:pPr>
              <a:t>1</a:t>
            </a:fld>
            <a:endParaRPr lang="es-MX" altLang="es-MX" dirty="0"/>
          </a:p>
        </p:txBody>
      </p:sp>
      <p:sp>
        <p:nvSpPr>
          <p:cNvPr id="5" name="4 CuadroTexto"/>
          <p:cNvSpPr txBox="1"/>
          <p:nvPr/>
        </p:nvSpPr>
        <p:spPr>
          <a:xfrm>
            <a:off x="2123728" y="2893623"/>
            <a:ext cx="5065998" cy="1200329"/>
          </a:xfrm>
          <a:prstGeom prst="rect">
            <a:avLst/>
          </a:prstGeom>
          <a:noFill/>
        </p:spPr>
        <p:txBody>
          <a:bodyPr wrap="square" rtlCol="0">
            <a:spAutoFit/>
          </a:bodyPr>
          <a:lstStyle/>
          <a:p>
            <a:pPr algn="ctr"/>
            <a:r>
              <a:rPr lang="es-MX" sz="3600" b="1" dirty="0" smtClean="0">
                <a:solidFill>
                  <a:schemeClr val="tx1">
                    <a:lumMod val="65000"/>
                    <a:lumOff val="35000"/>
                  </a:schemeClr>
                </a:solidFill>
                <a:latin typeface="Calibri" panose="020F0502020204030204" pitchFamily="34" charset="0"/>
              </a:rPr>
              <a:t>Plan Anual de Trabajo </a:t>
            </a:r>
          </a:p>
          <a:p>
            <a:pPr algn="ctr"/>
            <a:r>
              <a:rPr lang="es-MX" sz="3600" b="1" dirty="0" smtClean="0">
                <a:solidFill>
                  <a:schemeClr val="tx1">
                    <a:lumMod val="65000"/>
                    <a:lumOff val="35000"/>
                  </a:schemeClr>
                </a:solidFill>
                <a:latin typeface="Calibri" panose="020F0502020204030204" pitchFamily="34" charset="0"/>
              </a:rPr>
              <a:t>2017</a:t>
            </a:r>
          </a:p>
        </p:txBody>
      </p:sp>
      <p:sp>
        <p:nvSpPr>
          <p:cNvPr id="13" name="4 CuadroTexto"/>
          <p:cNvSpPr txBox="1"/>
          <p:nvPr/>
        </p:nvSpPr>
        <p:spPr>
          <a:xfrm>
            <a:off x="1784347" y="4005064"/>
            <a:ext cx="5447053" cy="400110"/>
          </a:xfrm>
          <a:prstGeom prst="rect">
            <a:avLst/>
          </a:prstGeom>
          <a:noFill/>
        </p:spPr>
        <p:txBody>
          <a:bodyPr wrap="square" rtlCol="0">
            <a:spAutoFit/>
          </a:bodyPr>
          <a:lstStyle/>
          <a:p>
            <a:pPr algn="ctr"/>
            <a:r>
              <a:rPr lang="es-MX" sz="2000" b="1" dirty="0" smtClean="0">
                <a:solidFill>
                  <a:schemeClr val="tx1">
                    <a:lumMod val="65000"/>
                    <a:lumOff val="35000"/>
                  </a:schemeClr>
                </a:solidFill>
                <a:latin typeface="Calibri" panose="020F0502020204030204" pitchFamily="34" charset="0"/>
              </a:rPr>
              <a:t>Comisión de Contralores Municipios-Estado</a:t>
            </a: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4" name="Imagen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15" name="Imagen 14" descr="E:\9.- Comisión Contralores Estado - Municipios (CCEM)\Pagina Comision Contralores\Logo CCME-0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extLst>
      <p:ext uri="{BB962C8B-B14F-4D97-AF65-F5344CB8AC3E}">
        <p14:creationId xmlns:p14="http://schemas.microsoft.com/office/powerpoint/2010/main" val="3381279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75" y="1295400"/>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10 Tabla"/>
          <p:cNvGraphicFramePr>
            <a:graphicFrameLocks noGrp="1"/>
          </p:cNvGraphicFramePr>
          <p:nvPr>
            <p:extLst>
              <p:ext uri="{D42A27DB-BD31-4B8C-83A1-F6EECF244321}">
                <p14:modId xmlns:p14="http://schemas.microsoft.com/office/powerpoint/2010/main" val="3509234503"/>
              </p:ext>
            </p:extLst>
          </p:nvPr>
        </p:nvGraphicFramePr>
        <p:xfrm>
          <a:off x="1788251" y="2564904"/>
          <a:ext cx="6987629" cy="3688607"/>
        </p:xfrm>
        <a:graphic>
          <a:graphicData uri="http://schemas.openxmlformats.org/drawingml/2006/table">
            <a:tbl>
              <a:tblPr firstRow="1" bandRow="1">
                <a:tableStyleId>{17292A2E-F333-43FB-9621-5CBBE7FDCDCB}</a:tableStyleId>
              </a:tblPr>
              <a:tblGrid>
                <a:gridCol w="6987629"/>
              </a:tblGrid>
              <a:tr h="291946">
                <a:tc>
                  <a:txBody>
                    <a:bodyPr/>
                    <a:lstStyle/>
                    <a:p>
                      <a:pPr algn="ctr"/>
                      <a:endParaRPr lang="es-ES" sz="1600" b="0" dirty="0">
                        <a:latin typeface="Arial" panose="020B0604020202020204" pitchFamily="34" charset="0"/>
                        <a:cs typeface="Arial" panose="020B0604020202020204" pitchFamily="34" charset="0"/>
                      </a:endParaRPr>
                    </a:p>
                  </a:txBody>
                  <a:tcPr marL="64304" marR="64304" marT="32153" marB="3215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380461">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dirty="0" smtClean="0">
                          <a:solidFill>
                            <a:schemeClr val="tx1"/>
                          </a:solidFill>
                          <a:latin typeface="Calibri" panose="020F0502020204030204" pitchFamily="34" charset="0"/>
                          <a:cs typeface="Arial" panose="020B0604020202020204" pitchFamily="34" charset="0"/>
                        </a:rPr>
                        <a:t>Aplicar un modelo de capacitación</a:t>
                      </a:r>
                      <a:r>
                        <a:rPr lang="es-MX" altLang="es-MX" sz="1600" baseline="0" dirty="0" smtClean="0">
                          <a:solidFill>
                            <a:schemeClr val="tx1"/>
                          </a:solidFill>
                          <a:latin typeface="Calibri" panose="020F0502020204030204" pitchFamily="34" charset="0"/>
                          <a:cs typeface="Arial" panose="020B0604020202020204" pitchFamily="34" charset="0"/>
                        </a:rPr>
                        <a:t> que permita el desarrollo de competencias especificas, a través del aprendizaje de nuevos conocimientos, aptitudes y habilidades, encaminadas a la profesionalización de la gestión pública. </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600" dirty="0" smtClean="0">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b="1" dirty="0" smtClean="0">
                          <a:solidFill>
                            <a:schemeClr val="bg1">
                              <a:lumMod val="50000"/>
                            </a:schemeClr>
                          </a:solidFill>
                          <a:latin typeface="Calibri" panose="020F0502020204030204" pitchFamily="34" charset="0"/>
                          <a:cs typeface="Arial" panose="020B0604020202020204" pitchFamily="34" charset="0"/>
                        </a:rPr>
                        <a:t>Actividades</a:t>
                      </a:r>
                      <a:r>
                        <a:rPr lang="es-MX" altLang="es-MX" sz="1600" b="1" baseline="0" dirty="0" smtClean="0">
                          <a:solidFill>
                            <a:schemeClr val="bg1">
                              <a:lumMod val="50000"/>
                            </a:schemeClr>
                          </a:solidFill>
                          <a:latin typeface="Calibri" panose="020F0502020204030204" pitchFamily="34" charset="0"/>
                          <a:cs typeface="Arial" panose="020B0604020202020204" pitchFamily="34" charset="0"/>
                        </a:rPr>
                        <a:t> generales</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b="0" baseline="0" dirty="0" smtClean="0">
                          <a:solidFill>
                            <a:schemeClr val="tx1"/>
                          </a:solidFill>
                          <a:latin typeface="Calibri" panose="020F0502020204030204" pitchFamily="34" charset="0"/>
                          <a:cs typeface="Arial" panose="020B0604020202020204" pitchFamily="34" charset="0"/>
                        </a:rPr>
                        <a:t>1. Implementación de talleres de capacitación</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600" dirty="0" smtClean="0">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b="1" dirty="0" smtClean="0">
                          <a:solidFill>
                            <a:schemeClr val="bg1">
                              <a:lumMod val="50000"/>
                            </a:schemeClr>
                          </a:solidFill>
                          <a:latin typeface="Calibri" panose="020F0502020204030204" pitchFamily="34" charset="0"/>
                          <a:cs typeface="Arial" panose="020B0604020202020204" pitchFamily="34" charset="0"/>
                        </a:rPr>
                        <a:t>Responsable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b="0" dirty="0" smtClean="0">
                          <a:solidFill>
                            <a:schemeClr val="tx1"/>
                          </a:solidFill>
                          <a:latin typeface="Calibri" panose="020F0502020204030204" pitchFamily="34" charset="0"/>
                          <a:cs typeface="Arial" panose="020B0604020202020204" pitchFamily="34" charset="0"/>
                        </a:rPr>
                        <a:t>CE. Lic.</a:t>
                      </a:r>
                      <a:r>
                        <a:rPr lang="es-MX" altLang="es-MX" sz="1600" b="0" baseline="0" dirty="0" smtClean="0">
                          <a:solidFill>
                            <a:schemeClr val="tx1"/>
                          </a:solidFill>
                          <a:latin typeface="Calibri" panose="020F0502020204030204" pitchFamily="34" charset="0"/>
                          <a:cs typeface="Arial" panose="020B0604020202020204" pitchFamily="34" charset="0"/>
                        </a:rPr>
                        <a:t> Luis Gonzalo Vázquez Cabello</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b="0" baseline="0" dirty="0" smtClean="0">
                          <a:solidFill>
                            <a:schemeClr val="tx1"/>
                          </a:solidFill>
                          <a:latin typeface="Calibri" panose="020F0502020204030204" pitchFamily="34" charset="0"/>
                          <a:cs typeface="Arial" panose="020B0604020202020204" pitchFamily="34" charset="0"/>
                        </a:rPr>
                        <a:t>CCME: Región 06 Sur. C.P. Alejandra Cárdenas Nava. Contralor Municipal de Zapotlán el Grande</a:t>
                      </a:r>
                      <a:endParaRPr lang="es-MX" altLang="es-MX" sz="1600" b="0" dirty="0" smtClean="0">
                        <a:solidFill>
                          <a:schemeClr val="tx1"/>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b="1" dirty="0" smtClean="0">
                          <a:solidFill>
                            <a:schemeClr val="bg1">
                              <a:lumMod val="50000"/>
                            </a:schemeClr>
                          </a:solidFill>
                          <a:latin typeface="Calibri" panose="020F0502020204030204" pitchFamily="34" charset="0"/>
                          <a:cs typeface="Arial" panose="020B0604020202020204" pitchFamily="34" charset="0"/>
                        </a:rPr>
                        <a:t>                                               </a:t>
                      </a:r>
                    </a:p>
                  </a:txBody>
                  <a:tcPr marL="64304" marR="64304" marT="32146" marB="3214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4" name="11 CuadroTexto"/>
          <p:cNvSpPr txBox="1"/>
          <p:nvPr/>
        </p:nvSpPr>
        <p:spPr>
          <a:xfrm>
            <a:off x="285750" y="2840185"/>
            <a:ext cx="1571625" cy="400050"/>
          </a:xfrm>
          <a:prstGeom prst="rect">
            <a:avLst/>
          </a:prstGeom>
          <a:noFill/>
        </p:spPr>
        <p:txBody>
          <a:bodyPr>
            <a:spAutoFit/>
          </a:bodyPr>
          <a:lstStyle/>
          <a:p>
            <a:pPr eaLnBrk="1" fontAlgn="auto" hangingPunct="1">
              <a:spcBef>
                <a:spcPts val="0"/>
              </a:spcBef>
              <a:spcAft>
                <a:spcPts val="0"/>
              </a:spcAft>
              <a:defRPr/>
            </a:pPr>
            <a:r>
              <a:rPr lang="es-MX" sz="2000" b="1" spc="-150" dirty="0">
                <a:solidFill>
                  <a:schemeClr val="bg1">
                    <a:lumMod val="50000"/>
                  </a:schemeClr>
                </a:solidFill>
              </a:rPr>
              <a:t>8</a:t>
            </a:r>
            <a:r>
              <a:rPr lang="es-MX" sz="2000" b="1" spc="-150" dirty="0" smtClean="0">
                <a:solidFill>
                  <a:schemeClr val="bg1">
                    <a:lumMod val="50000"/>
                  </a:schemeClr>
                </a:solidFill>
              </a:rPr>
              <a:t>. Proyecto</a:t>
            </a:r>
            <a:endParaRPr lang="es-MX" sz="2000" b="1" spc="-150" dirty="0">
              <a:solidFill>
                <a:schemeClr val="bg1">
                  <a:lumMod val="50000"/>
                </a:schemeClr>
              </a:solidFill>
            </a:endParaRPr>
          </a:p>
        </p:txBody>
      </p:sp>
      <p:sp>
        <p:nvSpPr>
          <p:cNvPr id="2" name="Marcador de número de diapositiva 1"/>
          <p:cNvSpPr>
            <a:spLocks noGrp="1"/>
          </p:cNvSpPr>
          <p:nvPr>
            <p:ph type="sldNum" sz="quarter" idx="12"/>
          </p:nvPr>
        </p:nvSpPr>
        <p:spPr/>
        <p:txBody>
          <a:bodyPr/>
          <a:lstStyle/>
          <a:p>
            <a:pPr>
              <a:defRPr/>
            </a:pPr>
            <a:fld id="{CC757B0C-AB8F-46ED-8375-DA2E9486BB05}" type="slidenum">
              <a:rPr lang="es-MX" altLang="es-MX" smtClean="0">
                <a:solidFill>
                  <a:schemeClr val="bg1"/>
                </a:solidFill>
              </a:rPr>
              <a:pPr>
                <a:defRPr/>
              </a:pPr>
              <a:t>10</a:t>
            </a:fld>
            <a:endParaRPr lang="es-MX" altLang="es-MX" dirty="0">
              <a:solidFill>
                <a:schemeClr val="bg1"/>
              </a:solidFill>
            </a:endParaRPr>
          </a:p>
        </p:txBody>
      </p:sp>
      <p:sp>
        <p:nvSpPr>
          <p:cNvPr id="12" name="3 CuadroTexto"/>
          <p:cNvSpPr txBox="1">
            <a:spLocks noChangeArrowheads="1"/>
          </p:cNvSpPr>
          <p:nvPr/>
        </p:nvSpPr>
        <p:spPr bwMode="auto">
          <a:xfrm>
            <a:off x="928688" y="2178050"/>
            <a:ext cx="7359650" cy="38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4000"/>
              </a:lnSpc>
              <a:spcBef>
                <a:spcPct val="0"/>
              </a:spcBef>
              <a:buFontTx/>
              <a:buNone/>
              <a:defRPr/>
            </a:pPr>
            <a:r>
              <a:rPr lang="es-MX" altLang="ko-KR" sz="1800" b="1" dirty="0" smtClean="0">
                <a:solidFill>
                  <a:schemeClr val="bg1"/>
                </a:solidFill>
                <a:latin typeface="Arial" panose="020B0604020202020204" pitchFamily="34" charset="0"/>
              </a:rPr>
              <a:t>CREACIÓN DE CAPACIDADES</a:t>
            </a:r>
            <a:endParaRPr lang="es-MX" altLang="ko-KR" sz="1800" b="1" u="sng" dirty="0">
              <a:solidFill>
                <a:schemeClr val="bg1">
                  <a:lumMod val="50000"/>
                </a:schemeClr>
              </a:solidFill>
              <a:latin typeface="Arial" panose="020B0604020202020204" pitchFamily="34" charset="0"/>
            </a:endParaRPr>
          </a:p>
        </p:txBody>
      </p:sp>
      <p:pic>
        <p:nvPicPr>
          <p:cNvPr id="15" name="Imagen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9" name="Imagen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20" name="Imagen 19" descr="E:\9.- Comisión Contralores Estado - Municipios (CCEM)\Pagina Comision Contralores\Logo CCME-0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F242D92E-AD1B-48E4-96AC-99C5DA0D64BE}" type="slidenum">
              <a:rPr lang="es-MX" altLang="es-MX" smtClean="0"/>
              <a:pPr>
                <a:defRPr/>
              </a:pPr>
              <a:t>11</a:t>
            </a:fld>
            <a:endParaRPr lang="es-MX" altLang="es-MX"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3 CuadroTexto"/>
          <p:cNvSpPr txBox="1">
            <a:spLocks noChangeArrowheads="1"/>
          </p:cNvSpPr>
          <p:nvPr/>
        </p:nvSpPr>
        <p:spPr bwMode="auto">
          <a:xfrm>
            <a:off x="1331640" y="1124744"/>
            <a:ext cx="72866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MX" altLang="ko-KR" sz="1800" b="1" dirty="0" smtClean="0">
                <a:solidFill>
                  <a:schemeClr val="bg1"/>
                </a:solidFill>
                <a:latin typeface="Arial" panose="020B0604020202020204" pitchFamily="34" charset="0"/>
              </a:rPr>
              <a:t>PROGRAMA DE CAPACITACIÓN 2017</a:t>
            </a:r>
            <a:endParaRPr lang="es-MX" altLang="es-MX" sz="1800" b="1" dirty="0">
              <a:ea typeface="맑은 고딕" panose="020B0503020000020004" pitchFamily="34" charset="-127"/>
            </a:endParaRPr>
          </a:p>
        </p:txBody>
      </p:sp>
      <p:graphicFrame>
        <p:nvGraphicFramePr>
          <p:cNvPr id="7" name="Tabla 6"/>
          <p:cNvGraphicFramePr>
            <a:graphicFrameLocks noGrp="1"/>
          </p:cNvGraphicFramePr>
          <p:nvPr>
            <p:extLst>
              <p:ext uri="{D42A27DB-BD31-4B8C-83A1-F6EECF244321}">
                <p14:modId xmlns:p14="http://schemas.microsoft.com/office/powerpoint/2010/main" val="311062834"/>
              </p:ext>
            </p:extLst>
          </p:nvPr>
        </p:nvGraphicFramePr>
        <p:xfrm>
          <a:off x="771791" y="2029068"/>
          <a:ext cx="7846473" cy="4712362"/>
        </p:xfrm>
        <a:graphic>
          <a:graphicData uri="http://schemas.openxmlformats.org/drawingml/2006/table">
            <a:tbl>
              <a:tblPr firstRow="1" firstCol="1" bandRow="1">
                <a:tableStyleId>{16D9F66E-5EB9-4882-86FB-DCBF35E3C3E4}</a:tableStyleId>
              </a:tblPr>
              <a:tblGrid>
                <a:gridCol w="2782648"/>
                <a:gridCol w="4198514"/>
                <a:gridCol w="865311"/>
              </a:tblGrid>
              <a:tr h="353143">
                <a:tc>
                  <a:txBody>
                    <a:bodyPr/>
                    <a:lstStyle/>
                    <a:p>
                      <a:pPr algn="ctr">
                        <a:lnSpc>
                          <a:spcPct val="107000"/>
                        </a:lnSpc>
                        <a:spcAft>
                          <a:spcPts val="0"/>
                        </a:spcAft>
                      </a:pPr>
                      <a:r>
                        <a:rPr lang="es-MX" sz="1200" dirty="0">
                          <a:effectLst/>
                        </a:rPr>
                        <a:t>Tema</a:t>
                      </a:r>
                      <a:endParaRPr lang="es-MX"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c>
                  <a:txBody>
                    <a:bodyPr/>
                    <a:lstStyle/>
                    <a:p>
                      <a:pPr algn="ctr">
                        <a:lnSpc>
                          <a:spcPct val="107000"/>
                        </a:lnSpc>
                        <a:spcAft>
                          <a:spcPts val="0"/>
                        </a:spcAft>
                      </a:pPr>
                      <a:r>
                        <a:rPr lang="es-MX" sz="1200" dirty="0">
                          <a:effectLst/>
                        </a:rPr>
                        <a:t>Objetivo</a:t>
                      </a:r>
                      <a:endParaRPr lang="es-MX"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c>
                  <a:txBody>
                    <a:bodyPr/>
                    <a:lstStyle/>
                    <a:p>
                      <a:pPr algn="ctr">
                        <a:lnSpc>
                          <a:spcPct val="107000"/>
                        </a:lnSpc>
                        <a:spcAft>
                          <a:spcPts val="0"/>
                        </a:spcAft>
                      </a:pPr>
                      <a:r>
                        <a:rPr lang="es-MX" sz="1200" dirty="0">
                          <a:effectLst/>
                        </a:rPr>
                        <a:t>Fecha </a:t>
                      </a:r>
                      <a:endParaRPr lang="es-MX"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r>
              <a:tr h="542733">
                <a:tc>
                  <a:txBody>
                    <a:bodyPr/>
                    <a:lstStyle/>
                    <a:p>
                      <a:pPr algn="just">
                        <a:lnSpc>
                          <a:spcPct val="107000"/>
                        </a:lnSpc>
                        <a:spcAft>
                          <a:spcPts val="0"/>
                        </a:spcAft>
                      </a:pP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Componente 1 de control interno: Ambiente de Control Interno</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c>
                  <a:txBody>
                    <a:bodyPr/>
                    <a:lstStyle/>
                    <a:p>
                      <a:pPr algn="just">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Capacitar y fortalecer a los servidores públicos municipales para la implementación del Sistema de Control Interno</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c>
                  <a:txBody>
                    <a:bodyPr/>
                    <a:lstStyle/>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 febrero</a:t>
                      </a:r>
                    </a:p>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01 de marzo</a:t>
                      </a:r>
                    </a:p>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02</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 marzo</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r>
              <a:tr h="648072">
                <a:tc>
                  <a:txBody>
                    <a:bodyPr/>
                    <a:lstStyle/>
                    <a:p>
                      <a:pPr algn="just">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Generalidades</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 la Ley de Compras Gubernamentales, Enajenaciones y Contratación de servicios del Estado de Jalisco y sus municipios</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just">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Capacitar a los servidores públicos en la implementación de la normativa respecto a</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la Ley de Compras Gubernamentales</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06 de abril</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r>
              <a:tr h="528069">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Ley de Transparencia</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just">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Capacitar</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 los contralores Municipales en la Nueva Ley de Transparencia</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06 de abril</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r>
              <a:tr h="528069">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Ley de Fiscalización</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y Rendición de Cuentas</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Capacitar a los contralores</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municipales </a:t>
                      </a: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la </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Ley de Fiscalización y Rendición  de Cuentas</a:t>
                      </a:r>
                      <a:endPar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 </a:t>
                      </a:r>
                      <a:r>
                        <a:rPr lang="es-MX" sz="100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 agosto</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r>
              <a:tr h="528069">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Protocolo de actuación de los servidores públicos que intervienen en</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Contrataciones Públicas</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Capacitar y difundir el Protocolo de actuación</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 los servidores públicos que intervienen en las Contrataciones Públicas</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 de agosto</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r>
              <a:tr h="528069">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Inicio de Procedimiento de Responsabilidad Administrativa</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just">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Asesorar a</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cerca del Procedimiento de Responsabilidad Administrativa.</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 de agosto</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r>
              <a:tr h="528069">
                <a:tc>
                  <a:txBody>
                    <a:bodyPr/>
                    <a:lstStyle/>
                    <a:p>
                      <a:pPr algn="just">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Sistema Estatal Anticorrupción</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c>
                  <a:txBody>
                    <a:bodyPr/>
                    <a:lstStyle/>
                    <a:p>
                      <a:pPr algn="just">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Capacitar y actualizar</a:t>
                      </a: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en las reformas a las leyes: </a:t>
                      </a:r>
                      <a:r>
                        <a:rPr lang="es-MX" altLang="es-MX" sz="1000" b="0" baseline="0" dirty="0" smtClean="0">
                          <a:solidFill>
                            <a:schemeClr val="tx1"/>
                          </a:solidFill>
                          <a:latin typeface="+mn-lt"/>
                          <a:cs typeface="Arial" panose="020B0604020202020204" pitchFamily="34" charset="0"/>
                        </a:rPr>
                        <a:t>: Ley Orgánica del Poder Ejecutivo, Ley Orgánica  del Tribunal de Justicia, Ley Orgánica del Poder Judicial, Reforma al Código Penal.</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c>
                  <a:txBody>
                    <a:bodyPr/>
                    <a:lstStyle/>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 de agosto </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r>
              <a:tr h="528069">
                <a:tc>
                  <a:txBody>
                    <a:bodyPr/>
                    <a:lstStyle/>
                    <a:p>
                      <a:pPr algn="just">
                        <a:lnSpc>
                          <a:spcPct val="107000"/>
                        </a:lnSpc>
                        <a:spcAft>
                          <a:spcPts val="0"/>
                        </a:spcAft>
                      </a:pPr>
                      <a:r>
                        <a:rPr lang="es-MX" sz="10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Componente 3 de control interno: Actividades de Control</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Capacitar y fortalecer a los servidores públicos municipales para la implementación del Sistema de Control Interno</a:t>
                      </a:r>
                    </a:p>
                    <a:p>
                      <a:pPr algn="just">
                        <a:lnSpc>
                          <a:spcPct val="107000"/>
                        </a:lnSpc>
                        <a:spcAft>
                          <a:spcPts val="0"/>
                        </a:spcAft>
                      </a:pP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c>
                  <a:txBody>
                    <a:bodyPr/>
                    <a:lstStyle/>
                    <a:p>
                      <a:pPr algn="ctr">
                        <a:lnSpc>
                          <a:spcPct val="107000"/>
                        </a:lnSpc>
                        <a:spcAft>
                          <a:spcPts val="0"/>
                        </a:spcAft>
                      </a:pPr>
                      <a:r>
                        <a:rPr lang="es-MX"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Septiembre</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570" marR="54570" marT="0" marB="0" anchor="ctr"/>
                </a:tc>
              </a:tr>
            </a:tbl>
          </a:graphicData>
        </a:graphic>
      </p:graphicFrame>
    </p:spTree>
    <p:extLst>
      <p:ext uri="{BB962C8B-B14F-4D97-AF65-F5344CB8AC3E}">
        <p14:creationId xmlns:p14="http://schemas.microsoft.com/office/powerpoint/2010/main" val="309047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F242D92E-AD1B-48E4-96AC-99C5DA0D64BE}" type="slidenum">
              <a:rPr lang="es-MX" altLang="es-MX" smtClean="0"/>
              <a:pPr>
                <a:defRPr/>
              </a:pPr>
              <a:t>12</a:t>
            </a:fld>
            <a:endParaRPr lang="es-MX" altLang="es-MX" dirty="0"/>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a:spLocks noChangeArrowheads="1"/>
          </p:cNvSpPr>
          <p:nvPr/>
        </p:nvSpPr>
        <p:spPr bwMode="auto">
          <a:xfrm>
            <a:off x="1331640" y="1124744"/>
            <a:ext cx="72866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MX" altLang="ko-KR" sz="1800" b="1" dirty="0" smtClean="0">
                <a:solidFill>
                  <a:schemeClr val="bg1"/>
                </a:solidFill>
                <a:latin typeface="Arial" panose="020B0604020202020204" pitchFamily="34" charset="0"/>
              </a:rPr>
              <a:t>PROGRAMA DE CAPACITACIÓN 2017</a:t>
            </a:r>
            <a:endParaRPr lang="es-MX" altLang="es-MX" sz="1800" b="1" dirty="0">
              <a:ea typeface="맑은 고딕" panose="020B0503020000020004" pitchFamily="34" charset="-127"/>
            </a:endParaRPr>
          </a:p>
        </p:txBody>
      </p:sp>
      <p:graphicFrame>
        <p:nvGraphicFramePr>
          <p:cNvPr id="7" name="Tabla 6"/>
          <p:cNvGraphicFramePr>
            <a:graphicFrameLocks noGrp="1"/>
          </p:cNvGraphicFramePr>
          <p:nvPr>
            <p:extLst>
              <p:ext uri="{D42A27DB-BD31-4B8C-83A1-F6EECF244321}">
                <p14:modId xmlns:p14="http://schemas.microsoft.com/office/powerpoint/2010/main" val="2011535321"/>
              </p:ext>
            </p:extLst>
          </p:nvPr>
        </p:nvGraphicFramePr>
        <p:xfrm>
          <a:off x="558683" y="2121042"/>
          <a:ext cx="8059582" cy="2388078"/>
        </p:xfrm>
        <a:graphic>
          <a:graphicData uri="http://schemas.openxmlformats.org/drawingml/2006/table">
            <a:tbl>
              <a:tblPr firstRow="1" firstCol="1" bandRow="1">
                <a:tableStyleId>{16D9F66E-5EB9-4882-86FB-DCBF35E3C3E4}</a:tableStyleId>
              </a:tblPr>
              <a:tblGrid>
                <a:gridCol w="2802282"/>
                <a:gridCol w="3988471"/>
                <a:gridCol w="1268829"/>
              </a:tblGrid>
              <a:tr h="381545">
                <a:tc>
                  <a:txBody>
                    <a:bodyPr/>
                    <a:lstStyle/>
                    <a:p>
                      <a:pPr algn="ctr">
                        <a:lnSpc>
                          <a:spcPct val="107000"/>
                        </a:lnSpc>
                        <a:spcAft>
                          <a:spcPts val="0"/>
                        </a:spcAft>
                      </a:pPr>
                      <a:r>
                        <a:rPr lang="es-MX" sz="1000" dirty="0">
                          <a:effectLst/>
                        </a:rPr>
                        <a:t>Tema</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dirty="0">
                          <a:effectLst/>
                        </a:rPr>
                        <a:t>Objetivo</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dirty="0">
                          <a:effectLst/>
                        </a:rPr>
                        <a:t>Fecha </a:t>
                      </a:r>
                      <a:endParaRPr lang="es-MX"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r>
              <a:tr h="566373">
                <a:tc>
                  <a:txBody>
                    <a:bodyPr/>
                    <a:lstStyle/>
                    <a:p>
                      <a:pPr algn="just">
                        <a:lnSpc>
                          <a:spcPct val="107000"/>
                        </a:lnSpc>
                        <a:spcAft>
                          <a:spcPts val="0"/>
                        </a:spcAft>
                      </a:pPr>
                      <a:r>
                        <a:rPr lang="es-MX" sz="10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Reforma a la Ley Orgánica del Poder Ejecutivo</a:t>
                      </a:r>
                      <a:endParaRPr lang="es-MX"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just">
                        <a:lnSpc>
                          <a:spcPct val="107000"/>
                        </a:lnSpc>
                        <a:spcAft>
                          <a:spcPts val="0"/>
                        </a:spcAft>
                      </a:pPr>
                      <a:r>
                        <a:rPr lang="es-MX" sz="10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Capacitar en base a la Reforma  a la Ley Orgánica del Poder Ejecutivo</a:t>
                      </a:r>
                      <a:endParaRPr lang="es-MX"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 de agosto</a:t>
                      </a:r>
                      <a:endParaRPr lang="es-MX"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r>
              <a:tr h="576064">
                <a:tc>
                  <a:txBody>
                    <a:bodyPr/>
                    <a:lstStyle/>
                    <a:p>
                      <a:pPr algn="just">
                        <a:lnSpc>
                          <a:spcPct val="107000"/>
                        </a:lnSpc>
                        <a:spcAft>
                          <a:spcPts val="0"/>
                        </a:spcAft>
                      </a:pPr>
                      <a:r>
                        <a:rPr lang="es-MX" sz="10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Reforma a la Ley Orgánica del Tribunal de Justicia </a:t>
                      </a:r>
                      <a:endParaRPr lang="es-MX"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s-MX" sz="10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Asesorar</a:t>
                      </a:r>
                      <a:r>
                        <a:rPr lang="es-MX" sz="10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 los Contralores municipales sobre la Ley Orgánica del Tribunal de Justicia</a:t>
                      </a:r>
                      <a:endParaRPr lang="es-MX"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b="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 de agosto</a:t>
                      </a:r>
                      <a:endParaRPr lang="es-MX"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r>
              <a:tr h="432048">
                <a:tc>
                  <a:txBody>
                    <a:bodyPr/>
                    <a:lstStyle/>
                    <a:p>
                      <a:pPr algn="just">
                        <a:lnSpc>
                          <a:spcPct val="107000"/>
                        </a:lnSpc>
                        <a:spcAft>
                          <a:spcPts val="0"/>
                        </a:spcAft>
                      </a:pPr>
                      <a:r>
                        <a:rPr lang="es-MX" sz="10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Ley Orgánica del Poder Judicial</a:t>
                      </a:r>
                      <a:endParaRPr lang="es-MX"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just">
                        <a:lnSpc>
                          <a:spcPct val="107000"/>
                        </a:lnSpc>
                        <a:spcAft>
                          <a:spcPts val="0"/>
                        </a:spcAft>
                      </a:pPr>
                      <a:r>
                        <a:rPr lang="es-MX" sz="10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Capacitar sobre</a:t>
                      </a:r>
                      <a:r>
                        <a:rPr lang="es-MX" sz="10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la reforma a la ley Orgánica del Poder Judicial</a:t>
                      </a:r>
                      <a:endParaRPr lang="es-MX"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c>
                  <a:txBody>
                    <a:bodyPr/>
                    <a:lstStyle/>
                    <a:p>
                      <a:pPr algn="ctr">
                        <a:lnSpc>
                          <a:spcPct val="107000"/>
                        </a:lnSpc>
                        <a:spcAft>
                          <a:spcPts val="0"/>
                        </a:spcAft>
                      </a:pPr>
                      <a:r>
                        <a:rPr lang="es-MX" sz="1000" b="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 de agosto</a:t>
                      </a:r>
                      <a:endParaRPr lang="es-MX"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01" marR="67901" marT="0" marB="0" anchor="ctr"/>
                </a:tc>
              </a:tr>
              <a:tr h="432048">
                <a:tc>
                  <a:txBody>
                    <a:bodyPr/>
                    <a:lstStyle/>
                    <a:p>
                      <a:pPr algn="just">
                        <a:lnSpc>
                          <a:spcPct val="107000"/>
                        </a:lnSpc>
                        <a:spcAft>
                          <a:spcPts val="800"/>
                        </a:spcAft>
                      </a:pPr>
                      <a:r>
                        <a:rPr lang="es-MX" sz="1000" b="1" dirty="0" smtClean="0">
                          <a:effectLst/>
                        </a:rPr>
                        <a:t>Reforma al Código</a:t>
                      </a:r>
                      <a:r>
                        <a:rPr lang="es-MX" sz="1000" b="1" baseline="0" dirty="0" smtClean="0">
                          <a:effectLst/>
                        </a:rPr>
                        <a:t> Penal</a:t>
                      </a:r>
                      <a:endParaRPr lang="es-MX" sz="1000" b="1" dirty="0" smtClean="0">
                        <a:effectLst/>
                      </a:endParaRPr>
                    </a:p>
                  </a:txBody>
                  <a:tcPr marL="68580" marR="68580" marT="0" marB="0" anchor="ctr"/>
                </a:tc>
                <a:tc>
                  <a:txBody>
                    <a:bodyPr/>
                    <a:lstStyle/>
                    <a:p>
                      <a:pPr algn="just">
                        <a:lnSpc>
                          <a:spcPct val="107000"/>
                        </a:lnSpc>
                        <a:spcAft>
                          <a:spcPts val="800"/>
                        </a:spcAft>
                      </a:pPr>
                      <a:r>
                        <a:rPr lang="es-MX" sz="1000" b="0" dirty="0" smtClean="0">
                          <a:effectLst/>
                          <a:latin typeface="Calibri" panose="020F0502020204030204" pitchFamily="34" charset="0"/>
                          <a:ea typeface="Calibri" panose="020F0502020204030204" pitchFamily="34" charset="0"/>
                          <a:cs typeface="Times New Roman" panose="02020603050405020304" pitchFamily="18" charset="0"/>
                        </a:rPr>
                        <a:t>Capacitar sobre la reforma al Código</a:t>
                      </a:r>
                      <a:r>
                        <a:rPr lang="es-MX" sz="1000" b="0" baseline="0" dirty="0" smtClean="0">
                          <a:effectLst/>
                          <a:latin typeface="Calibri" panose="020F0502020204030204" pitchFamily="34" charset="0"/>
                          <a:ea typeface="Calibri" panose="020F0502020204030204" pitchFamily="34" charset="0"/>
                          <a:cs typeface="Times New Roman" panose="02020603050405020304" pitchFamily="18" charset="0"/>
                        </a:rPr>
                        <a:t> Penal</a:t>
                      </a:r>
                      <a:endParaRPr lang="es-MX" sz="1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MX" sz="10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 de agosto</a:t>
                      </a:r>
                      <a:endParaRPr lang="es-MX"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637163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75" y="1295400"/>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3 CuadroTexto"/>
          <p:cNvSpPr txBox="1">
            <a:spLocks noChangeArrowheads="1"/>
          </p:cNvSpPr>
          <p:nvPr/>
        </p:nvSpPr>
        <p:spPr bwMode="auto">
          <a:xfrm>
            <a:off x="1187624" y="2107626"/>
            <a:ext cx="72866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MX" altLang="ko-KR" sz="1800" b="1" dirty="0" smtClean="0">
                <a:solidFill>
                  <a:prstClr val="white"/>
                </a:solidFill>
                <a:latin typeface="Arial" panose="020B0604020202020204" pitchFamily="34" charset="0"/>
              </a:rPr>
              <a:t>CONTRALORÍA SOCIAL</a:t>
            </a:r>
            <a:endParaRPr lang="es-MX" altLang="es-MX" sz="1800" b="1" dirty="0">
              <a:solidFill>
                <a:prstClr val="black"/>
              </a:solidFill>
              <a:ea typeface="맑은 고딕" panose="020B0503020000020004" pitchFamily="34" charset="-127"/>
            </a:endParaRPr>
          </a:p>
        </p:txBody>
      </p:sp>
      <p:sp>
        <p:nvSpPr>
          <p:cNvPr id="2" name="Marcador de número de diapositiva 1"/>
          <p:cNvSpPr>
            <a:spLocks noGrp="1"/>
          </p:cNvSpPr>
          <p:nvPr>
            <p:ph type="sldNum" sz="quarter" idx="12"/>
          </p:nvPr>
        </p:nvSpPr>
        <p:spPr/>
        <p:txBody>
          <a:bodyPr/>
          <a:lstStyle/>
          <a:p>
            <a:pPr>
              <a:defRPr/>
            </a:pPr>
            <a:fld id="{CC757B0C-AB8F-46ED-8375-DA2E9486BB05}" type="slidenum">
              <a:rPr lang="es-MX" altLang="es-MX" smtClean="0">
                <a:solidFill>
                  <a:prstClr val="white"/>
                </a:solidFill>
              </a:rPr>
              <a:pPr>
                <a:defRPr/>
              </a:pPr>
              <a:t>13</a:t>
            </a:fld>
            <a:endParaRPr lang="es-MX" altLang="es-MX" dirty="0">
              <a:solidFill>
                <a:prstClr val="white"/>
              </a:solidFill>
            </a:endParaRPr>
          </a:p>
        </p:txBody>
      </p:sp>
      <p:sp>
        <p:nvSpPr>
          <p:cNvPr id="12" name="11 CuadroTexto"/>
          <p:cNvSpPr txBox="1"/>
          <p:nvPr/>
        </p:nvSpPr>
        <p:spPr>
          <a:xfrm>
            <a:off x="320675" y="2816580"/>
            <a:ext cx="1571625" cy="400050"/>
          </a:xfrm>
          <a:prstGeom prst="rect">
            <a:avLst/>
          </a:prstGeom>
          <a:noFill/>
        </p:spPr>
        <p:txBody>
          <a:bodyPr>
            <a:spAutoFit/>
          </a:bodyPr>
          <a:lstStyle/>
          <a:p>
            <a:pPr eaLnBrk="1" fontAlgn="auto" hangingPunct="1">
              <a:spcBef>
                <a:spcPts val="0"/>
              </a:spcBef>
              <a:spcAft>
                <a:spcPts val="0"/>
              </a:spcAft>
              <a:defRPr/>
            </a:pPr>
            <a:r>
              <a:rPr lang="es-MX" sz="2000" b="1" spc="-150" dirty="0">
                <a:solidFill>
                  <a:prstClr val="white">
                    <a:lumMod val="50000"/>
                  </a:prstClr>
                </a:solidFill>
              </a:rPr>
              <a:t>9</a:t>
            </a:r>
            <a:r>
              <a:rPr lang="es-MX" sz="2000" b="1" spc="-150" dirty="0" smtClean="0">
                <a:solidFill>
                  <a:prstClr val="white">
                    <a:lumMod val="50000"/>
                  </a:prstClr>
                </a:solidFill>
              </a:rPr>
              <a:t>. Proyecto</a:t>
            </a:r>
            <a:endParaRPr lang="es-MX" sz="2000" b="1" spc="-150" dirty="0">
              <a:solidFill>
                <a:prstClr val="white">
                  <a:lumMod val="50000"/>
                </a:prstClr>
              </a:solidFill>
            </a:endParaRPr>
          </a:p>
        </p:txBody>
      </p:sp>
      <p:graphicFrame>
        <p:nvGraphicFramePr>
          <p:cNvPr id="16" name="15 Tabla"/>
          <p:cNvGraphicFramePr>
            <a:graphicFrameLocks noGrp="1"/>
          </p:cNvGraphicFramePr>
          <p:nvPr>
            <p:extLst>
              <p:ext uri="{D42A27DB-BD31-4B8C-83A1-F6EECF244321}">
                <p14:modId xmlns:p14="http://schemas.microsoft.com/office/powerpoint/2010/main" val="929174717"/>
              </p:ext>
            </p:extLst>
          </p:nvPr>
        </p:nvGraphicFramePr>
        <p:xfrm>
          <a:off x="1674565" y="2492896"/>
          <a:ext cx="6987629" cy="4670118"/>
        </p:xfrm>
        <a:graphic>
          <a:graphicData uri="http://schemas.openxmlformats.org/drawingml/2006/table">
            <a:tbl>
              <a:tblPr firstRow="1" bandRow="1">
                <a:tableStyleId>{17292A2E-F333-43FB-9621-5CBBE7FDCDCB}</a:tableStyleId>
              </a:tblPr>
              <a:tblGrid>
                <a:gridCol w="6987629"/>
              </a:tblGrid>
              <a:tr h="291540">
                <a:tc>
                  <a:txBody>
                    <a:bodyPr/>
                    <a:lstStyle/>
                    <a:p>
                      <a:pPr algn="ctr"/>
                      <a:endParaRPr lang="es-ES" sz="1600" b="0" dirty="0">
                        <a:latin typeface="Arial" panose="020B0604020202020204" pitchFamily="34" charset="0"/>
                        <a:cs typeface="Arial" panose="020B0604020202020204" pitchFamily="34" charset="0"/>
                      </a:endParaRPr>
                    </a:p>
                  </a:txBody>
                  <a:tcPr marL="64304" marR="64304" marT="32153" marB="3215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12690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altLang="es-MX" sz="1400" baseline="0" dirty="0" smtClean="0">
                          <a:latin typeface="Calibri" panose="020F0502020204030204" pitchFamily="34" charset="0"/>
                          <a:cs typeface="Arial" panose="020B0604020202020204" pitchFamily="34" charset="0"/>
                        </a:rPr>
                        <a:t>Red de Orientación en Contraloría Social en los Gobiernos Locales (ROCSGL)</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altLang="es-MX" sz="1400" b="1"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Actividades</a:t>
                      </a:r>
                      <a:r>
                        <a:rPr lang="es-MX" altLang="es-MX" sz="1400" b="1" baseline="0" dirty="0" smtClean="0">
                          <a:solidFill>
                            <a:schemeClr val="bg1">
                              <a:lumMod val="50000"/>
                            </a:schemeClr>
                          </a:solidFill>
                          <a:latin typeface="Calibri" panose="020F0502020204030204" pitchFamily="34" charset="0"/>
                          <a:cs typeface="Arial" panose="020B0604020202020204" pitchFamily="34" charset="0"/>
                        </a:rPr>
                        <a:t> generales</a:t>
                      </a:r>
                    </a:p>
                    <a:p>
                      <a:pPr marL="342900" indent="-342900" algn="just">
                        <a:buAutoNum type="arabicPeriod"/>
                      </a:pPr>
                      <a:r>
                        <a:rPr lang="es-MX" altLang="ko-KR" sz="1400" b="0" baseline="0" dirty="0" smtClean="0">
                          <a:solidFill>
                            <a:schemeClr val="tx1"/>
                          </a:solidFill>
                          <a:latin typeface="Calibri" panose="020F0502020204030204" pitchFamily="34" charset="0"/>
                        </a:rPr>
                        <a:t>Presentación de diagnóstico preliminar de promoción de Contraloría Social en Gobiernos Locales</a:t>
                      </a:r>
                    </a:p>
                    <a:p>
                      <a:pPr marL="342900" indent="-342900" algn="just">
                        <a:buAutoNum type="arabicPeriod"/>
                      </a:pPr>
                      <a:r>
                        <a:rPr lang="es-MX" altLang="ko-KR" sz="1400" b="0" baseline="0" dirty="0" smtClean="0">
                          <a:solidFill>
                            <a:schemeClr val="tx1"/>
                          </a:solidFill>
                          <a:latin typeface="Calibri" panose="020F0502020204030204" pitchFamily="34" charset="0"/>
                        </a:rPr>
                        <a:t>Taller de actualización para la promoción y seguimiento de Contraloría Social y aplicación de la Cédula de Diagnóstico que contiene las prácticas de Contraloría Social en los Programas de Desarrollo Social de recursos propios.</a:t>
                      </a:r>
                    </a:p>
                    <a:p>
                      <a:pPr marL="342900" indent="-342900" algn="just">
                        <a:buAutoNum type="arabicPeriod"/>
                      </a:pPr>
                      <a:r>
                        <a:rPr lang="es-MX" altLang="ko-KR" sz="1400" b="0" baseline="0" dirty="0" smtClean="0">
                          <a:solidFill>
                            <a:schemeClr val="tx1"/>
                          </a:solidFill>
                          <a:latin typeface="Calibri" panose="020F0502020204030204" pitchFamily="34" charset="0"/>
                        </a:rPr>
                        <a:t>Aplicación de cuestionario de la Red de Orientación de Contraloría Social en Gobiernos Locales 2016</a:t>
                      </a:r>
                    </a:p>
                    <a:p>
                      <a:pPr marL="0" indent="0" algn="just">
                        <a:buNone/>
                      </a:pPr>
                      <a:endParaRPr lang="es-MX" altLang="ko-KR" sz="1400" b="0" baseline="0" dirty="0" smtClean="0">
                        <a:solidFill>
                          <a:schemeClr val="tx1"/>
                        </a:solidFill>
                        <a:latin typeface="Calibri" panose="020F050202020403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Responsable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dirty="0" smtClean="0">
                          <a:solidFill>
                            <a:schemeClr val="tx1"/>
                          </a:solidFill>
                          <a:latin typeface="Calibri" panose="020F0502020204030204" pitchFamily="34" charset="0"/>
                          <a:cs typeface="Arial" panose="020B0604020202020204" pitchFamily="34" charset="0"/>
                        </a:rPr>
                        <a:t>CE:</a:t>
                      </a:r>
                      <a:r>
                        <a:rPr lang="es-MX" altLang="es-MX" sz="1400" b="0" baseline="0" dirty="0" smtClean="0">
                          <a:solidFill>
                            <a:schemeClr val="tx1"/>
                          </a:solidFill>
                          <a:latin typeface="Calibri" panose="020F0502020204030204" pitchFamily="34" charset="0"/>
                          <a:cs typeface="Arial" panose="020B0604020202020204" pitchFamily="34" charset="0"/>
                        </a:rPr>
                        <a:t> Lic. Natalia Garza Gallo</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baseline="0" dirty="0" smtClean="0">
                          <a:solidFill>
                            <a:schemeClr val="tx1"/>
                          </a:solidFill>
                          <a:latin typeface="Calibri" panose="020F0502020204030204" pitchFamily="34" charset="0"/>
                          <a:cs typeface="Arial" panose="020B0604020202020204" pitchFamily="34" charset="0"/>
                        </a:rPr>
                        <a:t>CCME: Región 11 Lagunas. Lic. Félix Horacio Hernández Vargas Contralor Municipal de </a:t>
                      </a:r>
                      <a:r>
                        <a:rPr lang="es-MX" altLang="es-MX" sz="1400" b="0" baseline="0" dirty="0" err="1" smtClean="0">
                          <a:solidFill>
                            <a:schemeClr val="tx1"/>
                          </a:solidFill>
                          <a:latin typeface="Calibri" panose="020F0502020204030204" pitchFamily="34" charset="0"/>
                          <a:cs typeface="Arial" panose="020B0604020202020204" pitchFamily="34" charset="0"/>
                        </a:rPr>
                        <a:t>Zacoalco</a:t>
                      </a:r>
                      <a:r>
                        <a:rPr lang="es-MX" altLang="es-MX" sz="1400" b="0" baseline="0" dirty="0" smtClean="0">
                          <a:solidFill>
                            <a:schemeClr val="tx1"/>
                          </a:solidFill>
                          <a:latin typeface="Calibri" panose="020F0502020204030204" pitchFamily="34" charset="0"/>
                          <a:cs typeface="Arial" panose="020B0604020202020204" pitchFamily="34" charset="0"/>
                        </a:rPr>
                        <a:t> de Torres</a:t>
                      </a:r>
                      <a:endParaRPr lang="es-MX" altLang="es-MX" sz="1400" b="1" baseline="0"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
                      </a:r>
                      <a:br>
                        <a:rPr lang="es-MX" altLang="es-MX" sz="1400" b="1" dirty="0" smtClean="0">
                          <a:solidFill>
                            <a:schemeClr val="bg1">
                              <a:lumMod val="50000"/>
                            </a:schemeClr>
                          </a:solidFill>
                          <a:latin typeface="Calibri" panose="020F0502020204030204" pitchFamily="34" charset="0"/>
                          <a:cs typeface="Arial" panose="020B0604020202020204" pitchFamily="34" charset="0"/>
                        </a:rPr>
                      </a:br>
                      <a:r>
                        <a:rPr lang="es-MX" altLang="es-MX" sz="1400" b="1" dirty="0" smtClean="0">
                          <a:solidFill>
                            <a:schemeClr val="bg1">
                              <a:lumMod val="50000"/>
                            </a:schemeClr>
                          </a:solidFill>
                          <a:latin typeface="Calibri" panose="020F0502020204030204" pitchFamily="34" charset="0"/>
                          <a:cs typeface="Arial" panose="020B0604020202020204" pitchFamily="34" charset="0"/>
                        </a:rPr>
                        <a:t>Fechas</a:t>
                      </a:r>
                      <a:endParaRPr lang="es-MX" altLang="ko-KR" sz="1400" b="0" dirty="0" smtClean="0">
                        <a:solidFill>
                          <a:schemeClr val="tx1"/>
                        </a:solidFill>
                        <a:latin typeface="Calibri" panose="020F0502020204030204" pitchFamily="34" charset="0"/>
                      </a:endParaRPr>
                    </a:p>
                    <a:p>
                      <a:pPr marL="0" indent="0" algn="just">
                        <a:buNone/>
                      </a:pPr>
                      <a:r>
                        <a:rPr lang="es-MX" altLang="ko-KR" sz="1400" b="0" dirty="0" smtClean="0">
                          <a:solidFill>
                            <a:schemeClr val="tx1"/>
                          </a:solidFill>
                          <a:latin typeface="Calibri" panose="020F0502020204030204" pitchFamily="34" charset="0"/>
                        </a:rPr>
                        <a:t>1.- Agosto</a:t>
                      </a:r>
                    </a:p>
                    <a:p>
                      <a:pPr marL="0" indent="0" algn="just">
                        <a:buNone/>
                      </a:pPr>
                      <a:r>
                        <a:rPr lang="es-MX" altLang="ko-KR" sz="1400" b="0" dirty="0" smtClean="0">
                          <a:solidFill>
                            <a:schemeClr val="tx1"/>
                          </a:solidFill>
                          <a:latin typeface="Calibri" panose="020F0502020204030204" pitchFamily="34" charset="0"/>
                        </a:rPr>
                        <a:t>2.- Diciembre</a:t>
                      </a:r>
                    </a:p>
                    <a:p>
                      <a:pPr marL="0" indent="0" algn="just">
                        <a:buNone/>
                      </a:pPr>
                      <a:endParaRPr lang="es-MX" sz="1600" b="0" dirty="0" smtClean="0">
                        <a:solidFill>
                          <a:schemeClr val="tx1"/>
                        </a:solidFill>
                        <a:latin typeface="Arial" panose="020B0604020202020204" pitchFamily="34" charset="0"/>
                        <a:cs typeface="Arial" panose="020B0604020202020204" pitchFamily="34" charset="0"/>
                      </a:endParaRPr>
                    </a:p>
                  </a:txBody>
                  <a:tcPr marL="64304" marR="64304" marT="32146" marB="3214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3" name="Imagen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8" name="Imagen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19" name="Imagen 18" descr="E:\9.- Comisión Contralores Estado - Municipios (CCEM)\Pagina Comision Contralores\Logo CCME-0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extLst>
      <p:ext uri="{BB962C8B-B14F-4D97-AF65-F5344CB8AC3E}">
        <p14:creationId xmlns:p14="http://schemas.microsoft.com/office/powerpoint/2010/main" val="913239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75" y="1336231"/>
            <a:ext cx="8502650" cy="1449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Marcador de número de diapositiva 1"/>
          <p:cNvSpPr>
            <a:spLocks noGrp="1"/>
          </p:cNvSpPr>
          <p:nvPr>
            <p:ph type="sldNum" sz="quarter" idx="12"/>
          </p:nvPr>
        </p:nvSpPr>
        <p:spPr/>
        <p:txBody>
          <a:bodyPr/>
          <a:lstStyle/>
          <a:p>
            <a:pPr>
              <a:defRPr/>
            </a:pPr>
            <a:fld id="{CC757B0C-AB8F-46ED-8375-DA2E9486BB05}" type="slidenum">
              <a:rPr lang="es-MX" altLang="es-MX" smtClean="0">
                <a:solidFill>
                  <a:schemeClr val="bg1"/>
                </a:solidFill>
              </a:rPr>
              <a:pPr>
                <a:defRPr/>
              </a:pPr>
              <a:t>14</a:t>
            </a:fld>
            <a:endParaRPr lang="es-MX" altLang="es-MX" dirty="0">
              <a:solidFill>
                <a:schemeClr val="bg1"/>
              </a:solidFill>
            </a:endParaRPr>
          </a:p>
        </p:txBody>
      </p:sp>
      <p:sp>
        <p:nvSpPr>
          <p:cNvPr id="12" name="11 CuadroTexto"/>
          <p:cNvSpPr txBox="1"/>
          <p:nvPr/>
        </p:nvSpPr>
        <p:spPr>
          <a:xfrm>
            <a:off x="285750" y="2996952"/>
            <a:ext cx="1571625" cy="400050"/>
          </a:xfrm>
          <a:prstGeom prst="rect">
            <a:avLst/>
          </a:prstGeom>
          <a:noFill/>
        </p:spPr>
        <p:txBody>
          <a:bodyPr>
            <a:spAutoFit/>
          </a:bodyPr>
          <a:lstStyle/>
          <a:p>
            <a:pPr eaLnBrk="1" fontAlgn="auto" hangingPunct="1">
              <a:spcBef>
                <a:spcPts val="0"/>
              </a:spcBef>
              <a:spcAft>
                <a:spcPts val="0"/>
              </a:spcAft>
              <a:defRPr/>
            </a:pPr>
            <a:r>
              <a:rPr lang="es-MX" sz="2000" b="1" spc="-150" dirty="0" smtClean="0">
                <a:solidFill>
                  <a:schemeClr val="bg1">
                    <a:lumMod val="50000"/>
                  </a:schemeClr>
                </a:solidFill>
              </a:rPr>
              <a:t>10. Proyecto</a:t>
            </a:r>
            <a:endParaRPr lang="es-MX" sz="2000" b="1" spc="-150" dirty="0">
              <a:solidFill>
                <a:schemeClr val="bg1">
                  <a:lumMod val="50000"/>
                </a:schemeClr>
              </a:solidFill>
            </a:endParaRPr>
          </a:p>
        </p:txBody>
      </p:sp>
      <p:graphicFrame>
        <p:nvGraphicFramePr>
          <p:cNvPr id="16" name="15 Tabla"/>
          <p:cNvGraphicFramePr>
            <a:graphicFrameLocks noGrp="1"/>
          </p:cNvGraphicFramePr>
          <p:nvPr>
            <p:extLst>
              <p:ext uri="{D42A27DB-BD31-4B8C-83A1-F6EECF244321}">
                <p14:modId xmlns:p14="http://schemas.microsoft.com/office/powerpoint/2010/main" val="3404374637"/>
              </p:ext>
            </p:extLst>
          </p:nvPr>
        </p:nvGraphicFramePr>
        <p:xfrm>
          <a:off x="1674565" y="2771434"/>
          <a:ext cx="6987629" cy="4212918"/>
        </p:xfrm>
        <a:graphic>
          <a:graphicData uri="http://schemas.openxmlformats.org/drawingml/2006/table">
            <a:tbl>
              <a:tblPr firstRow="1" bandRow="1">
                <a:tableStyleId>{17292A2E-F333-43FB-9621-5CBBE7FDCDCB}</a:tableStyleId>
              </a:tblPr>
              <a:tblGrid>
                <a:gridCol w="6987629"/>
              </a:tblGrid>
              <a:tr h="293517">
                <a:tc>
                  <a:txBody>
                    <a:bodyPr/>
                    <a:lstStyle/>
                    <a:p>
                      <a:pPr algn="ctr"/>
                      <a:endParaRPr lang="es-ES" sz="1600" b="0" dirty="0">
                        <a:latin typeface="Arial" panose="020B0604020202020204" pitchFamily="34" charset="0"/>
                        <a:cs typeface="Arial" panose="020B0604020202020204" pitchFamily="34" charset="0"/>
                      </a:endParaRPr>
                    </a:p>
                  </a:txBody>
                  <a:tcPr marL="64304" marR="64304" marT="32153" marB="3215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219980">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baseline="0" dirty="0" smtClean="0">
                          <a:solidFill>
                            <a:schemeClr val="tx1"/>
                          </a:solidFill>
                          <a:latin typeface="Calibri" panose="020F0502020204030204" pitchFamily="34" charset="0"/>
                          <a:cs typeface="Arial" panose="020B0604020202020204" pitchFamily="34" charset="0"/>
                        </a:rPr>
                        <a:t>Acuerdo de Coordinación para el Fortalecimiento de los Subsistemas de Control y Evaluación de la Gestión Pública Gubernamental, como también del Sistema Estatal e Control y Evaluación, en su ámbito municipal.</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dirty="0" smtClean="0">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Actividades</a:t>
                      </a:r>
                      <a:r>
                        <a:rPr lang="es-MX" altLang="es-MX" sz="1400" b="1" baseline="0" dirty="0" smtClean="0">
                          <a:solidFill>
                            <a:schemeClr val="bg1">
                              <a:lumMod val="50000"/>
                            </a:schemeClr>
                          </a:solidFill>
                          <a:latin typeface="Calibri" panose="020F0502020204030204" pitchFamily="34" charset="0"/>
                          <a:cs typeface="Arial" panose="020B0604020202020204" pitchFamily="34" charset="0"/>
                        </a:rPr>
                        <a:t> generales</a:t>
                      </a: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baseline="0" dirty="0" smtClean="0">
                          <a:solidFill>
                            <a:schemeClr val="tx1"/>
                          </a:solidFill>
                          <a:latin typeface="Calibri" panose="020F0502020204030204" pitchFamily="34" charset="0"/>
                          <a:cs typeface="Arial" panose="020B0604020202020204" pitchFamily="34" charset="0"/>
                        </a:rPr>
                        <a:t>1. </a:t>
                      </a:r>
                      <a:r>
                        <a:rPr lang="es-MX" altLang="es-MX" sz="1400" baseline="0" dirty="0" smtClean="0">
                          <a:latin typeface="Calibri" panose="020F0502020204030204" pitchFamily="34" charset="0"/>
                          <a:cs typeface="Arial" panose="020B0604020202020204" pitchFamily="34" charset="0"/>
                        </a:rPr>
                        <a:t>Impulsar la adhesión de los municipios faltantes a esta Comisión de Contralores Municipios-Estado, a través de la firma del </a:t>
                      </a:r>
                      <a:r>
                        <a:rPr lang="es-MX" altLang="es-MX" sz="1400" b="1" baseline="0" dirty="0" smtClean="0">
                          <a:latin typeface="Calibri" panose="020F0502020204030204" pitchFamily="34" charset="0"/>
                          <a:cs typeface="Arial" panose="020B0604020202020204" pitchFamily="34" charset="0"/>
                        </a:rPr>
                        <a:t>Acuerdo de Coordinación para el Fortalecimiento de los Subsistemas de Control y Evaluación de la Gestión Pública Gubernamental, como también del Sistema Estatal e Control y Evaluación, en su ámbito municipal</a:t>
                      </a:r>
                      <a:r>
                        <a:rPr lang="es-MX" altLang="es-MX" sz="1400" baseline="0" dirty="0" smtClean="0">
                          <a:latin typeface="Calibri" panose="020F0502020204030204" pitchFamily="34" charset="0"/>
                          <a:cs typeface="Arial" panose="020B0604020202020204" pitchFamily="34" charset="0"/>
                        </a:rPr>
                        <a:t>.</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0" baseline="0" dirty="0" smtClean="0">
                        <a:solidFill>
                          <a:schemeClr val="tx1"/>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Responsable: </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dirty="0" smtClean="0">
                          <a:solidFill>
                            <a:schemeClr val="tx1"/>
                          </a:solidFill>
                          <a:latin typeface="Calibri" panose="020F0502020204030204" pitchFamily="34" charset="0"/>
                          <a:cs typeface="Arial" panose="020B0604020202020204" pitchFamily="34" charset="0"/>
                        </a:rPr>
                        <a:t>Director General Responsable de cada</a:t>
                      </a:r>
                      <a:r>
                        <a:rPr lang="es-MX" altLang="es-MX" sz="1400" b="0" baseline="0" dirty="0" smtClean="0">
                          <a:solidFill>
                            <a:schemeClr val="tx1"/>
                          </a:solidFill>
                          <a:latin typeface="Calibri" panose="020F0502020204030204" pitchFamily="34" charset="0"/>
                          <a:cs typeface="Arial" panose="020B0604020202020204" pitchFamily="34" charset="0"/>
                        </a:rPr>
                        <a:t> Región Administrativa</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baseline="0" dirty="0" smtClean="0">
                          <a:solidFill>
                            <a:schemeClr val="tx1"/>
                          </a:solidFill>
                          <a:latin typeface="Calibri" panose="020F0502020204030204" pitchFamily="34" charset="0"/>
                          <a:cs typeface="Arial" panose="020B0604020202020204" pitchFamily="34" charset="0"/>
                        </a:rPr>
                        <a:t>CCME: Coordinador Estatal.- Lic. José de Jesús Hernández </a:t>
                      </a:r>
                      <a:r>
                        <a:rPr lang="es-MX" altLang="es-MX" sz="1400" b="0" baseline="0" dirty="0" err="1" smtClean="0">
                          <a:solidFill>
                            <a:schemeClr val="tx1"/>
                          </a:solidFill>
                          <a:latin typeface="Calibri" panose="020F0502020204030204" pitchFamily="34" charset="0"/>
                          <a:cs typeface="Arial" panose="020B0604020202020204" pitchFamily="34" charset="0"/>
                        </a:rPr>
                        <a:t>Gortazar</a:t>
                      </a:r>
                      <a:r>
                        <a:rPr lang="es-MX" altLang="es-MX" sz="1400" b="0" baseline="0" dirty="0" smtClean="0">
                          <a:solidFill>
                            <a:schemeClr val="tx1"/>
                          </a:solidFill>
                          <a:latin typeface="Calibri" panose="020F0502020204030204" pitchFamily="34" charset="0"/>
                          <a:cs typeface="Arial" panose="020B0604020202020204" pitchFamily="34" charset="0"/>
                        </a:rPr>
                        <a:t>- Contralor Municipal de Tlajomulco </a:t>
                      </a:r>
                      <a:r>
                        <a:rPr lang="es-MX" altLang="es-MX" sz="1400" b="0" baseline="0" smtClean="0">
                          <a:solidFill>
                            <a:schemeClr val="tx1"/>
                          </a:solidFill>
                          <a:latin typeface="Calibri" panose="020F0502020204030204" pitchFamily="34" charset="0"/>
                          <a:cs typeface="Arial" panose="020B0604020202020204" pitchFamily="34" charset="0"/>
                        </a:rPr>
                        <a:t>de Zúñiga</a:t>
                      </a:r>
                      <a:endParaRPr lang="es-MX" altLang="es-MX" sz="1400" b="0" baseline="0" dirty="0" smtClean="0">
                        <a:solidFill>
                          <a:schemeClr val="tx1"/>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1" baseline="0" dirty="0" smtClean="0">
                        <a:solidFill>
                          <a:schemeClr val="tx1"/>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baseline="0" dirty="0" smtClean="0">
                          <a:solidFill>
                            <a:schemeClr val="accent3"/>
                          </a:solidFill>
                          <a:latin typeface="Calibri" panose="020F0502020204030204" pitchFamily="34" charset="0"/>
                          <a:cs typeface="Arial" panose="020B0604020202020204" pitchFamily="34" charset="0"/>
                        </a:rPr>
                        <a:t>Fecha:</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baseline="0" dirty="0" smtClean="0">
                          <a:solidFill>
                            <a:schemeClr val="tx1"/>
                          </a:solidFill>
                          <a:latin typeface="Calibri" panose="020F0502020204030204" pitchFamily="34" charset="0"/>
                          <a:cs typeface="Arial" panose="020B0604020202020204" pitchFamily="34" charset="0"/>
                        </a:rPr>
                        <a:t>Enero – Diciembre 2017</a:t>
                      </a:r>
                      <a:endParaRPr lang="es-MX" altLang="es-MX" sz="1400" b="0" dirty="0" smtClean="0">
                        <a:solidFill>
                          <a:schemeClr val="tx1"/>
                        </a:solidFill>
                        <a:latin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400" b="0" dirty="0" smtClean="0">
                        <a:solidFill>
                          <a:schemeClr val="tx1"/>
                        </a:solidFill>
                        <a:latin typeface="Calibri" panose="020F0502020204030204" pitchFamily="34" charset="0"/>
                        <a:cs typeface="Arial" panose="020B0604020202020204" pitchFamily="34" charset="0"/>
                      </a:endParaRPr>
                    </a:p>
                  </a:txBody>
                  <a:tcPr marL="64304" marR="64304" marT="32146" marB="3214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CuadroTexto 2"/>
          <p:cNvSpPr txBox="1"/>
          <p:nvPr/>
        </p:nvSpPr>
        <p:spPr>
          <a:xfrm>
            <a:off x="2627784" y="2259142"/>
            <a:ext cx="3384376" cy="400110"/>
          </a:xfrm>
          <a:prstGeom prst="rect">
            <a:avLst/>
          </a:prstGeom>
          <a:noFill/>
        </p:spPr>
        <p:txBody>
          <a:bodyPr wrap="square" rtlCol="0">
            <a:spAutoFit/>
          </a:bodyPr>
          <a:lstStyle/>
          <a:p>
            <a:pPr algn="ctr"/>
            <a:r>
              <a:rPr lang="es-MX" sz="2000" b="1" dirty="0" smtClean="0">
                <a:solidFill>
                  <a:schemeClr val="bg1"/>
                </a:solidFill>
              </a:rPr>
              <a:t>Acuerdo de Coordinación</a:t>
            </a:r>
            <a:endParaRPr lang="es-MX" sz="2000" b="1" dirty="0">
              <a:solidFill>
                <a:schemeClr val="bg1"/>
              </a:solidFill>
            </a:endParaRPr>
          </a:p>
        </p:txBody>
      </p:sp>
      <p:pic>
        <p:nvPicPr>
          <p:cNvPr id="13" name="Imagen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8" name="Imagen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19" name="Imagen 18" descr="E:\9.- Comisión Contralores Estado - Municipios (CCEM)\Pagina Comision Contralores\Logo CCME-0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extLst>
      <p:ext uri="{BB962C8B-B14F-4D97-AF65-F5344CB8AC3E}">
        <p14:creationId xmlns:p14="http://schemas.microsoft.com/office/powerpoint/2010/main" val="2024239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10344"/>
            <a:ext cx="8502650" cy="919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Marcador de número de diapositiva 1"/>
          <p:cNvSpPr>
            <a:spLocks noGrp="1"/>
          </p:cNvSpPr>
          <p:nvPr>
            <p:ph type="sldNum" sz="quarter" idx="12"/>
          </p:nvPr>
        </p:nvSpPr>
        <p:spPr/>
        <p:txBody>
          <a:bodyPr/>
          <a:lstStyle/>
          <a:p>
            <a:pPr>
              <a:defRPr/>
            </a:pPr>
            <a:fld id="{CC757B0C-AB8F-46ED-8375-DA2E9486BB05}" type="slidenum">
              <a:rPr lang="es-MX" altLang="es-MX" smtClean="0">
                <a:solidFill>
                  <a:schemeClr val="bg1"/>
                </a:solidFill>
              </a:rPr>
              <a:pPr>
                <a:defRPr/>
              </a:pPr>
              <a:t>15</a:t>
            </a:fld>
            <a:endParaRPr lang="es-MX" altLang="es-MX" dirty="0">
              <a:solidFill>
                <a:schemeClr val="bg1"/>
              </a:solidFill>
            </a:endParaRPr>
          </a:p>
        </p:txBody>
      </p:sp>
      <p:sp>
        <p:nvSpPr>
          <p:cNvPr id="16" name="3 CuadroTexto"/>
          <p:cNvSpPr txBox="1">
            <a:spLocks noChangeArrowheads="1"/>
          </p:cNvSpPr>
          <p:nvPr/>
        </p:nvSpPr>
        <p:spPr bwMode="auto">
          <a:xfrm>
            <a:off x="1461839" y="770265"/>
            <a:ext cx="72866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MX" altLang="ko-KR" sz="1800" b="1" dirty="0" smtClean="0">
                <a:solidFill>
                  <a:schemeClr val="bg1"/>
                </a:solidFill>
                <a:latin typeface="Arial" panose="020B0604020202020204" pitchFamily="34" charset="0"/>
              </a:rPr>
              <a:t>CALENDARIO DE SESIONES </a:t>
            </a:r>
            <a:endParaRPr lang="es-MX" altLang="es-MX" sz="1800" b="1" dirty="0">
              <a:ea typeface="맑은 고딕" panose="020B0503020000020004" pitchFamily="34" charset="-127"/>
            </a:endParaRPr>
          </a:p>
        </p:txBody>
      </p:sp>
      <p:graphicFrame>
        <p:nvGraphicFramePr>
          <p:cNvPr id="3" name="Tabla 2"/>
          <p:cNvGraphicFramePr>
            <a:graphicFrameLocks noGrp="1"/>
          </p:cNvGraphicFramePr>
          <p:nvPr>
            <p:extLst>
              <p:ext uri="{D42A27DB-BD31-4B8C-83A1-F6EECF244321}">
                <p14:modId xmlns:p14="http://schemas.microsoft.com/office/powerpoint/2010/main" val="3082848220"/>
              </p:ext>
            </p:extLst>
          </p:nvPr>
        </p:nvGraphicFramePr>
        <p:xfrm>
          <a:off x="1461839" y="1412776"/>
          <a:ext cx="6876380" cy="4771893"/>
        </p:xfrm>
        <a:graphic>
          <a:graphicData uri="http://schemas.openxmlformats.org/drawingml/2006/table">
            <a:tbl>
              <a:tblPr firstRow="1" bandRow="1">
                <a:tableStyleId>{D7AC3CCA-C797-4891-BE02-D94E43425B78}</a:tableStyleId>
              </a:tblPr>
              <a:tblGrid>
                <a:gridCol w="5812605"/>
                <a:gridCol w="1063775"/>
              </a:tblGrid>
              <a:tr h="417516">
                <a:tc>
                  <a:txBody>
                    <a:bodyPr/>
                    <a:lstStyle/>
                    <a:p>
                      <a:pPr algn="ctr"/>
                      <a:r>
                        <a:rPr lang="es-MX" dirty="0" smtClean="0"/>
                        <a:t>SESIONES</a:t>
                      </a:r>
                      <a:endParaRPr lang="es-MX" dirty="0">
                        <a:solidFill>
                          <a:schemeClr val="tx1"/>
                        </a:solidFill>
                      </a:endParaRPr>
                    </a:p>
                  </a:txBody>
                  <a:tcPr/>
                </a:tc>
                <a:tc>
                  <a:txBody>
                    <a:bodyPr/>
                    <a:lstStyle/>
                    <a:p>
                      <a:pPr algn="ctr"/>
                      <a:r>
                        <a:rPr lang="es-MX" dirty="0" smtClean="0"/>
                        <a:t>FECHA</a:t>
                      </a:r>
                      <a:endParaRPr lang="es-MX" dirty="0">
                        <a:solidFill>
                          <a:schemeClr val="tx1"/>
                        </a:solidFill>
                      </a:endParaRPr>
                    </a:p>
                  </a:txBody>
                  <a:tcPr/>
                </a:tc>
              </a:tr>
              <a:tr h="800239">
                <a:tc>
                  <a:txBody>
                    <a:bodyPr/>
                    <a:lstStyle/>
                    <a:p>
                      <a:pPr marL="285750" indent="-285750" algn="just">
                        <a:buFont typeface="Arial" panose="020B0604020202020204" pitchFamily="34" charset="0"/>
                        <a:buChar char="•"/>
                      </a:pPr>
                      <a:r>
                        <a:rPr lang="es-MX" sz="1200" dirty="0" smtClean="0"/>
                        <a:t>1ra. Reunión Regional</a:t>
                      </a:r>
                      <a:r>
                        <a:rPr lang="es-MX" sz="1200" baseline="0" dirty="0" smtClean="0"/>
                        <a:t> </a:t>
                      </a:r>
                    </a:p>
                  </a:txBody>
                  <a:tcPr anchor="ctr"/>
                </a:tc>
                <a:tc>
                  <a:txBody>
                    <a:bodyPr/>
                    <a:lstStyle/>
                    <a:p>
                      <a:r>
                        <a:rPr lang="es-MX" sz="1200" dirty="0" smtClean="0"/>
                        <a:t>28 de febrero</a:t>
                      </a:r>
                    </a:p>
                    <a:p>
                      <a:r>
                        <a:rPr lang="es-MX" sz="1200" dirty="0" smtClean="0"/>
                        <a:t>01 de marzo</a:t>
                      </a:r>
                    </a:p>
                    <a:p>
                      <a:r>
                        <a:rPr lang="es-MX" sz="1200" dirty="0" smtClean="0"/>
                        <a:t>02</a:t>
                      </a:r>
                      <a:r>
                        <a:rPr lang="es-MX" sz="1200" baseline="0" dirty="0" smtClean="0"/>
                        <a:t> de marzo</a:t>
                      </a:r>
                      <a:endParaRPr lang="es-MX" sz="1200" dirty="0"/>
                    </a:p>
                  </a:txBody>
                  <a:tcPr anchor="ctr"/>
                </a:tc>
              </a:tr>
              <a:tr h="800239">
                <a:tc>
                  <a:txBody>
                    <a:bodyPr/>
                    <a:lstStyle/>
                    <a:p>
                      <a:pPr marL="171450" indent="-171450" algn="just">
                        <a:buFont typeface="Arial" panose="020B0604020202020204" pitchFamily="34" charset="0"/>
                        <a:buChar char="•"/>
                      </a:pPr>
                      <a:r>
                        <a:rPr lang="es-MX" sz="1200" dirty="0" smtClean="0"/>
                        <a:t>1ra.</a:t>
                      </a:r>
                      <a:r>
                        <a:rPr lang="es-MX" sz="1200" baseline="0" dirty="0" smtClean="0"/>
                        <a:t> Sesión Ordinaria de la Asamblea Plenaria de la Comisión de Contralores Municipios - Estado . </a:t>
                      </a:r>
                    </a:p>
                    <a:p>
                      <a:pPr marL="171450" indent="-171450" algn="just">
                        <a:buFont typeface="Arial" panose="020B0604020202020204" pitchFamily="34" charset="0"/>
                        <a:buChar char="•"/>
                      </a:pPr>
                      <a:r>
                        <a:rPr lang="es-MX" sz="1200" baseline="0" dirty="0" smtClean="0"/>
                        <a:t>1ra. Sesión Ordinaria de la Comisión Permanente de Contralores Municipios-Estado</a:t>
                      </a:r>
                    </a:p>
                    <a:p>
                      <a:pPr marL="0" indent="0" algn="just">
                        <a:buFont typeface="Arial" panose="020B0604020202020204" pitchFamily="34" charset="0"/>
                        <a:buNone/>
                      </a:pPr>
                      <a:r>
                        <a:rPr lang="es-MX" sz="1200" baseline="0" dirty="0" smtClean="0"/>
                        <a:t>      en el Trompo Mágico</a:t>
                      </a:r>
                      <a:endParaRPr lang="es-MX" sz="1200" dirty="0"/>
                    </a:p>
                  </a:txBody>
                  <a:tcPr anchor="ctr"/>
                </a:tc>
                <a:tc>
                  <a:txBody>
                    <a:bodyPr/>
                    <a:lstStyle/>
                    <a:p>
                      <a:pPr algn="ctr"/>
                      <a:r>
                        <a:rPr lang="es-MX" sz="1200" b="0" dirty="0" smtClean="0">
                          <a:solidFill>
                            <a:schemeClr val="tx1"/>
                          </a:solidFill>
                        </a:rPr>
                        <a:t>06 de abril</a:t>
                      </a:r>
                      <a:endParaRPr lang="es-MX" sz="1200" b="0" dirty="0">
                        <a:solidFill>
                          <a:schemeClr val="tx1"/>
                        </a:solidFill>
                      </a:endParaRPr>
                    </a:p>
                  </a:txBody>
                  <a:tcPr anchor="ctr"/>
                </a:tc>
              </a:tr>
              <a:tr h="546400">
                <a:tc>
                  <a:txBody>
                    <a:bodyPr/>
                    <a:lstStyle/>
                    <a:p>
                      <a:pPr marL="285750" indent="-285750" algn="just">
                        <a:buFont typeface="Arial" panose="020B0604020202020204" pitchFamily="34" charset="0"/>
                        <a:buChar char="•"/>
                      </a:pPr>
                      <a:r>
                        <a:rPr lang="es-MX" sz="1200" dirty="0" smtClean="0"/>
                        <a:t>2da. Reunión Regional</a:t>
                      </a:r>
                      <a:r>
                        <a:rPr lang="es-MX" sz="1200" baseline="0" dirty="0" smtClean="0"/>
                        <a:t> </a:t>
                      </a:r>
                    </a:p>
                  </a:txBody>
                  <a:tcPr anchor="ctr"/>
                </a:tc>
                <a:tc>
                  <a:txBody>
                    <a:bodyPr/>
                    <a:lstStyle/>
                    <a:p>
                      <a:pPr algn="ctr"/>
                      <a:r>
                        <a:rPr lang="es-MX" sz="1200" dirty="0" smtClean="0"/>
                        <a:t>Agosto</a:t>
                      </a:r>
                      <a:endParaRPr lang="es-MX" sz="1200" dirty="0"/>
                    </a:p>
                  </a:txBody>
                  <a:tcPr anchor="ctr"/>
                </a:tc>
              </a:tr>
              <a:tr h="626273">
                <a:tc>
                  <a:txBody>
                    <a:bodyPr/>
                    <a:lstStyle/>
                    <a:p>
                      <a:pPr marL="285750" indent="-285750" algn="just">
                        <a:buFont typeface="Arial" panose="020B0604020202020204" pitchFamily="34" charset="0"/>
                        <a:buChar char="•"/>
                      </a:pPr>
                      <a:r>
                        <a:rPr lang="es-MX" sz="1200" dirty="0" smtClean="0"/>
                        <a:t>2da. </a:t>
                      </a:r>
                      <a:r>
                        <a:rPr lang="es-MX" sz="1200" baseline="0" dirty="0" smtClean="0"/>
                        <a:t>Sesión Ordinaria de la Asamblea Plenaria de la Comisión de Contralores Municipios Estado</a:t>
                      </a:r>
                    </a:p>
                    <a:p>
                      <a:pPr marL="285750" indent="-285750" algn="just">
                        <a:buFont typeface="Arial" panose="020B0604020202020204" pitchFamily="34" charset="0"/>
                        <a:buChar char="•"/>
                      </a:pPr>
                      <a:r>
                        <a:rPr lang="es-MX" sz="1200" baseline="0" dirty="0" smtClean="0"/>
                        <a:t>2da. Sesión Ordinaria de la Comisión Permanente de Contralores Municipios-Estado</a:t>
                      </a:r>
                    </a:p>
                  </a:txBody>
                  <a:tcPr anchor="ctr"/>
                </a:tc>
                <a:tc>
                  <a:txBody>
                    <a:bodyPr/>
                    <a:lstStyle/>
                    <a:p>
                      <a:pPr algn="ctr"/>
                      <a:r>
                        <a:rPr lang="es-MX" sz="1200" dirty="0" smtClean="0"/>
                        <a:t>11 de Agosto</a:t>
                      </a:r>
                      <a:endParaRPr lang="es-MX" sz="1200" dirty="0"/>
                    </a:p>
                  </a:txBody>
                  <a:tcPr anchor="ctr"/>
                </a:tc>
              </a:tr>
              <a:tr h="452309">
                <a:tc>
                  <a:txBody>
                    <a:bodyPr/>
                    <a:lstStyle/>
                    <a:p>
                      <a:pPr marL="171450" indent="-171450" algn="just">
                        <a:buFont typeface="Arial" panose="020B0604020202020204" pitchFamily="34" charset="0"/>
                        <a:buChar char="•"/>
                      </a:pPr>
                      <a:r>
                        <a:rPr lang="es-MX" sz="1200" baseline="0" dirty="0" smtClean="0"/>
                        <a:t>3ra. Reunión Regional</a:t>
                      </a:r>
                    </a:p>
                  </a:txBody>
                  <a:tcPr anchor="ctr"/>
                </a:tc>
                <a:tc>
                  <a:txBody>
                    <a:bodyPr/>
                    <a:lstStyle/>
                    <a:p>
                      <a:pPr algn="ctr"/>
                      <a:r>
                        <a:rPr lang="es-MX" sz="1200" dirty="0" smtClean="0"/>
                        <a:t>Septiembre</a:t>
                      </a:r>
                      <a:endParaRPr lang="es-MX" sz="1200" dirty="0"/>
                    </a:p>
                  </a:txBody>
                  <a:tcPr anchor="ctr"/>
                </a:tc>
              </a:tr>
              <a:tr h="452309">
                <a:tc>
                  <a:txBody>
                    <a:bodyPr/>
                    <a:lstStyle/>
                    <a:p>
                      <a:pPr marL="171450" indent="-171450" algn="just">
                        <a:buFont typeface="Arial" panose="020B0604020202020204" pitchFamily="34" charset="0"/>
                        <a:buChar char="•"/>
                      </a:pPr>
                      <a:r>
                        <a:rPr lang="es-MX" sz="1200" baseline="0" dirty="0" smtClean="0"/>
                        <a:t>4ta. Reunión Regional </a:t>
                      </a:r>
                    </a:p>
                  </a:txBody>
                  <a:tcPr anchor="ctr"/>
                </a:tc>
                <a:tc>
                  <a:txBody>
                    <a:bodyPr/>
                    <a:lstStyle/>
                    <a:p>
                      <a:pPr algn="ctr"/>
                      <a:r>
                        <a:rPr lang="es-MX" sz="1200" dirty="0" smtClean="0"/>
                        <a:t>Noviembre</a:t>
                      </a:r>
                      <a:endParaRPr lang="es-MX" sz="1200" dirty="0"/>
                    </a:p>
                  </a:txBody>
                  <a:tcPr anchor="ctr"/>
                </a:tc>
              </a:tr>
              <a:tr h="278344">
                <a:tc>
                  <a:txBody>
                    <a:bodyPr/>
                    <a:lstStyle/>
                    <a:p>
                      <a:pPr marL="285750" indent="-285750" algn="just">
                        <a:buFont typeface="Arial" panose="020B0604020202020204" pitchFamily="34" charset="0"/>
                        <a:buChar char="•"/>
                      </a:pPr>
                      <a:r>
                        <a:rPr lang="es-MX" sz="1200" dirty="0" smtClean="0"/>
                        <a:t>3ra. </a:t>
                      </a:r>
                      <a:r>
                        <a:rPr lang="es-MX" sz="1200" baseline="0" dirty="0" smtClean="0"/>
                        <a:t>Sesión Ordinaria de la Asamblea Plenaria de la Comisión de Contralores Municipios Estado</a:t>
                      </a:r>
                    </a:p>
                    <a:p>
                      <a:pPr marL="285750" indent="-285750" algn="just">
                        <a:buFont typeface="Arial" panose="020B0604020202020204" pitchFamily="34" charset="0"/>
                        <a:buChar char="•"/>
                      </a:pPr>
                      <a:r>
                        <a:rPr lang="es-MX" sz="1200" baseline="0" dirty="0" smtClean="0"/>
                        <a:t>3ra. Sesión Ordinaria de la Comisión Permanente de Contralores Municipios-Estado</a:t>
                      </a:r>
                    </a:p>
                  </a:txBody>
                  <a:tcPr anchor="ctr"/>
                </a:tc>
                <a:tc>
                  <a:txBody>
                    <a:bodyPr/>
                    <a:lstStyle/>
                    <a:p>
                      <a:pPr algn="ctr"/>
                      <a:r>
                        <a:rPr lang="es-MX" sz="1200" dirty="0" smtClean="0"/>
                        <a:t>08 de Diciembre</a:t>
                      </a:r>
                      <a:endParaRPr lang="es-MX" sz="1200" dirty="0"/>
                    </a:p>
                  </a:txBody>
                  <a:tcPr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F242D92E-AD1B-48E4-96AC-99C5DA0D64BE}" type="slidenum">
              <a:rPr lang="es-MX" altLang="es-MX" smtClean="0"/>
              <a:pPr>
                <a:defRPr/>
              </a:pPr>
              <a:t>16</a:t>
            </a:fld>
            <a:endParaRPr lang="es-MX" altLang="es-MX" dirty="0"/>
          </a:p>
        </p:txBody>
      </p:sp>
      <p:graphicFrame>
        <p:nvGraphicFramePr>
          <p:cNvPr id="3" name="Tabla 2"/>
          <p:cNvGraphicFramePr>
            <a:graphicFrameLocks noGrp="1"/>
          </p:cNvGraphicFramePr>
          <p:nvPr>
            <p:extLst>
              <p:ext uri="{D42A27DB-BD31-4B8C-83A1-F6EECF244321}">
                <p14:modId xmlns:p14="http://schemas.microsoft.com/office/powerpoint/2010/main" val="2027730199"/>
              </p:ext>
            </p:extLst>
          </p:nvPr>
        </p:nvGraphicFramePr>
        <p:xfrm>
          <a:off x="765011" y="1406376"/>
          <a:ext cx="8051731" cy="5312438"/>
        </p:xfrm>
        <a:graphic>
          <a:graphicData uri="http://schemas.openxmlformats.org/drawingml/2006/table">
            <a:tbl>
              <a:tblPr firstRow="1" bandRow="1">
                <a:tableStyleId>{D7AC3CCA-C797-4891-BE02-D94E43425B78}</a:tableStyleId>
              </a:tblPr>
              <a:tblGrid>
                <a:gridCol w="7119357"/>
                <a:gridCol w="932374"/>
              </a:tblGrid>
              <a:tr h="29443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s-MX" sz="10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algn="ctr"/>
                      <a:r>
                        <a:rPr lang="es-MX" sz="1000" dirty="0" smtClean="0">
                          <a:solidFill>
                            <a:schemeClr val="tx1"/>
                          </a:solidFill>
                        </a:rPr>
                        <a:t>FECHA</a:t>
                      </a:r>
                      <a:endParaRPr lang="es-MX" sz="1000" dirty="0">
                        <a:solidFill>
                          <a:schemeClr val="tx1"/>
                        </a:solidFill>
                      </a:endParaRPr>
                    </a:p>
                  </a:txBody>
                  <a:tcPr/>
                </a:tc>
              </a:tr>
              <a:tr h="39342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s-MX" sz="1000" b="0" i="0" u="none" strike="noStrike" kern="1200" cap="none" spc="0" normalizeH="0" baseline="0" noProof="0" dirty="0" smtClean="0">
                          <a:ln>
                            <a:noFill/>
                          </a:ln>
                          <a:solidFill>
                            <a:prstClr val="black"/>
                          </a:solidFill>
                          <a:effectLst/>
                          <a:uLnTx/>
                          <a:uFillTx/>
                          <a:latin typeface="+mn-lt"/>
                          <a:ea typeface="+mn-ea"/>
                          <a:cs typeface="+mn-cs"/>
                        </a:rPr>
                        <a:t>1ra. REUNIÓN REGIONAL: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s-MX" sz="1000" b="0" i="0" u="none" strike="noStrike" kern="1200" cap="none" spc="0" normalizeH="0" baseline="0" noProof="0" dirty="0" smtClean="0">
                          <a:ln>
                            <a:noFill/>
                          </a:ln>
                          <a:solidFill>
                            <a:prstClr val="black"/>
                          </a:solidFill>
                          <a:effectLst/>
                          <a:uLnTx/>
                          <a:uFillTx/>
                          <a:latin typeface="+mn-lt"/>
                          <a:ea typeface="+mn-ea"/>
                          <a:cs typeface="+mn-cs"/>
                        </a:rPr>
                        <a:t>Capacitación componte 1: Ambiente de Control Interno</a:t>
                      </a:r>
                    </a:p>
                  </a:txBody>
                  <a:tcPr/>
                </a:tc>
                <a:tc>
                  <a:txBody>
                    <a:bodyPr/>
                    <a:lstStyle/>
                    <a:p>
                      <a:r>
                        <a:rPr lang="es-MX" sz="1000" dirty="0" smtClean="0"/>
                        <a:t>28 de febrero</a:t>
                      </a:r>
                    </a:p>
                    <a:p>
                      <a:r>
                        <a:rPr lang="es-MX" sz="1000" dirty="0" smtClean="0"/>
                        <a:t>01 de marzo</a:t>
                      </a:r>
                    </a:p>
                    <a:p>
                      <a:r>
                        <a:rPr lang="es-MX" sz="1000" dirty="0" smtClean="0"/>
                        <a:t>02</a:t>
                      </a:r>
                      <a:r>
                        <a:rPr lang="es-MX" sz="1000" baseline="0" dirty="0" smtClean="0"/>
                        <a:t> de marzo</a:t>
                      </a:r>
                      <a:endParaRPr lang="es-MX" sz="1000" dirty="0" smtClean="0"/>
                    </a:p>
                  </a:txBody>
                  <a:tcPr/>
                </a:tc>
              </a:tr>
              <a:tr h="1464400">
                <a:tc>
                  <a:txBody>
                    <a:bodyPr/>
                    <a:lstStyle/>
                    <a:p>
                      <a:pPr marL="0" indent="0" algn="just">
                        <a:buFont typeface="Arial" panose="020B0604020202020204" pitchFamily="34" charset="0"/>
                        <a:buNone/>
                      </a:pPr>
                      <a:r>
                        <a:rPr lang="es-MX" sz="1000" baseline="0" dirty="0" smtClean="0">
                          <a:latin typeface="+mn-lt"/>
                        </a:rPr>
                        <a:t>1era. SESIÓN ORDINARIA DE LA ASAMBLEA PLENARIA Y DE LA COMISIÓN PERMANENTE DE CONTRALORES MUNICIPIOS-ESTADO: </a:t>
                      </a:r>
                    </a:p>
                    <a:p>
                      <a:pPr marL="171450" indent="-171450" algn="just">
                        <a:buFont typeface="Arial" panose="020B0604020202020204" pitchFamily="34" charset="0"/>
                        <a:buChar char="•"/>
                      </a:pPr>
                      <a:r>
                        <a:rPr lang="es-MX" sz="1000" baseline="0" dirty="0" smtClean="0">
                          <a:latin typeface="+mn-lt"/>
                        </a:rPr>
                        <a:t>Informe de resultados del diagnóstico de Control Interno ½ hora</a:t>
                      </a:r>
                    </a:p>
                    <a:p>
                      <a:pPr marL="171450" indent="-171450" algn="just">
                        <a:buFont typeface="Arial" panose="020B0604020202020204" pitchFamily="34" charset="0"/>
                        <a:buChar char="•"/>
                      </a:pPr>
                      <a:r>
                        <a:rPr lang="es-MX" sz="1000" baseline="0" dirty="0" smtClean="0">
                          <a:latin typeface="+mn-lt"/>
                        </a:rPr>
                        <a:t>Presentación del Código de Ética y Conducta de los Servidores Públicos 45 minutos</a:t>
                      </a:r>
                    </a:p>
                    <a:p>
                      <a:pPr marL="171450" indent="-171450" algn="just">
                        <a:buFont typeface="Arial" panose="020B0604020202020204" pitchFamily="34" charset="0"/>
                        <a:buChar char="•"/>
                      </a:pPr>
                      <a:r>
                        <a:rPr lang="es-MX" sz="1000" baseline="0" dirty="0" smtClean="0">
                          <a:latin typeface="+mn-lt"/>
                        </a:rPr>
                        <a:t>Informe del Sistema Nacional Anticorrupción por parte del Coordinador Regional (½ hora)</a:t>
                      </a:r>
                    </a:p>
                    <a:p>
                      <a:pPr marL="171450" indent="-171450" algn="just">
                        <a:buFont typeface="Arial" panose="020B0604020202020204" pitchFamily="34" charset="0"/>
                        <a:buChar char="•"/>
                      </a:pPr>
                      <a:r>
                        <a:rPr lang="es-MX" sz="1000" baseline="0" dirty="0" smtClean="0">
                          <a:latin typeface="+mn-lt"/>
                        </a:rPr>
                        <a:t>Ley de Compras Gubernamentales, Enajenaciones y Contratación de Servicios Públicos (1 hora por parte de la Dir. General Jurídico)</a:t>
                      </a:r>
                    </a:p>
                    <a:p>
                      <a:pPr marL="171450" indent="-171450" algn="just">
                        <a:buFont typeface="Arial" panose="020B0604020202020204" pitchFamily="34" charset="0"/>
                        <a:buChar char="•"/>
                      </a:pPr>
                      <a:r>
                        <a:rPr lang="es-MX" sz="1000" baseline="0" dirty="0" smtClean="0">
                          <a:latin typeface="+mn-lt"/>
                        </a:rPr>
                        <a:t>Ley de </a:t>
                      </a:r>
                      <a:r>
                        <a:rPr lang="es-MX" sz="1000" baseline="0" smtClean="0">
                          <a:latin typeface="+mn-lt"/>
                        </a:rPr>
                        <a:t>Transparencia </a:t>
                      </a:r>
                      <a:endParaRPr lang="es-MX" sz="1000" baseline="0" dirty="0" smtClean="0">
                        <a:latin typeface="+mn-lt"/>
                      </a:endParaRPr>
                    </a:p>
                  </a:txBody>
                  <a:tcPr anchor="ctr"/>
                </a:tc>
                <a:tc>
                  <a:txBody>
                    <a:bodyPr/>
                    <a:lstStyle/>
                    <a:p>
                      <a:pPr algn="ctr"/>
                      <a:r>
                        <a:rPr lang="es-MX" sz="1000" b="0" dirty="0" smtClean="0">
                          <a:solidFill>
                            <a:schemeClr val="tx1"/>
                          </a:solidFill>
                          <a:latin typeface="+mn-lt"/>
                        </a:rPr>
                        <a:t>06 de abril</a:t>
                      </a:r>
                      <a:endParaRPr lang="es-MX" sz="1000" b="0" dirty="0">
                        <a:solidFill>
                          <a:schemeClr val="tx1"/>
                        </a:solidFill>
                        <a:latin typeface="+mn-lt"/>
                      </a:endParaRPr>
                    </a:p>
                  </a:txBody>
                  <a:tcPr anchor="ctr"/>
                </a:tc>
              </a:tr>
              <a:tr h="393421">
                <a:tc>
                  <a:txBody>
                    <a:bodyPr/>
                    <a:lstStyle/>
                    <a:p>
                      <a:pPr marL="0" indent="0">
                        <a:buFont typeface="Arial" panose="020B0604020202020204" pitchFamily="34" charset="0"/>
                        <a:buNone/>
                      </a:pPr>
                      <a:r>
                        <a:rPr lang="es-MX" sz="1000" baseline="0" dirty="0" smtClean="0">
                          <a:latin typeface="+mn-lt"/>
                        </a:rPr>
                        <a:t>2da. REUNIÓN REGIONAL: </a:t>
                      </a:r>
                    </a:p>
                    <a:p>
                      <a:pPr marL="0" indent="0">
                        <a:buFont typeface="Arial" panose="020B0604020202020204" pitchFamily="34" charset="0"/>
                        <a:buNone/>
                      </a:pPr>
                      <a:r>
                        <a:rPr lang="es-MX" sz="1000" baseline="0" dirty="0" smtClean="0">
                          <a:latin typeface="+mn-lt"/>
                        </a:rPr>
                        <a:t>Contraloría Social</a:t>
                      </a:r>
                    </a:p>
                  </a:txBody>
                  <a:tcPr anchor="ctr"/>
                </a:tc>
                <a:tc>
                  <a:txBody>
                    <a:bodyPr/>
                    <a:lstStyle/>
                    <a:p>
                      <a:pPr algn="ctr"/>
                      <a:r>
                        <a:rPr lang="es-MX" sz="1000" dirty="0" smtClean="0">
                          <a:latin typeface="+mn-lt"/>
                        </a:rPr>
                        <a:t>Agosto</a:t>
                      </a:r>
                    </a:p>
                  </a:txBody>
                  <a:tcPr anchor="ctr"/>
                </a:tc>
              </a:tr>
              <a:tr h="1158406">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000" baseline="0" dirty="0" smtClean="0">
                          <a:latin typeface="+mn-lt"/>
                        </a:rPr>
                        <a:t>2ra. SESIÓN ORDINARIA DE LA ASAMBLEA PLENARIA Y DE LA COMISION PERMANENTE DE CONTRALORES MUNICIPIOS-ESTADO: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000" baseline="0" dirty="0" smtClean="0">
                          <a:latin typeface="+mn-lt"/>
                        </a:rPr>
                        <a:t>Ley de Fiscalización y Rendición de Cuentas (2 horas)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altLang="es-MX" sz="1000" b="0" baseline="0" dirty="0" smtClean="0">
                          <a:solidFill>
                            <a:schemeClr val="dk1"/>
                          </a:solidFill>
                          <a:latin typeface="+mn-lt"/>
                          <a:cs typeface="+mn-cs"/>
                        </a:rPr>
                        <a:t>Protocolo de actuación de los servidores públicos que intervienen en </a:t>
                      </a:r>
                      <a:r>
                        <a:rPr lang="es-MX" altLang="es-MX" sz="1000" b="0" baseline="0" dirty="0" smtClean="0">
                          <a:solidFill>
                            <a:schemeClr val="tx1"/>
                          </a:solidFill>
                          <a:latin typeface="+mn-lt"/>
                          <a:cs typeface="Arial" panose="020B0604020202020204" pitchFamily="34" charset="0"/>
                        </a:rPr>
                        <a:t> Contrataciones públicas. 1 hora (Jurídico)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altLang="es-MX" sz="1000" b="0" baseline="0" dirty="0" smtClean="0">
                          <a:solidFill>
                            <a:schemeClr val="tx1"/>
                          </a:solidFill>
                          <a:latin typeface="+mn-lt"/>
                          <a:cs typeface="Arial" panose="020B0604020202020204" pitchFamily="34" charset="0"/>
                        </a:rPr>
                        <a:t>Capacitar en materia de inicio de procedimiento de responsabilidad administrativa 1 hora (Jurídico)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altLang="es-MX" sz="1000" b="0" baseline="0" dirty="0" smtClean="0">
                          <a:solidFill>
                            <a:schemeClr val="tx1"/>
                          </a:solidFill>
                          <a:latin typeface="+mn-lt"/>
                          <a:cs typeface="Arial" panose="020B0604020202020204" pitchFamily="34" charset="0"/>
                        </a:rPr>
                        <a:t>Informe de Actividades de la Comisión Interinstitucional para la implementación…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altLang="es-MX" sz="1000" b="0" baseline="0" dirty="0" smtClean="0">
                          <a:solidFill>
                            <a:schemeClr val="tx1"/>
                          </a:solidFill>
                          <a:latin typeface="+mn-lt"/>
                          <a:cs typeface="Arial" panose="020B0604020202020204" pitchFamily="34" charset="0"/>
                        </a:rPr>
                        <a:t>Capacitar en las Reformas a Leyes: Ley Orgánica del Poder Ejecutivo, Ley Orgánica  del Tribunal de Justicia, Ley Orgánica del Poder Judicial, Reforma al Código Penal.</a:t>
                      </a:r>
                    </a:p>
                  </a:txBody>
                  <a:tcPr anchor="ctr"/>
                </a:tc>
                <a:tc>
                  <a:txBody>
                    <a:bodyPr/>
                    <a:lstStyle/>
                    <a:p>
                      <a:pPr algn="ctr"/>
                      <a:r>
                        <a:rPr lang="es-MX" sz="1000" dirty="0" smtClean="0">
                          <a:latin typeface="+mn-lt"/>
                        </a:rPr>
                        <a:t>11 de</a:t>
                      </a:r>
                      <a:r>
                        <a:rPr lang="es-MX" sz="1000" baseline="0" dirty="0" smtClean="0">
                          <a:latin typeface="+mn-lt"/>
                        </a:rPr>
                        <a:t> </a:t>
                      </a:r>
                      <a:r>
                        <a:rPr lang="es-MX" sz="1000" dirty="0" smtClean="0">
                          <a:latin typeface="+mn-lt"/>
                        </a:rPr>
                        <a:t>Agosto</a:t>
                      </a:r>
                      <a:endParaRPr lang="es-MX" sz="1000" dirty="0">
                        <a:latin typeface="+mn-lt"/>
                      </a:endParaRPr>
                    </a:p>
                  </a:txBody>
                  <a:tcPr anchor="ctr"/>
                </a:tc>
              </a:tr>
              <a:tr h="393421">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000" baseline="0" dirty="0" smtClean="0">
                          <a:latin typeface="+mn-lt"/>
                        </a:rPr>
                        <a:t>3ra. REUNIÓN REGIONAL: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000" baseline="0" dirty="0" smtClean="0">
                          <a:latin typeface="+mn-lt"/>
                        </a:rPr>
                        <a:t>Capacitación componente 3: Actividades de Control</a:t>
                      </a:r>
                    </a:p>
                  </a:txBody>
                  <a:tcPr anchor="ctr"/>
                </a:tc>
                <a:tc>
                  <a:txBody>
                    <a:bodyPr/>
                    <a:lstStyle/>
                    <a:p>
                      <a:pPr algn="ctr"/>
                      <a:r>
                        <a:rPr lang="es-MX" sz="1000" dirty="0" smtClean="0">
                          <a:latin typeface="+mn-lt"/>
                        </a:rPr>
                        <a:t>Septiembre</a:t>
                      </a:r>
                      <a:endParaRPr lang="es-MX" sz="1000" dirty="0">
                        <a:latin typeface="+mn-lt"/>
                      </a:endParaRPr>
                    </a:p>
                  </a:txBody>
                  <a:tcPr anchor="ctr"/>
                </a:tc>
              </a:tr>
              <a:tr h="393421">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000" baseline="0" dirty="0" smtClean="0">
                          <a:latin typeface="+mn-lt"/>
                        </a:rPr>
                        <a:t>4ta. REUNIÓN REGIONAL: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000" baseline="0" dirty="0" smtClean="0">
                          <a:latin typeface="+mn-lt"/>
                        </a:rPr>
                        <a:t>Informe de Resultados y Elección de los Coordinadores Regionales 2018</a:t>
                      </a:r>
                    </a:p>
                  </a:txBody>
                  <a:tcPr anchor="ctr"/>
                </a:tc>
                <a:tc>
                  <a:txBody>
                    <a:bodyPr/>
                    <a:lstStyle/>
                    <a:p>
                      <a:pPr algn="ctr"/>
                      <a:r>
                        <a:rPr lang="es-MX" sz="1000" dirty="0" smtClean="0">
                          <a:latin typeface="+mn-lt"/>
                        </a:rPr>
                        <a:t>Noviembre</a:t>
                      </a:r>
                      <a:endParaRPr lang="es-MX" sz="1000" dirty="0">
                        <a:latin typeface="+mn-lt"/>
                      </a:endParaRPr>
                    </a:p>
                  </a:txBody>
                  <a:tcPr anchor="ctr"/>
                </a:tc>
              </a:tr>
              <a:tr h="65784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000" baseline="0" dirty="0" smtClean="0">
                          <a:latin typeface="+mn-lt"/>
                        </a:rPr>
                        <a:t>3ra. SESIÓN ORDINARIA DE LA ASAMBLEA PLENARIA Y DE LA COMISIÓN PERMANENTE DE CONTRALORES MUNICIPIOS-ESTADO: </a:t>
                      </a:r>
                      <a:endParaRPr lang="es-MX" sz="1000" dirty="0" smtClean="0">
                        <a:latin typeface="+mn-lt"/>
                      </a:endParaRPr>
                    </a:p>
                    <a:p>
                      <a:pPr marL="171450" indent="-171450">
                        <a:buFont typeface="Arial" panose="020B0604020202020204" pitchFamily="34" charset="0"/>
                        <a:buChar char="•"/>
                      </a:pPr>
                      <a:r>
                        <a:rPr lang="es-MX" sz="1000" dirty="0" smtClean="0">
                          <a:latin typeface="+mn-lt"/>
                        </a:rPr>
                        <a:t>Informe</a:t>
                      </a:r>
                      <a:r>
                        <a:rPr lang="es-MX" sz="1000" baseline="0" dirty="0" smtClean="0">
                          <a:latin typeface="+mn-lt"/>
                        </a:rPr>
                        <a:t> Anual de Resultados</a:t>
                      </a:r>
                    </a:p>
                    <a:p>
                      <a:pPr marL="171450" indent="-171450">
                        <a:buFont typeface="Arial" panose="020B0604020202020204" pitchFamily="34" charset="0"/>
                        <a:buChar char="•"/>
                      </a:pPr>
                      <a:r>
                        <a:rPr lang="es-MX" sz="1000" baseline="0" dirty="0" smtClean="0">
                          <a:latin typeface="+mn-lt"/>
                        </a:rPr>
                        <a:t>Elección del Coordinador Estatal 2018</a:t>
                      </a:r>
                      <a:endParaRPr lang="es-MX" sz="1000" dirty="0" smtClean="0">
                        <a:latin typeface="+mn-lt"/>
                      </a:endParaRPr>
                    </a:p>
                  </a:txBody>
                  <a:tcPr anchor="ctr"/>
                </a:tc>
                <a:tc>
                  <a:txBody>
                    <a:bodyPr/>
                    <a:lstStyle/>
                    <a:p>
                      <a:pPr algn="ctr"/>
                      <a:r>
                        <a:rPr lang="es-MX" sz="1000" dirty="0" smtClean="0">
                          <a:latin typeface="+mn-lt"/>
                        </a:rPr>
                        <a:t>08 de Diciembre</a:t>
                      </a:r>
                      <a:endParaRPr lang="es-MX" sz="1000" dirty="0">
                        <a:latin typeface="+mn-lt"/>
                      </a:endParaRPr>
                    </a:p>
                  </a:txBody>
                  <a:tcPr anchor="ctr"/>
                </a:tc>
              </a:tr>
            </a:tbl>
          </a:graphicData>
        </a:graphic>
      </p:graphicFrame>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10343"/>
            <a:ext cx="8502650" cy="919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3 CuadroTexto"/>
          <p:cNvSpPr txBox="1">
            <a:spLocks noChangeArrowheads="1"/>
          </p:cNvSpPr>
          <p:nvPr/>
        </p:nvSpPr>
        <p:spPr bwMode="auto">
          <a:xfrm>
            <a:off x="1448674" y="679163"/>
            <a:ext cx="72866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MX" altLang="ko-KR" sz="1800" b="1" dirty="0" smtClean="0">
                <a:solidFill>
                  <a:schemeClr val="bg1"/>
                </a:solidFill>
                <a:latin typeface="Arial" panose="020B0604020202020204" pitchFamily="34" charset="0"/>
              </a:rPr>
              <a:t>TEMAS A CONSIDERAR EN LAS SESIONES DE LA ASAMBLEA Y LAS REUNIONES REGIONALES </a:t>
            </a:r>
          </a:p>
          <a:p>
            <a:pPr algn="ctr" eaLnBrk="1" hangingPunct="1">
              <a:spcBef>
                <a:spcPct val="0"/>
              </a:spcBef>
              <a:buFontTx/>
              <a:buNone/>
            </a:pPr>
            <a:endParaRPr lang="es-MX" altLang="es-MX" sz="1800" b="1" dirty="0">
              <a:ea typeface="맑은 고딕" panose="020B0503020000020004" pitchFamily="34" charset="-127"/>
            </a:endParaRPr>
          </a:p>
        </p:txBody>
      </p:sp>
    </p:spTree>
    <p:extLst>
      <p:ext uri="{BB962C8B-B14F-4D97-AF65-F5344CB8AC3E}">
        <p14:creationId xmlns:p14="http://schemas.microsoft.com/office/powerpoint/2010/main" val="3257917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683568" y="2996952"/>
            <a:ext cx="7776864" cy="2169825"/>
          </a:xfrm>
          <a:prstGeom prst="rect">
            <a:avLst/>
          </a:prstGeom>
          <a:noFill/>
        </p:spPr>
        <p:txBody>
          <a:bodyPr wrap="square">
            <a:spAutoFit/>
          </a:bodyPr>
          <a:lstStyle/>
          <a:p>
            <a:pPr algn="just">
              <a:defRPr/>
            </a:pPr>
            <a:endParaRPr lang="es-ES" sz="1300" dirty="0" smtClean="0">
              <a:solidFill>
                <a:schemeClr val="tx1">
                  <a:lumMod val="75000"/>
                  <a:lumOff val="25000"/>
                </a:schemeClr>
              </a:solidFill>
            </a:endParaRPr>
          </a:p>
          <a:p>
            <a:pPr algn="just">
              <a:defRPr/>
            </a:pPr>
            <a:endParaRPr lang="es-MX" altLang="es-MX" sz="1400" dirty="0" smtClean="0"/>
          </a:p>
          <a:p>
            <a:pPr algn="just">
              <a:defRPr/>
            </a:pPr>
            <a:r>
              <a:rPr lang="es-MX" altLang="es-MX" dirty="0" smtClean="0">
                <a:latin typeface="Calibri" panose="020F0502020204030204" pitchFamily="34" charset="0"/>
              </a:rPr>
              <a:t>Establecer acciones conjuntas, entre la Contraloría del Estado y los 125 municipios del Estado de Jalisco, con el fin de impulsar la armonización normativa para la implementación del Sistema Local Anticorrupción, como instancias de coordinación de las autoridades municipales en la prevención, detección y sanción de responsabilidades administrativas y hechos de corrupción, así como en la fiscalización y control de recursos públicos.</a:t>
            </a:r>
            <a:endParaRPr lang="es-ES" dirty="0">
              <a:solidFill>
                <a:schemeClr val="tx1">
                  <a:lumMod val="75000"/>
                  <a:lumOff val="25000"/>
                </a:schemeClr>
              </a:solidFill>
              <a:latin typeface="Calibri" panose="020F0502020204030204" pitchFamily="34" charset="0"/>
            </a:endParaRPr>
          </a:p>
        </p:txBody>
      </p:sp>
      <p:sp>
        <p:nvSpPr>
          <p:cNvPr id="6" name="5 Pentágono"/>
          <p:cNvSpPr/>
          <p:nvPr/>
        </p:nvSpPr>
        <p:spPr>
          <a:xfrm>
            <a:off x="755576" y="1844824"/>
            <a:ext cx="2952328" cy="864096"/>
          </a:xfrm>
          <a:prstGeom prst="homePlate">
            <a:avLst/>
          </a:prstGeom>
          <a:solidFill>
            <a:srgbClr val="FF0000"/>
          </a:solidFill>
          <a:ln>
            <a:noFill/>
          </a:ln>
          <a:effectLst>
            <a:outerShdw blurRad="50800" dist="38100" dir="5400000" algn="t" rotWithShape="0">
              <a:prstClr val="black">
                <a:alpha val="40000"/>
              </a:prstClr>
            </a:outerShdw>
          </a:effectLst>
          <a:scene3d>
            <a:camera prst="orthographicFront"/>
            <a:lightRig rig="threePt" dir="t"/>
          </a:scene3d>
          <a:sp3d extrusionH="57150" contourW="12700">
            <a:bevelT/>
            <a:extrusionClr>
              <a:schemeClr val="bg1">
                <a:lumMod val="75000"/>
              </a:schemeClr>
            </a:extrusionClr>
            <a:contourClr>
              <a:schemeClr val="bg1">
                <a:lumMod val="50000"/>
              </a:schemeClr>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dirty="0"/>
          </a:p>
        </p:txBody>
      </p:sp>
      <p:sp>
        <p:nvSpPr>
          <p:cNvPr id="7175" name="2 CuadroTexto"/>
          <p:cNvSpPr txBox="1">
            <a:spLocks noChangeArrowheads="1"/>
          </p:cNvSpPr>
          <p:nvPr/>
        </p:nvSpPr>
        <p:spPr bwMode="auto">
          <a:xfrm>
            <a:off x="971228" y="1989138"/>
            <a:ext cx="22326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sz="2400" b="1" dirty="0" smtClean="0">
                <a:solidFill>
                  <a:schemeClr val="bg1"/>
                </a:solidFill>
                <a:latin typeface="Arial" panose="020B0604020202020204" pitchFamily="34" charset="0"/>
              </a:rPr>
              <a:t> </a:t>
            </a:r>
            <a:r>
              <a:rPr lang="es-MX" altLang="es-MX" sz="2400" b="1" dirty="0">
                <a:solidFill>
                  <a:schemeClr val="bg1"/>
                </a:solidFill>
                <a:latin typeface="Arial" panose="020B0604020202020204" pitchFamily="34" charset="0"/>
              </a:rPr>
              <a:t>Objetivo</a:t>
            </a:r>
          </a:p>
        </p:txBody>
      </p:sp>
      <p:sp>
        <p:nvSpPr>
          <p:cNvPr id="2" name="Marcador de número de diapositiva 1"/>
          <p:cNvSpPr>
            <a:spLocks noGrp="1"/>
          </p:cNvSpPr>
          <p:nvPr>
            <p:ph type="sldNum" sz="quarter" idx="12"/>
          </p:nvPr>
        </p:nvSpPr>
        <p:spPr/>
        <p:txBody>
          <a:bodyPr/>
          <a:lstStyle/>
          <a:p>
            <a:pPr>
              <a:defRPr/>
            </a:pPr>
            <a:fld id="{9F6EDB6B-1253-40EE-87F0-8951706EE40C}" type="slidenum">
              <a:rPr lang="es-MX" altLang="es-MX" smtClean="0">
                <a:solidFill>
                  <a:schemeClr val="bg1"/>
                </a:solidFill>
              </a:rPr>
              <a:pPr>
                <a:defRPr/>
              </a:pPr>
              <a:t>2</a:t>
            </a:fld>
            <a:endParaRPr lang="es-MX" altLang="es-MX" dirty="0">
              <a:solidFill>
                <a:schemeClr val="bg1"/>
              </a:solidFill>
            </a:endParaRPr>
          </a:p>
        </p:txBody>
      </p:sp>
      <p:pic>
        <p:nvPicPr>
          <p:cNvPr id="18" name="Imagen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9" name="Imagen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20" name="Imagen 19" descr="E:\9.- Comisión Contralores Estado - Municipios (CCEM)\Pagina Comision Contralores\Logo CCME-0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extLst>
      <p:ext uri="{BB962C8B-B14F-4D97-AF65-F5344CB8AC3E}">
        <p14:creationId xmlns:p14="http://schemas.microsoft.com/office/powerpoint/2010/main" val="2792510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675" y="1295400"/>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3 CuadroTexto"/>
          <p:cNvSpPr txBox="1">
            <a:spLocks noChangeArrowheads="1"/>
          </p:cNvSpPr>
          <p:nvPr/>
        </p:nvSpPr>
        <p:spPr bwMode="auto">
          <a:xfrm>
            <a:off x="928688" y="2178050"/>
            <a:ext cx="7359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MX" altLang="es-MX" sz="1800" b="1" dirty="0">
                <a:solidFill>
                  <a:schemeClr val="bg1"/>
                </a:solidFill>
                <a:latin typeface="Arial" panose="020B0604020202020204" pitchFamily="34" charset="0"/>
              </a:rPr>
              <a:t>CONTROL INTERNO</a:t>
            </a:r>
            <a:endParaRPr lang="es-MX" altLang="es-MX" sz="1800" b="1" dirty="0"/>
          </a:p>
        </p:txBody>
      </p:sp>
      <p:graphicFrame>
        <p:nvGraphicFramePr>
          <p:cNvPr id="11" name="10 Tabla"/>
          <p:cNvGraphicFramePr>
            <a:graphicFrameLocks noGrp="1"/>
          </p:cNvGraphicFramePr>
          <p:nvPr>
            <p:extLst>
              <p:ext uri="{D42A27DB-BD31-4B8C-83A1-F6EECF244321}">
                <p14:modId xmlns:p14="http://schemas.microsoft.com/office/powerpoint/2010/main" val="2903191160"/>
              </p:ext>
            </p:extLst>
          </p:nvPr>
        </p:nvGraphicFramePr>
        <p:xfrm>
          <a:off x="1821656" y="2534427"/>
          <a:ext cx="7001669" cy="4944444"/>
        </p:xfrm>
        <a:graphic>
          <a:graphicData uri="http://schemas.openxmlformats.org/drawingml/2006/table">
            <a:tbl>
              <a:tblPr firstRow="1" bandRow="1">
                <a:tableStyleId>{17292A2E-F333-43FB-9621-5CBBE7FDCDCB}</a:tableStyleId>
              </a:tblPr>
              <a:tblGrid>
                <a:gridCol w="7001669"/>
              </a:tblGrid>
              <a:tr h="267387">
                <a:tc>
                  <a:txBody>
                    <a:bodyPr/>
                    <a:lstStyle/>
                    <a:p>
                      <a:pPr algn="ctr"/>
                      <a:endParaRPr lang="es-ES" sz="1600" b="0" dirty="0">
                        <a:latin typeface="Calibri" panose="020F0502020204030204" pitchFamily="34" charset="0"/>
                        <a:cs typeface="Arial" panose="020B0604020202020204" pitchFamily="34" charset="0"/>
                      </a:endParaRPr>
                    </a:p>
                  </a:txBody>
                  <a:tcPr marL="64304" marR="64304" marT="32151" marB="3215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23097">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dirty="0" smtClean="0">
                          <a:latin typeface="Calibri" panose="020F0502020204030204" pitchFamily="34" charset="0"/>
                          <a:cs typeface="Arial" panose="020B0604020202020204" pitchFamily="34" charset="0"/>
                        </a:rPr>
                        <a:t>Implementación y seguimiento en el Estado</a:t>
                      </a:r>
                      <a:r>
                        <a:rPr lang="es-MX" altLang="es-MX" sz="1400" baseline="0" dirty="0" smtClean="0">
                          <a:latin typeface="Calibri" panose="020F0502020204030204" pitchFamily="34" charset="0"/>
                          <a:cs typeface="Arial" panose="020B0604020202020204" pitchFamily="34" charset="0"/>
                        </a:rPr>
                        <a:t> del Modelo Estatal de Marco Integrado de Control Interno. </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aseline="0" dirty="0" smtClean="0">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Calibri" pitchFamily="34" charset="0"/>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Actividades</a:t>
                      </a:r>
                      <a:r>
                        <a:rPr lang="es-MX" altLang="es-MX" sz="1400" b="1" baseline="0" dirty="0" smtClean="0">
                          <a:solidFill>
                            <a:schemeClr val="bg1">
                              <a:lumMod val="50000"/>
                            </a:schemeClr>
                          </a:solidFill>
                          <a:latin typeface="Calibri" panose="020F0502020204030204" pitchFamily="34" charset="0"/>
                          <a:cs typeface="Arial" panose="020B0604020202020204" pitchFamily="34" charset="0"/>
                        </a:rPr>
                        <a:t> generales</a:t>
                      </a:r>
                      <a:endParaRPr lang="es-MX" altLang="es-MX" sz="1400" dirty="0" smtClean="0">
                        <a:latin typeface="Calibri" panose="020F0502020204030204" pitchFamily="34" charset="0"/>
                        <a:cs typeface="Arial" panose="020B0604020202020204" pitchFamily="34" charset="0"/>
                      </a:endParaRPr>
                    </a:p>
                    <a:p>
                      <a:pPr marL="342900" indent="-342900" algn="just" eaLnBrk="1" hangingPunct="1">
                        <a:lnSpc>
                          <a:spcPct val="100000"/>
                        </a:lnSpc>
                        <a:buFont typeface="Calibri" pitchFamily="34" charset="0"/>
                        <a:buAutoNum type="arabicPeriod"/>
                      </a:pPr>
                      <a:r>
                        <a:rPr lang="es-MX" altLang="es-MX" sz="1400" baseline="0" dirty="0" smtClean="0">
                          <a:latin typeface="Calibri" panose="020F0502020204030204" pitchFamily="34" charset="0"/>
                          <a:cs typeface="Arial" panose="020B0604020202020204" pitchFamily="34" charset="0"/>
                        </a:rPr>
                        <a:t>Capacitar a los 125 municipios en materia del primer componente de Control Interno: Ambiente de Control.</a:t>
                      </a:r>
                    </a:p>
                    <a:p>
                      <a:pPr marL="342900" indent="-342900" algn="just" eaLnBrk="1" hangingPunct="1">
                        <a:lnSpc>
                          <a:spcPct val="100000"/>
                        </a:lnSpc>
                        <a:buFont typeface="Calibri" pitchFamily="34" charset="0"/>
                        <a:buAutoNum type="arabicPeriod"/>
                      </a:pPr>
                      <a:r>
                        <a:rPr lang="es-MX" altLang="es-MX" sz="1400" baseline="0" dirty="0" smtClean="0">
                          <a:latin typeface="Calibri" panose="020F0502020204030204" pitchFamily="34" charset="0"/>
                          <a:cs typeface="Arial" panose="020B0604020202020204" pitchFamily="34" charset="0"/>
                        </a:rPr>
                        <a:t>Informar el resultado del Diagnóstico de Control Interno</a:t>
                      </a:r>
                    </a:p>
                    <a:p>
                      <a:pPr marL="342900" indent="-342900" algn="just" eaLnBrk="1" hangingPunct="1">
                        <a:lnSpc>
                          <a:spcPct val="100000"/>
                        </a:lnSpc>
                        <a:buFont typeface="Calibri" pitchFamily="34" charset="0"/>
                        <a:buAutoNum type="arabicPeriod"/>
                      </a:pPr>
                      <a:r>
                        <a:rPr lang="es-MX" altLang="es-MX" sz="1400" baseline="0" dirty="0" smtClean="0">
                          <a:latin typeface="Calibri" panose="020F0502020204030204" pitchFamily="34" charset="0"/>
                          <a:cs typeface="Arial" panose="020B0604020202020204" pitchFamily="34" charset="0"/>
                        </a:rPr>
                        <a:t>Asesorar mediante visitas personalizadas a cada una de las Instituciones de la Administración Pública Municipal para dar soluciones a las dudas y corregir los errores en la implementación del Sistema Estatal de Control  Interno (seguimiento de diagnóstico)</a:t>
                      </a:r>
                    </a:p>
                    <a:p>
                      <a:pPr marL="342900" indent="-342900" algn="just" eaLnBrk="1" hangingPunct="1">
                        <a:lnSpc>
                          <a:spcPct val="100000"/>
                        </a:lnSpc>
                        <a:buFont typeface="Calibri" pitchFamily="34" charset="0"/>
                        <a:buAutoNum type="arabicPeriod"/>
                      </a:pPr>
                      <a:r>
                        <a:rPr lang="es-MX" altLang="es-MX" sz="1400" baseline="0" dirty="0" smtClean="0">
                          <a:latin typeface="Calibri" panose="020F0502020204030204" pitchFamily="34" charset="0"/>
                          <a:cs typeface="Arial" panose="020B0604020202020204" pitchFamily="34" charset="0"/>
                        </a:rPr>
                        <a:t>Capacitar en el componente número 3 de Control Interno: Actividades de Control</a:t>
                      </a:r>
                      <a:endParaRPr lang="es-MX" altLang="es-MX" sz="1400" dirty="0" smtClean="0">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1"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Responsable: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dirty="0" smtClean="0">
                          <a:solidFill>
                            <a:schemeClr val="tx1"/>
                          </a:solidFill>
                          <a:latin typeface="Calibri" panose="020F0502020204030204" pitchFamily="34" charset="0"/>
                          <a:cs typeface="Arial" panose="020B0604020202020204" pitchFamily="34" charset="0"/>
                        </a:rPr>
                        <a:t>CE: Mtro.</a:t>
                      </a:r>
                      <a:r>
                        <a:rPr lang="es-MX" altLang="es-MX" sz="1400" b="0" baseline="0" dirty="0" smtClean="0">
                          <a:solidFill>
                            <a:schemeClr val="tx1"/>
                          </a:solidFill>
                          <a:latin typeface="Calibri" panose="020F0502020204030204" pitchFamily="34" charset="0"/>
                          <a:cs typeface="Arial" panose="020B0604020202020204" pitchFamily="34" charset="0"/>
                        </a:rPr>
                        <a:t> Luis Enrique Barboza Niño</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baseline="0" dirty="0" smtClean="0">
                          <a:solidFill>
                            <a:schemeClr val="tx1"/>
                          </a:solidFill>
                          <a:latin typeface="Calibri" panose="020F0502020204030204" pitchFamily="34" charset="0"/>
                          <a:cs typeface="Arial" panose="020B0604020202020204" pitchFamily="34" charset="0"/>
                        </a:rPr>
                        <a:t>CCME: 12 Coordinadores Regionales de la CCM-E</a:t>
                      </a:r>
                      <a:endParaRPr lang="es-MX" altLang="es-MX" sz="1400" b="0" dirty="0" smtClean="0">
                        <a:solidFill>
                          <a:schemeClr val="tx1"/>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1" baseline="0"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Fechas</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dirty="0" smtClean="0">
                          <a:solidFill>
                            <a:schemeClr val="tx1"/>
                          </a:solidFill>
                          <a:latin typeface="Calibri" panose="020F0502020204030204" pitchFamily="34" charset="0"/>
                          <a:cs typeface="Arial" panose="020B0604020202020204" pitchFamily="34" charset="0"/>
                        </a:rPr>
                        <a:t>Febrero-Diciembre</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600" b="1" baseline="0"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600" b="1" baseline="0"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600" dirty="0" smtClean="0">
                        <a:latin typeface="Calibri" panose="020F0502020204030204" pitchFamily="34" charset="0"/>
                        <a:cs typeface="Arial" panose="020B0604020202020204" pitchFamily="34" charset="0"/>
                      </a:endParaRPr>
                    </a:p>
                  </a:txBody>
                  <a:tcPr marL="64304" marR="64304" marT="32151" marB="3215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11 CuadroTexto"/>
          <p:cNvSpPr txBox="1"/>
          <p:nvPr/>
        </p:nvSpPr>
        <p:spPr>
          <a:xfrm>
            <a:off x="320675" y="2780928"/>
            <a:ext cx="1571625" cy="400050"/>
          </a:xfrm>
          <a:prstGeom prst="rect">
            <a:avLst/>
          </a:prstGeom>
          <a:noFill/>
        </p:spPr>
        <p:txBody>
          <a:bodyPr>
            <a:spAutoFit/>
          </a:bodyPr>
          <a:lstStyle/>
          <a:p>
            <a:pPr eaLnBrk="1" fontAlgn="auto" hangingPunct="1">
              <a:spcBef>
                <a:spcPts val="0"/>
              </a:spcBef>
              <a:spcAft>
                <a:spcPts val="0"/>
              </a:spcAft>
              <a:defRPr/>
            </a:pPr>
            <a:r>
              <a:rPr lang="es-MX" sz="2000" b="1" spc="-150" dirty="0" smtClean="0">
                <a:solidFill>
                  <a:schemeClr val="bg1">
                    <a:lumMod val="50000"/>
                  </a:schemeClr>
                </a:solidFill>
              </a:rPr>
              <a:t>1. Proyecto</a:t>
            </a:r>
            <a:endParaRPr lang="es-MX" sz="2000" b="1" spc="-150" dirty="0">
              <a:solidFill>
                <a:schemeClr val="bg1">
                  <a:lumMod val="50000"/>
                </a:schemeClr>
              </a:solidFill>
            </a:endParaRPr>
          </a:p>
        </p:txBody>
      </p:sp>
      <p:sp>
        <p:nvSpPr>
          <p:cNvPr id="4" name="Marcador de número de diapositiva 3"/>
          <p:cNvSpPr>
            <a:spLocks noGrp="1"/>
          </p:cNvSpPr>
          <p:nvPr>
            <p:ph type="sldNum" sz="quarter" idx="12"/>
          </p:nvPr>
        </p:nvSpPr>
        <p:spPr/>
        <p:txBody>
          <a:bodyPr/>
          <a:lstStyle/>
          <a:p>
            <a:pPr>
              <a:defRPr/>
            </a:pPr>
            <a:fld id="{CC757B0C-AB8F-46ED-8375-DA2E9486BB05}" type="slidenum">
              <a:rPr lang="es-MX" altLang="es-MX" smtClean="0">
                <a:solidFill>
                  <a:schemeClr val="bg1"/>
                </a:solidFill>
              </a:rPr>
              <a:pPr>
                <a:defRPr/>
              </a:pPr>
              <a:t>3</a:t>
            </a:fld>
            <a:endParaRPr lang="es-MX" altLang="es-MX" dirty="0">
              <a:solidFill>
                <a:schemeClr val="bg1"/>
              </a:solidFill>
            </a:endParaRPr>
          </a:p>
        </p:txBody>
      </p:sp>
      <p:pic>
        <p:nvPicPr>
          <p:cNvPr id="19" name="Imagen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20" name="Imagen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21" name="Imagen 20" descr="E:\9.- Comisión Contralores Estado - Municipios (CCEM)\Pagina Comision Contralores\Logo CCME-01.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75" y="1295400"/>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3 CuadroTexto"/>
          <p:cNvSpPr txBox="1">
            <a:spLocks noChangeArrowheads="1"/>
          </p:cNvSpPr>
          <p:nvPr/>
        </p:nvSpPr>
        <p:spPr bwMode="auto">
          <a:xfrm>
            <a:off x="1214438" y="2138057"/>
            <a:ext cx="72866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MX" altLang="es-MX" sz="1800" b="1" dirty="0" smtClean="0">
                <a:solidFill>
                  <a:prstClr val="white"/>
                </a:solidFill>
                <a:latin typeface="Arial" panose="020B0604020202020204" pitchFamily="34" charset="0"/>
              </a:rPr>
              <a:t>SEGUIMIENTO A OBRAS DE RECURSOS FEDERALES</a:t>
            </a:r>
            <a:endParaRPr lang="es-MX" altLang="es-MX" sz="1800" b="1" dirty="0">
              <a:solidFill>
                <a:prstClr val="black"/>
              </a:solidFill>
              <a:ea typeface="맑은 고딕" panose="020B0503020000020004" pitchFamily="34" charset="-127"/>
            </a:endParaRPr>
          </a:p>
        </p:txBody>
      </p:sp>
      <p:sp>
        <p:nvSpPr>
          <p:cNvPr id="2" name="Marcador de número de diapositiva 1"/>
          <p:cNvSpPr>
            <a:spLocks noGrp="1"/>
          </p:cNvSpPr>
          <p:nvPr>
            <p:ph type="sldNum" sz="quarter" idx="12"/>
          </p:nvPr>
        </p:nvSpPr>
        <p:spPr/>
        <p:txBody>
          <a:bodyPr/>
          <a:lstStyle/>
          <a:p>
            <a:pPr>
              <a:defRPr/>
            </a:pPr>
            <a:fld id="{CC757B0C-AB8F-46ED-8375-DA2E9486BB05}" type="slidenum">
              <a:rPr lang="es-MX" altLang="es-MX" smtClean="0">
                <a:solidFill>
                  <a:prstClr val="white"/>
                </a:solidFill>
              </a:rPr>
              <a:pPr>
                <a:defRPr/>
              </a:pPr>
              <a:t>4</a:t>
            </a:fld>
            <a:endParaRPr lang="es-MX" altLang="es-MX" dirty="0">
              <a:solidFill>
                <a:prstClr val="white"/>
              </a:solidFill>
            </a:endParaRPr>
          </a:p>
        </p:txBody>
      </p:sp>
      <p:sp>
        <p:nvSpPr>
          <p:cNvPr id="12" name="11 CuadroTexto"/>
          <p:cNvSpPr txBox="1"/>
          <p:nvPr/>
        </p:nvSpPr>
        <p:spPr>
          <a:xfrm>
            <a:off x="320675" y="2816580"/>
            <a:ext cx="1571625" cy="400050"/>
          </a:xfrm>
          <a:prstGeom prst="rect">
            <a:avLst/>
          </a:prstGeom>
          <a:noFill/>
        </p:spPr>
        <p:txBody>
          <a:bodyPr>
            <a:spAutoFit/>
          </a:bodyPr>
          <a:lstStyle/>
          <a:p>
            <a:pPr eaLnBrk="1" fontAlgn="auto" hangingPunct="1">
              <a:spcBef>
                <a:spcPts val="0"/>
              </a:spcBef>
              <a:spcAft>
                <a:spcPts val="0"/>
              </a:spcAft>
              <a:defRPr/>
            </a:pPr>
            <a:r>
              <a:rPr lang="es-MX" sz="2000" b="1" spc="-150" dirty="0" smtClean="0">
                <a:solidFill>
                  <a:prstClr val="white">
                    <a:lumMod val="50000"/>
                  </a:prstClr>
                </a:solidFill>
              </a:rPr>
              <a:t>2. Proyecto</a:t>
            </a:r>
            <a:endParaRPr lang="es-MX" sz="2000" b="1" spc="-150" dirty="0">
              <a:solidFill>
                <a:prstClr val="white">
                  <a:lumMod val="50000"/>
                </a:prstClr>
              </a:solidFill>
            </a:endParaRPr>
          </a:p>
        </p:txBody>
      </p:sp>
      <p:graphicFrame>
        <p:nvGraphicFramePr>
          <p:cNvPr id="16" name="15 Tabla"/>
          <p:cNvGraphicFramePr>
            <a:graphicFrameLocks noGrp="1"/>
          </p:cNvGraphicFramePr>
          <p:nvPr>
            <p:extLst>
              <p:ext uri="{D42A27DB-BD31-4B8C-83A1-F6EECF244321}">
                <p14:modId xmlns:p14="http://schemas.microsoft.com/office/powerpoint/2010/main" val="949181813"/>
              </p:ext>
            </p:extLst>
          </p:nvPr>
        </p:nvGraphicFramePr>
        <p:xfrm>
          <a:off x="1674565" y="2610953"/>
          <a:ext cx="6987629" cy="4258638"/>
        </p:xfrm>
        <a:graphic>
          <a:graphicData uri="http://schemas.openxmlformats.org/drawingml/2006/table">
            <a:tbl>
              <a:tblPr firstRow="1" bandRow="1">
                <a:tableStyleId>{17292A2E-F333-43FB-9621-5CBBE7FDCDCB}</a:tableStyleId>
              </a:tblPr>
              <a:tblGrid>
                <a:gridCol w="6987629"/>
              </a:tblGrid>
              <a:tr h="291946">
                <a:tc>
                  <a:txBody>
                    <a:bodyPr/>
                    <a:lstStyle/>
                    <a:p>
                      <a:pPr algn="ctr"/>
                      <a:endParaRPr lang="es-ES" sz="1600" b="0" dirty="0">
                        <a:latin typeface="Arial" panose="020B0604020202020204" pitchFamily="34" charset="0"/>
                        <a:cs typeface="Arial" panose="020B0604020202020204" pitchFamily="34" charset="0"/>
                      </a:endParaRPr>
                    </a:p>
                  </a:txBody>
                  <a:tcPr marL="64304" marR="64304" marT="32153" marB="3215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38046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altLang="es-MX" sz="1400" baseline="0" dirty="0" smtClean="0">
                          <a:latin typeface="Calibri" panose="020F0502020204030204" pitchFamily="34" charset="0"/>
                          <a:cs typeface="Arial" panose="020B0604020202020204" pitchFamily="34" charset="0"/>
                        </a:rPr>
                        <a:t>Utilización de las herramientas BEOP y </a:t>
                      </a:r>
                      <a:r>
                        <a:rPr lang="es-MX" altLang="es-MX" sz="1400" baseline="0" dirty="0" err="1" smtClean="0">
                          <a:latin typeface="Calibri" panose="020F0502020204030204" pitchFamily="34" charset="0"/>
                          <a:cs typeface="Arial" panose="020B0604020202020204" pitchFamily="34" charset="0"/>
                        </a:rPr>
                        <a:t>CompranNet</a:t>
                      </a:r>
                      <a:r>
                        <a:rPr lang="es-MX" altLang="es-MX" sz="1400" baseline="0" dirty="0" smtClean="0">
                          <a:latin typeface="Calibri" panose="020F0502020204030204" pitchFamily="34" charset="0"/>
                          <a:cs typeface="Arial" panose="020B0604020202020204" pitchFamily="34" charset="0"/>
                        </a:rPr>
                        <a:t> en las instancias ejecutoras locales</a:t>
                      </a:r>
                    </a:p>
                    <a:p>
                      <a:pPr marL="0" marR="0" indent="0" algn="just" defTabSz="914400" rtl="0" eaLnBrk="1" fontAlgn="auto" latinLnBrk="0" hangingPunct="1">
                        <a:lnSpc>
                          <a:spcPct val="100000"/>
                        </a:lnSpc>
                        <a:spcBef>
                          <a:spcPts val="0"/>
                        </a:spcBef>
                        <a:spcAft>
                          <a:spcPts val="0"/>
                        </a:spcAft>
                        <a:buClrTx/>
                        <a:buSzTx/>
                        <a:buFontTx/>
                        <a:buNone/>
                        <a:tabLst/>
                        <a:defRPr/>
                      </a:pPr>
                      <a:endParaRPr lang="es-MX" altLang="es-MX" sz="1400" b="1"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Actividades</a:t>
                      </a:r>
                      <a:r>
                        <a:rPr lang="es-MX" altLang="es-MX" sz="1400" b="1" baseline="0" dirty="0" smtClean="0">
                          <a:solidFill>
                            <a:schemeClr val="bg1">
                              <a:lumMod val="50000"/>
                            </a:schemeClr>
                          </a:solidFill>
                          <a:latin typeface="Calibri" panose="020F0502020204030204" pitchFamily="34" charset="0"/>
                          <a:cs typeface="Arial" panose="020B0604020202020204" pitchFamily="34" charset="0"/>
                        </a:rPr>
                        <a:t> generales</a:t>
                      </a:r>
                    </a:p>
                    <a:p>
                      <a:pPr marL="342900" indent="-342900" algn="just">
                        <a:buAutoNum type="arabicPeriod"/>
                      </a:pPr>
                      <a:r>
                        <a:rPr lang="es-MX" altLang="ko-KR" sz="1400" b="0" baseline="0" dirty="0" smtClean="0">
                          <a:solidFill>
                            <a:schemeClr val="tx1"/>
                          </a:solidFill>
                          <a:latin typeface="Calibri" panose="020F0502020204030204" pitchFamily="34" charset="0"/>
                        </a:rPr>
                        <a:t>Sondeo de Unidades Ejecutoras/Compradoras de Obra Pública registras respecto a los 125 municipios </a:t>
                      </a:r>
                    </a:p>
                    <a:p>
                      <a:pPr marL="342900" indent="-342900" algn="just">
                        <a:buAutoNum type="arabicPeriod"/>
                      </a:pPr>
                      <a:r>
                        <a:rPr lang="es-MX" altLang="ko-KR" sz="1400" b="0" baseline="0" dirty="0" smtClean="0">
                          <a:solidFill>
                            <a:schemeClr val="tx1"/>
                          </a:solidFill>
                          <a:latin typeface="Calibri" panose="020F0502020204030204" pitchFamily="34" charset="0"/>
                        </a:rPr>
                        <a:t>Seguimiento al uso e implementación de ambas herramientas por medio de atención telefónica, correos electrónicos y asesorías presenciales.</a:t>
                      </a:r>
                    </a:p>
                    <a:p>
                      <a:pPr marL="342900" indent="-342900" algn="just">
                        <a:buAutoNum type="arabicPeriod"/>
                      </a:pPr>
                      <a:r>
                        <a:rPr lang="es-MX" altLang="ko-KR" sz="1400" b="0" baseline="0" dirty="0" smtClean="0">
                          <a:solidFill>
                            <a:schemeClr val="tx1"/>
                          </a:solidFill>
                          <a:latin typeface="Calibri" panose="020F0502020204030204" pitchFamily="34" charset="0"/>
                        </a:rPr>
                        <a:t>Impartir asesorías al OEC, retroalimentación respecto a las inquietudes recabadas por el OEC en las actividades con el resto de las Unidades.</a:t>
                      </a:r>
                    </a:p>
                    <a:p>
                      <a:pPr marL="342900" indent="-342900" algn="just">
                        <a:buAutoNum type="arabicPeriod"/>
                      </a:pPr>
                      <a:r>
                        <a:rPr lang="es-MX" altLang="ko-KR" sz="1400" b="0" baseline="0" dirty="0" smtClean="0">
                          <a:solidFill>
                            <a:schemeClr val="tx1"/>
                          </a:solidFill>
                          <a:latin typeface="Calibri" panose="020F0502020204030204" pitchFamily="34" charset="0"/>
                        </a:rPr>
                        <a:t>Elaborar Informes y Seguimientos para reportar a la SFP</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1"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Responsable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dirty="0" smtClean="0">
                          <a:solidFill>
                            <a:schemeClr val="tx1"/>
                          </a:solidFill>
                          <a:latin typeface="Calibri" panose="020F0502020204030204" pitchFamily="34" charset="0"/>
                          <a:cs typeface="Arial" panose="020B0604020202020204" pitchFamily="34" charset="0"/>
                        </a:rPr>
                        <a:t>CE: Mtro.</a:t>
                      </a:r>
                      <a:r>
                        <a:rPr lang="es-MX" altLang="es-MX" sz="1400" b="0" baseline="0" dirty="0" smtClean="0">
                          <a:solidFill>
                            <a:schemeClr val="tx1"/>
                          </a:solidFill>
                          <a:latin typeface="Calibri" panose="020F0502020204030204" pitchFamily="34" charset="0"/>
                          <a:cs typeface="Arial" panose="020B0604020202020204" pitchFamily="34" charset="0"/>
                        </a:rPr>
                        <a:t> Luis Enrique Barboza Niño</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baseline="0" dirty="0" smtClean="0">
                          <a:solidFill>
                            <a:schemeClr val="tx1"/>
                          </a:solidFill>
                          <a:latin typeface="Calibri" panose="020F0502020204030204" pitchFamily="34" charset="0"/>
                          <a:cs typeface="Arial" panose="020B0604020202020204" pitchFamily="34" charset="0"/>
                        </a:rPr>
                        <a:t>CCME: Región 02 Altos Norte, Lic. José de Jesús Piñón Delgado, Contralor del Municipio de Lagos de Moreno</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500" b="1" baseline="0"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1" dirty="0" smtClean="0">
                          <a:solidFill>
                            <a:schemeClr val="bg1">
                              <a:lumMod val="50000"/>
                            </a:schemeClr>
                          </a:solidFill>
                          <a:latin typeface="Calibri" panose="020F0502020204030204" pitchFamily="34" charset="0"/>
                          <a:cs typeface="Arial" panose="020B0604020202020204" pitchFamily="34" charset="0"/>
                        </a:rPr>
                        <a:t>Fechas</a:t>
                      </a:r>
                    </a:p>
                    <a:p>
                      <a:pPr marL="0" indent="0" algn="just">
                        <a:buNone/>
                      </a:pPr>
                      <a:r>
                        <a:rPr lang="es-MX" sz="1500" b="0" dirty="0" smtClean="0">
                          <a:solidFill>
                            <a:schemeClr val="tx1"/>
                          </a:solidFill>
                          <a:latin typeface="Calibri" panose="020F0502020204030204" pitchFamily="34" charset="0"/>
                          <a:cs typeface="Arial" panose="020B0604020202020204" pitchFamily="34" charset="0"/>
                        </a:rPr>
                        <a:t>Julio</a:t>
                      </a:r>
                    </a:p>
                  </a:txBody>
                  <a:tcPr marL="64304" marR="64304" marT="32146" marB="3214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3" name="Imagen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8" name="Imagen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19" name="Imagen 18" descr="E:\9.- Comisión Contralores Estado - Municipios (CCEM)\Pagina Comision Contralores\Logo CCME-0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extLst>
      <p:ext uri="{BB962C8B-B14F-4D97-AF65-F5344CB8AC3E}">
        <p14:creationId xmlns:p14="http://schemas.microsoft.com/office/powerpoint/2010/main" val="497167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675" y="1295400"/>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10 Tabla"/>
          <p:cNvGraphicFramePr>
            <a:graphicFrameLocks noGrp="1"/>
          </p:cNvGraphicFramePr>
          <p:nvPr>
            <p:extLst>
              <p:ext uri="{D42A27DB-BD31-4B8C-83A1-F6EECF244321}">
                <p14:modId xmlns:p14="http://schemas.microsoft.com/office/powerpoint/2010/main" val="1952304933"/>
              </p:ext>
            </p:extLst>
          </p:nvPr>
        </p:nvGraphicFramePr>
        <p:xfrm>
          <a:off x="1638246" y="2546350"/>
          <a:ext cx="7056784" cy="5660710"/>
        </p:xfrm>
        <a:graphic>
          <a:graphicData uri="http://schemas.openxmlformats.org/drawingml/2006/table">
            <a:tbl>
              <a:tblPr firstRow="1" bandRow="1">
                <a:tableStyleId>{17292A2E-F333-43FB-9621-5CBBE7FDCDCB}</a:tableStyleId>
              </a:tblPr>
              <a:tblGrid>
                <a:gridCol w="7056784"/>
              </a:tblGrid>
              <a:tr h="287536">
                <a:tc>
                  <a:txBody>
                    <a:bodyPr/>
                    <a:lstStyle/>
                    <a:p>
                      <a:pPr marL="342900" indent="-342900" algn="ctr">
                        <a:buFont typeface="+mj-lt"/>
                        <a:buAutoNum type="arabicPeriod" startAt="3"/>
                      </a:pPr>
                      <a:endParaRPr lang="es-ES" sz="1600" b="0" dirty="0">
                        <a:latin typeface="Arial" panose="020B0604020202020204" pitchFamily="34" charset="0"/>
                        <a:cs typeface="Arial" panose="020B0604020202020204" pitchFamily="34" charset="0"/>
                      </a:endParaRPr>
                    </a:p>
                  </a:txBody>
                  <a:tcPr marL="64304" marR="64304" marT="32149" marB="3214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724506">
                <a:tc>
                  <a:txBody>
                    <a:bodyPr/>
                    <a:lstStyle/>
                    <a:p>
                      <a:pPr marL="0" marR="0" indent="0" algn="just" defTabSz="914400" rtl="0" eaLnBrk="1" fontAlgn="auto" latinLnBrk="0" hangingPunct="1">
                        <a:lnSpc>
                          <a:spcPct val="100000"/>
                        </a:lnSpc>
                        <a:spcBef>
                          <a:spcPts val="0"/>
                        </a:spcBef>
                        <a:spcAft>
                          <a:spcPts val="0"/>
                        </a:spcAft>
                        <a:buClrTx/>
                        <a:buSzTx/>
                        <a:buFont typeface="Calibri" pitchFamily="34" charset="0"/>
                        <a:buNone/>
                        <a:tabLst/>
                        <a:defRPr/>
                      </a:pPr>
                      <a:endParaRPr lang="es-MX" altLang="es-MX" sz="1400" dirty="0" smtClean="0">
                        <a:latin typeface="Arial" panose="020B060402020202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Calibri" pitchFamily="34" charset="0"/>
                        <a:buNone/>
                        <a:tabLst/>
                        <a:defRPr/>
                      </a:pPr>
                      <a:r>
                        <a:rPr lang="es-MX" altLang="es-MX" sz="1500" dirty="0" smtClean="0">
                          <a:latin typeface="Calibri" panose="020F0502020204030204" pitchFamily="34" charset="0"/>
                          <a:cs typeface="Arial" panose="020B0604020202020204" pitchFamily="34" charset="0"/>
                        </a:rPr>
                        <a:t>Las Normas Profesionales de Auditoría del Sistema Nacional</a:t>
                      </a:r>
                      <a:r>
                        <a:rPr lang="es-MX" altLang="es-MX" sz="1500" baseline="0" dirty="0" smtClean="0">
                          <a:latin typeface="Calibri" panose="020F0502020204030204" pitchFamily="34" charset="0"/>
                          <a:cs typeface="Arial" panose="020B0604020202020204" pitchFamily="34" charset="0"/>
                        </a:rPr>
                        <a:t> de Fiscalización, constituyen la base de las actividades que realizan día con día los auditores gubernamentales, la profesionalización de la auditoría gubernamental resulta indispensable para ofrecer un alto grado de confiabilidad en los resultados y en el servicio que ofrecemos a la sociedad.</a:t>
                      </a:r>
                    </a:p>
                    <a:p>
                      <a:pPr marL="0" indent="0" algn="just" eaLnBrk="1" hangingPunct="1">
                        <a:lnSpc>
                          <a:spcPct val="100000"/>
                        </a:lnSpc>
                        <a:buFont typeface="Calibri" pitchFamily="34" charset="0"/>
                        <a:buNone/>
                      </a:pPr>
                      <a:endParaRPr lang="es-MX" altLang="es-MX" sz="1500" b="1" dirty="0" smtClean="0">
                        <a:solidFill>
                          <a:schemeClr val="bg1">
                            <a:lumMod val="50000"/>
                          </a:schemeClr>
                        </a:solidFill>
                        <a:latin typeface="Calibri" panose="020F0502020204030204" pitchFamily="34" charset="0"/>
                        <a:cs typeface="Arial" panose="020B0604020202020204" pitchFamily="34" charset="0"/>
                      </a:endParaRPr>
                    </a:p>
                    <a:p>
                      <a:pPr marL="0" indent="0" algn="just" eaLnBrk="1" hangingPunct="1">
                        <a:lnSpc>
                          <a:spcPct val="100000"/>
                        </a:lnSpc>
                        <a:buFont typeface="Calibri" pitchFamily="34" charset="0"/>
                        <a:buNone/>
                      </a:pPr>
                      <a:r>
                        <a:rPr lang="es-MX" altLang="es-MX" sz="1500" b="1" dirty="0" smtClean="0">
                          <a:solidFill>
                            <a:schemeClr val="bg1">
                              <a:lumMod val="50000"/>
                            </a:schemeClr>
                          </a:solidFill>
                          <a:latin typeface="Calibri" panose="020F0502020204030204" pitchFamily="34" charset="0"/>
                          <a:cs typeface="Arial" panose="020B0604020202020204" pitchFamily="34" charset="0"/>
                        </a:rPr>
                        <a:t>Actividades</a:t>
                      </a:r>
                      <a:r>
                        <a:rPr lang="es-MX" altLang="es-MX" sz="1500" b="1" baseline="0" dirty="0" smtClean="0">
                          <a:solidFill>
                            <a:schemeClr val="bg1">
                              <a:lumMod val="50000"/>
                            </a:schemeClr>
                          </a:solidFill>
                          <a:latin typeface="Calibri" panose="020F0502020204030204" pitchFamily="34" charset="0"/>
                          <a:cs typeface="Arial" panose="020B0604020202020204" pitchFamily="34" charset="0"/>
                        </a:rPr>
                        <a:t> generales</a:t>
                      </a:r>
                    </a:p>
                    <a:p>
                      <a:pPr marL="342900" marR="0" indent="-342900" algn="just" defTabSz="914400" rtl="0" eaLnBrk="1" fontAlgn="auto" latinLnBrk="0" hangingPunct="1">
                        <a:lnSpc>
                          <a:spcPct val="100000"/>
                        </a:lnSpc>
                        <a:spcBef>
                          <a:spcPts val="0"/>
                        </a:spcBef>
                        <a:spcAft>
                          <a:spcPts val="0"/>
                        </a:spcAft>
                        <a:buClrTx/>
                        <a:buSzTx/>
                        <a:buFont typeface="Calibri" pitchFamily="34" charset="0"/>
                        <a:buAutoNum type="arabicPeriod"/>
                        <a:tabLst/>
                        <a:defRPr/>
                      </a:pPr>
                      <a:r>
                        <a:rPr lang="es-MX" altLang="es-MX" sz="1500" baseline="0" dirty="0" smtClean="0">
                          <a:latin typeface="Calibri" panose="020F0502020204030204" pitchFamily="34" charset="0"/>
                        </a:rPr>
                        <a:t>Capacitar a los contralores municipales con el objetivo de fortalecer las prácticas de  auditoría gubernamental</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500" b="1"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1" dirty="0" smtClean="0">
                          <a:solidFill>
                            <a:schemeClr val="bg1">
                              <a:lumMod val="50000"/>
                            </a:schemeClr>
                          </a:solidFill>
                          <a:latin typeface="Calibri" panose="020F0502020204030204" pitchFamily="34" charset="0"/>
                          <a:cs typeface="Arial" panose="020B0604020202020204" pitchFamily="34" charset="0"/>
                        </a:rPr>
                        <a:t>Responsable: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0" dirty="0" smtClean="0">
                          <a:solidFill>
                            <a:schemeClr val="tx1"/>
                          </a:solidFill>
                          <a:latin typeface="Calibri" panose="020F0502020204030204" pitchFamily="34" charset="0"/>
                          <a:cs typeface="Arial" panose="020B0604020202020204" pitchFamily="34" charset="0"/>
                        </a:rPr>
                        <a:t>CE: Lic. Jorge Guillermo Ojeda Preciado</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0" dirty="0" smtClean="0">
                          <a:solidFill>
                            <a:schemeClr val="tx1"/>
                          </a:solidFill>
                          <a:latin typeface="Calibri" panose="020F0502020204030204" pitchFamily="34" charset="0"/>
                          <a:cs typeface="Arial" panose="020B0604020202020204" pitchFamily="34" charset="0"/>
                        </a:rPr>
                        <a:t>CCME:</a:t>
                      </a:r>
                      <a:r>
                        <a:rPr lang="es-MX" altLang="es-MX" sz="1500" b="0" baseline="0" dirty="0" smtClean="0">
                          <a:solidFill>
                            <a:schemeClr val="tx1"/>
                          </a:solidFill>
                          <a:latin typeface="Calibri" panose="020F0502020204030204" pitchFamily="34" charset="0"/>
                          <a:cs typeface="Arial" panose="020B0604020202020204" pitchFamily="34" charset="0"/>
                        </a:rPr>
                        <a:t> Región 07 Sierra de Amula, LCP Lilia López González, Contralor Municipal de El Grullo</a:t>
                      </a:r>
                      <a:endParaRPr lang="es-MX" altLang="es-MX" sz="1500" b="0" dirty="0" smtClean="0">
                        <a:solidFill>
                          <a:schemeClr val="tx1"/>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500" b="1" baseline="0"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1" dirty="0" smtClean="0">
                          <a:solidFill>
                            <a:schemeClr val="bg1">
                              <a:lumMod val="50000"/>
                            </a:schemeClr>
                          </a:solidFill>
                          <a:latin typeface="Calibri" panose="020F0502020204030204" pitchFamily="34" charset="0"/>
                          <a:cs typeface="Arial" panose="020B0604020202020204" pitchFamily="34" charset="0"/>
                        </a:rPr>
                        <a:t>Fechas</a:t>
                      </a:r>
                    </a:p>
                    <a:p>
                      <a:pPr marL="0" marR="0" lvl="0" indent="0" algn="just" defTabSz="914400" rtl="0" eaLnBrk="1" fontAlgn="auto" latinLnBrk="0" hangingPunct="1">
                        <a:lnSpc>
                          <a:spcPct val="100000"/>
                        </a:lnSpc>
                        <a:spcBef>
                          <a:spcPct val="0"/>
                        </a:spcBef>
                        <a:spcAft>
                          <a:spcPts val="0"/>
                        </a:spcAft>
                        <a:buClrTx/>
                        <a:buSzTx/>
                        <a:buFont typeface="+mj-lt"/>
                        <a:buNone/>
                        <a:tabLst/>
                        <a:defRPr/>
                      </a:pPr>
                      <a:r>
                        <a:rPr lang="es-MX" sz="1500" baseline="0" dirty="0" smtClean="0">
                          <a:latin typeface="Calibri" panose="020F0502020204030204" pitchFamily="34" charset="0"/>
                          <a:cs typeface="Arial" panose="020B0604020202020204" pitchFamily="34" charset="0"/>
                        </a:rPr>
                        <a:t>1.- Agosto</a:t>
                      </a:r>
                    </a:p>
                    <a:p>
                      <a:pPr marL="0" marR="0" lvl="0" indent="0" algn="just" defTabSz="914400" rtl="0" eaLnBrk="1" fontAlgn="auto" latinLnBrk="0" hangingPunct="1">
                        <a:lnSpc>
                          <a:spcPct val="100000"/>
                        </a:lnSpc>
                        <a:spcBef>
                          <a:spcPct val="0"/>
                        </a:spcBef>
                        <a:spcAft>
                          <a:spcPts val="0"/>
                        </a:spcAft>
                        <a:buClrTx/>
                        <a:buSzTx/>
                        <a:buFont typeface="+mj-lt"/>
                        <a:buNone/>
                        <a:tabLst/>
                        <a:defRPr/>
                      </a:pPr>
                      <a:r>
                        <a:rPr lang="es-MX" sz="1300" baseline="0" dirty="0" smtClean="0">
                          <a:latin typeface="Arial" panose="020B0604020202020204" pitchFamily="34" charset="0"/>
                          <a:cs typeface="Arial" panose="020B0604020202020204" pitchFamily="34" charset="0"/>
                        </a:rPr>
                        <a:t>                                            </a:t>
                      </a:r>
                      <a:endParaRPr lang="es-MX" sz="1600" baseline="0" dirty="0" smtClean="0">
                        <a:latin typeface="Arial" panose="020B0604020202020204" pitchFamily="34" charset="0"/>
                        <a:cs typeface="Arial" panose="020B0604020202020204" pitchFamily="34" charset="0"/>
                      </a:endParaRPr>
                    </a:p>
                    <a:p>
                      <a:pPr algn="just">
                        <a:spcBef>
                          <a:spcPct val="0"/>
                        </a:spcBef>
                        <a:buFont typeface="Calibri" panose="020F0502020204030204" pitchFamily="34" charset="0"/>
                        <a:buNone/>
                        <a:defRPr/>
                      </a:pPr>
                      <a:endParaRPr lang="es-MX" altLang="es-MX" sz="1600" dirty="0" smtClean="0">
                        <a:latin typeface="Arial" panose="020B0604020202020204" pitchFamily="34" charset="0"/>
                      </a:endParaRPr>
                    </a:p>
                    <a:p>
                      <a:pPr algn="just">
                        <a:spcBef>
                          <a:spcPct val="0"/>
                        </a:spcBef>
                        <a:buFont typeface="Calibri" panose="020F0502020204030204" pitchFamily="34" charset="0"/>
                        <a:buAutoNum type="arabicPeriod"/>
                        <a:defRPr/>
                      </a:pPr>
                      <a:endParaRPr lang="es-MX" altLang="es-MX" sz="1600" dirty="0" smtClean="0">
                        <a:latin typeface="Arial" panose="020B0604020202020204" pitchFamily="34" charset="0"/>
                      </a:endParaRPr>
                    </a:p>
                    <a:p>
                      <a:pPr algn="just">
                        <a:spcBef>
                          <a:spcPct val="0"/>
                        </a:spcBef>
                        <a:buFont typeface="Calibri" panose="020F0502020204030204" pitchFamily="34" charset="0"/>
                        <a:buNone/>
                        <a:defRPr/>
                      </a:pPr>
                      <a:endParaRPr lang="es-MX" altLang="es-MX" sz="1600" dirty="0" smtClean="0">
                        <a:latin typeface="Arial" panose="020B0604020202020204" pitchFamily="34" charset="0"/>
                      </a:endParaRPr>
                    </a:p>
                    <a:p>
                      <a:pPr marL="0" indent="0" algn="just">
                        <a:spcBef>
                          <a:spcPct val="0"/>
                        </a:spcBef>
                        <a:buFont typeface="Arial" panose="020B0604020202020204" pitchFamily="34" charset="0"/>
                        <a:buNone/>
                        <a:defRPr/>
                      </a:pPr>
                      <a:endParaRPr lang="es-MX" altLang="es-MX" sz="1600" dirty="0" smtClean="0">
                        <a:latin typeface="Arial" panose="020B0604020202020204" pitchFamily="34" charset="0"/>
                      </a:endParaRPr>
                    </a:p>
                    <a:p>
                      <a:pPr marL="342900" indent="-342900" algn="just" eaLnBrk="1" hangingPunct="1">
                        <a:spcBef>
                          <a:spcPct val="0"/>
                        </a:spcBef>
                        <a:buFont typeface="+mj-lt"/>
                        <a:buAutoNum type="arabicPeriod" startAt="3"/>
                        <a:defRPr/>
                      </a:pPr>
                      <a:endParaRPr lang="es-MX" sz="1600" dirty="0" smtClean="0">
                        <a:latin typeface="Arial" panose="020B0604020202020204" pitchFamily="34" charset="0"/>
                        <a:cs typeface="Arial" panose="020B0604020202020204" pitchFamily="34" charset="0"/>
                      </a:endParaRPr>
                    </a:p>
                  </a:txBody>
                  <a:tcPr marL="64304" marR="64304" marT="32146" marB="3214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4" name="11 CuadroTexto"/>
          <p:cNvSpPr txBox="1"/>
          <p:nvPr/>
        </p:nvSpPr>
        <p:spPr>
          <a:xfrm>
            <a:off x="320675" y="2990952"/>
            <a:ext cx="1571625" cy="400050"/>
          </a:xfrm>
          <a:prstGeom prst="rect">
            <a:avLst/>
          </a:prstGeom>
          <a:noFill/>
        </p:spPr>
        <p:txBody>
          <a:bodyPr>
            <a:spAutoFit/>
          </a:bodyPr>
          <a:lstStyle/>
          <a:p>
            <a:pPr eaLnBrk="1" fontAlgn="auto" hangingPunct="1">
              <a:spcBef>
                <a:spcPts val="0"/>
              </a:spcBef>
              <a:spcAft>
                <a:spcPts val="0"/>
              </a:spcAft>
              <a:defRPr/>
            </a:pPr>
            <a:r>
              <a:rPr lang="es-MX" sz="2000" b="1" spc="-150" dirty="0">
                <a:solidFill>
                  <a:schemeClr val="bg1">
                    <a:lumMod val="50000"/>
                  </a:schemeClr>
                </a:solidFill>
              </a:rPr>
              <a:t>3</a:t>
            </a:r>
            <a:r>
              <a:rPr lang="es-MX" sz="2000" b="1" spc="-150" dirty="0" smtClean="0">
                <a:solidFill>
                  <a:schemeClr val="bg1">
                    <a:lumMod val="50000"/>
                  </a:schemeClr>
                </a:solidFill>
              </a:rPr>
              <a:t>. Proyecto</a:t>
            </a:r>
            <a:endParaRPr lang="es-MX" sz="2000" b="1" spc="-150" dirty="0">
              <a:solidFill>
                <a:schemeClr val="bg1">
                  <a:lumMod val="50000"/>
                </a:schemeClr>
              </a:solidFill>
            </a:endParaRPr>
          </a:p>
        </p:txBody>
      </p:sp>
      <p:sp>
        <p:nvSpPr>
          <p:cNvPr id="2" name="Marcador de número de diapositiva 1"/>
          <p:cNvSpPr>
            <a:spLocks noGrp="1"/>
          </p:cNvSpPr>
          <p:nvPr>
            <p:ph type="sldNum" sz="quarter" idx="12"/>
          </p:nvPr>
        </p:nvSpPr>
        <p:spPr/>
        <p:txBody>
          <a:bodyPr/>
          <a:lstStyle/>
          <a:p>
            <a:pPr>
              <a:defRPr/>
            </a:pPr>
            <a:fld id="{CC757B0C-AB8F-46ED-8375-DA2E9486BB05}" type="slidenum">
              <a:rPr lang="es-MX" altLang="es-MX" smtClean="0">
                <a:solidFill>
                  <a:schemeClr val="bg1"/>
                </a:solidFill>
              </a:rPr>
              <a:pPr>
                <a:defRPr/>
              </a:pPr>
              <a:t>5</a:t>
            </a:fld>
            <a:endParaRPr lang="es-MX" altLang="es-MX" dirty="0">
              <a:solidFill>
                <a:schemeClr val="bg1"/>
              </a:solidFill>
            </a:endParaRPr>
          </a:p>
        </p:txBody>
      </p:sp>
      <p:sp>
        <p:nvSpPr>
          <p:cNvPr id="13" name="3 CuadroTexto"/>
          <p:cNvSpPr txBox="1">
            <a:spLocks noChangeArrowheads="1"/>
          </p:cNvSpPr>
          <p:nvPr/>
        </p:nvSpPr>
        <p:spPr bwMode="auto">
          <a:xfrm>
            <a:off x="928688" y="2178050"/>
            <a:ext cx="7359650" cy="38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4000"/>
              </a:lnSpc>
              <a:spcBef>
                <a:spcPct val="0"/>
              </a:spcBef>
              <a:buFontTx/>
              <a:buNone/>
              <a:defRPr/>
            </a:pPr>
            <a:r>
              <a:rPr lang="es-MX" altLang="ko-KR" sz="1800" b="1" dirty="0" smtClean="0">
                <a:solidFill>
                  <a:schemeClr val="bg1"/>
                </a:solidFill>
                <a:latin typeface="Arial" panose="020B0604020202020204" pitchFamily="34" charset="0"/>
              </a:rPr>
              <a:t>ADOPCIÓN DE NORMAS INTOSAI</a:t>
            </a:r>
            <a:endParaRPr lang="es-MX" altLang="ko-KR" sz="1800" b="1" u="sng" dirty="0">
              <a:solidFill>
                <a:schemeClr val="bg1">
                  <a:lumMod val="50000"/>
                </a:schemeClr>
              </a:solidFill>
              <a:latin typeface="Arial" panose="020B0604020202020204" pitchFamily="34" charset="0"/>
            </a:endParaRPr>
          </a:p>
        </p:txBody>
      </p:sp>
      <p:pic>
        <p:nvPicPr>
          <p:cNvPr id="15" name="Imagen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7" name="Imagen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20" name="Imagen 19" descr="E:\9.- Comisión Contralores Estado - Municipios (CCEM)\Pagina Comision Contralores\Logo CCME-01.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675" y="1295400"/>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3 CuadroTexto"/>
          <p:cNvSpPr txBox="1">
            <a:spLocks noChangeArrowheads="1"/>
          </p:cNvSpPr>
          <p:nvPr/>
        </p:nvSpPr>
        <p:spPr bwMode="auto">
          <a:xfrm>
            <a:off x="928688" y="2178050"/>
            <a:ext cx="7359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MX" altLang="es-MX" sz="1800" b="1" dirty="0" smtClean="0">
                <a:solidFill>
                  <a:schemeClr val="bg1"/>
                </a:solidFill>
                <a:latin typeface="Arial" panose="020B0604020202020204" pitchFamily="34" charset="0"/>
              </a:rPr>
              <a:t>FORTALECIMIENTO DE LA PRÁCTICA DE LA AUDITORÍA</a:t>
            </a:r>
            <a:endParaRPr lang="es-MX" altLang="es-MX" sz="1800" b="1" dirty="0"/>
          </a:p>
        </p:txBody>
      </p:sp>
      <p:graphicFrame>
        <p:nvGraphicFramePr>
          <p:cNvPr id="11" name="10 Tabla"/>
          <p:cNvGraphicFramePr>
            <a:graphicFrameLocks noGrp="1"/>
          </p:cNvGraphicFramePr>
          <p:nvPr>
            <p:extLst>
              <p:ext uri="{D42A27DB-BD31-4B8C-83A1-F6EECF244321}">
                <p14:modId xmlns:p14="http://schemas.microsoft.com/office/powerpoint/2010/main" val="307448167"/>
              </p:ext>
            </p:extLst>
          </p:nvPr>
        </p:nvGraphicFramePr>
        <p:xfrm>
          <a:off x="1895588" y="2546350"/>
          <a:ext cx="6984775" cy="4959670"/>
        </p:xfrm>
        <a:graphic>
          <a:graphicData uri="http://schemas.openxmlformats.org/drawingml/2006/table">
            <a:tbl>
              <a:tblPr firstRow="1" bandRow="1">
                <a:tableStyleId>{17292A2E-F333-43FB-9621-5CBBE7FDCDCB}</a:tableStyleId>
              </a:tblPr>
              <a:tblGrid>
                <a:gridCol w="6984775"/>
              </a:tblGrid>
              <a:tr h="291629">
                <a:tc>
                  <a:txBody>
                    <a:bodyPr/>
                    <a:lstStyle/>
                    <a:p>
                      <a:pPr marL="342900" indent="-342900" algn="ctr">
                        <a:buFont typeface="+mj-lt"/>
                        <a:buAutoNum type="arabicPeriod" startAt="5"/>
                      </a:pPr>
                      <a:endParaRPr lang="es-ES" sz="1600" b="0" dirty="0">
                        <a:latin typeface="Arial" panose="020B0604020202020204" pitchFamily="34" charset="0"/>
                        <a:cs typeface="Arial" panose="020B0604020202020204" pitchFamily="34" charset="0"/>
                      </a:endParaRPr>
                    </a:p>
                  </a:txBody>
                  <a:tcPr marL="64304" marR="64304" marT="32149" marB="3214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99422">
                <a:tc>
                  <a:txBody>
                    <a:bodyPr/>
                    <a:lstStyle/>
                    <a:p>
                      <a:pPr marL="0" marR="0" lvl="0" indent="0" algn="just" defTabSz="914400" rtl="0" eaLnBrk="1" fontAlgn="auto" latinLnBrk="0" hangingPunct="1">
                        <a:lnSpc>
                          <a:spcPct val="100000"/>
                        </a:lnSpc>
                        <a:spcBef>
                          <a:spcPct val="0"/>
                        </a:spcBef>
                        <a:spcAft>
                          <a:spcPts val="0"/>
                        </a:spcAft>
                        <a:buClrTx/>
                        <a:buSzTx/>
                        <a:buFont typeface="+mj-lt"/>
                        <a:buNone/>
                        <a:tabLst/>
                        <a:defRPr/>
                      </a:pPr>
                      <a:endParaRPr lang="es-MX" altLang="es-MX" sz="1600" dirty="0" smtClean="0">
                        <a:latin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ct val="0"/>
                        </a:spcBef>
                        <a:spcAft>
                          <a:spcPts val="0"/>
                        </a:spcAft>
                        <a:buClrTx/>
                        <a:buSzTx/>
                        <a:buFont typeface="+mj-lt"/>
                        <a:buNone/>
                        <a:tabLst/>
                        <a:defRPr/>
                      </a:pPr>
                      <a:r>
                        <a:rPr lang="es-MX" altLang="es-MX" sz="1600" dirty="0" smtClean="0">
                          <a:latin typeface="Calibri" panose="020F0502020204030204" pitchFamily="34" charset="0"/>
                          <a:cs typeface="Arial" panose="020B0604020202020204" pitchFamily="34" charset="0"/>
                        </a:rPr>
                        <a:t>Fortalecer los protocolos de auditoría, a través de un modelo que</a:t>
                      </a:r>
                      <a:r>
                        <a:rPr lang="es-MX" altLang="es-MX" sz="1600" baseline="0" dirty="0" smtClean="0">
                          <a:latin typeface="Calibri" panose="020F0502020204030204" pitchFamily="34" charset="0"/>
                          <a:cs typeface="Arial" panose="020B0604020202020204" pitchFamily="34" charset="0"/>
                        </a:rPr>
                        <a:t> contenga  lineamientos </a:t>
                      </a:r>
                      <a:r>
                        <a:rPr lang="es-MX" altLang="es-MX" sz="1600" dirty="0" smtClean="0">
                          <a:latin typeface="Calibri" panose="020F0502020204030204" pitchFamily="34" charset="0"/>
                          <a:cs typeface="Arial" panose="020B0604020202020204" pitchFamily="34" charset="0"/>
                        </a:rPr>
                        <a:t>de auditoría en el Estado de Jalisco y sus Municipios</a:t>
                      </a:r>
                      <a:endParaRPr lang="es-MX" altLang="es-MX" sz="1600" baseline="0" dirty="0" smtClean="0">
                        <a:latin typeface="Calibri" panose="020F0502020204030204" pitchFamily="34" charset="0"/>
                        <a:cs typeface="Arial" panose="020B0604020202020204" pitchFamily="34" charset="0"/>
                      </a:endParaRPr>
                    </a:p>
                    <a:p>
                      <a:pPr marL="0" indent="0" algn="just" eaLnBrk="1" hangingPunct="1">
                        <a:lnSpc>
                          <a:spcPct val="100000"/>
                        </a:lnSpc>
                        <a:buFont typeface="Calibri" pitchFamily="34" charset="0"/>
                        <a:buNone/>
                      </a:pPr>
                      <a:endParaRPr lang="es-MX" altLang="es-MX" sz="1600" b="1" dirty="0" smtClean="0">
                        <a:solidFill>
                          <a:schemeClr val="bg1">
                            <a:lumMod val="50000"/>
                          </a:schemeClr>
                        </a:solidFill>
                        <a:latin typeface="Calibri" panose="020F0502020204030204" pitchFamily="34" charset="0"/>
                        <a:cs typeface="Arial" panose="020B0604020202020204" pitchFamily="34" charset="0"/>
                      </a:endParaRPr>
                    </a:p>
                    <a:p>
                      <a:pPr marL="0" indent="0" algn="just" eaLnBrk="1" hangingPunct="1">
                        <a:lnSpc>
                          <a:spcPct val="100000"/>
                        </a:lnSpc>
                        <a:buFont typeface="Calibri" pitchFamily="34" charset="0"/>
                        <a:buNone/>
                      </a:pPr>
                      <a:r>
                        <a:rPr lang="es-MX" altLang="es-MX" sz="1600" b="1" dirty="0" smtClean="0">
                          <a:solidFill>
                            <a:schemeClr val="bg1">
                              <a:lumMod val="50000"/>
                            </a:schemeClr>
                          </a:solidFill>
                          <a:latin typeface="Calibri" panose="020F0502020204030204" pitchFamily="34" charset="0"/>
                          <a:cs typeface="Arial" panose="020B0604020202020204" pitchFamily="34" charset="0"/>
                        </a:rPr>
                        <a:t>Actividades</a:t>
                      </a:r>
                      <a:r>
                        <a:rPr lang="es-MX" altLang="es-MX" sz="1600" b="1" baseline="0" dirty="0" smtClean="0">
                          <a:solidFill>
                            <a:schemeClr val="bg1">
                              <a:lumMod val="50000"/>
                            </a:schemeClr>
                          </a:solidFill>
                          <a:latin typeface="Calibri" panose="020F0502020204030204" pitchFamily="34" charset="0"/>
                          <a:cs typeface="Arial" panose="020B0604020202020204" pitchFamily="34" charset="0"/>
                        </a:rPr>
                        <a:t> generales</a:t>
                      </a:r>
                    </a:p>
                    <a:p>
                      <a:pPr marL="342900" marR="0" lvl="0" indent="-342900" algn="just" defTabSz="914400" rtl="0" eaLnBrk="1" fontAlgn="auto" latinLnBrk="0" hangingPunct="1">
                        <a:lnSpc>
                          <a:spcPct val="100000"/>
                        </a:lnSpc>
                        <a:spcBef>
                          <a:spcPct val="0"/>
                        </a:spcBef>
                        <a:spcAft>
                          <a:spcPts val="0"/>
                        </a:spcAft>
                        <a:buClrTx/>
                        <a:buSzTx/>
                        <a:buFont typeface="+mj-lt"/>
                        <a:buAutoNum type="arabicPeriod"/>
                        <a:tabLst/>
                        <a:defRPr/>
                      </a:pPr>
                      <a:r>
                        <a:rPr lang="es-MX" sz="1600" baseline="0" dirty="0" smtClean="0">
                          <a:latin typeface="Calibri" panose="020F0502020204030204" pitchFamily="34" charset="0"/>
                          <a:cs typeface="Arial" panose="020B0604020202020204" pitchFamily="34" charset="0"/>
                        </a:rPr>
                        <a:t>Presentar los lineamientos de auditoría.</a:t>
                      </a:r>
                    </a:p>
                    <a:p>
                      <a:pPr marL="0" marR="0" lvl="0" indent="0" algn="just" defTabSz="914400" rtl="0" eaLnBrk="1" fontAlgn="auto" latinLnBrk="0" hangingPunct="1">
                        <a:lnSpc>
                          <a:spcPct val="100000"/>
                        </a:lnSpc>
                        <a:spcBef>
                          <a:spcPct val="0"/>
                        </a:spcBef>
                        <a:spcAft>
                          <a:spcPts val="0"/>
                        </a:spcAft>
                        <a:buClrTx/>
                        <a:buSzTx/>
                        <a:buFont typeface="+mj-lt"/>
                        <a:buNone/>
                        <a:tabLst/>
                        <a:defRPr/>
                      </a:pPr>
                      <a:r>
                        <a:rPr lang="es-MX" sz="1600" baseline="0" dirty="0" smtClean="0">
                          <a:latin typeface="Calibri" panose="020F0502020204030204" pitchFamily="34" charset="0"/>
                          <a:cs typeface="Arial" panose="020B0604020202020204" pitchFamily="34" charset="0"/>
                        </a:rPr>
                        <a:t>2.    Capacitar a los contralores municipales en los lineamientos de auditoría.</a:t>
                      </a:r>
                    </a:p>
                    <a:p>
                      <a:pPr marL="0" marR="0" lvl="0" indent="0" algn="just" defTabSz="914400" rtl="0" eaLnBrk="1" fontAlgn="auto" latinLnBrk="0" hangingPunct="1">
                        <a:lnSpc>
                          <a:spcPct val="100000"/>
                        </a:lnSpc>
                        <a:spcBef>
                          <a:spcPct val="0"/>
                        </a:spcBef>
                        <a:spcAft>
                          <a:spcPts val="0"/>
                        </a:spcAft>
                        <a:buClrTx/>
                        <a:buSzTx/>
                        <a:buFont typeface="+mj-lt"/>
                        <a:buNone/>
                        <a:tabLst/>
                        <a:defRPr/>
                      </a:pPr>
                      <a:endParaRPr lang="es-MX" altLang="es-MX" sz="1600" b="1" dirty="0" smtClean="0">
                        <a:solidFill>
                          <a:schemeClr val="bg1">
                            <a:lumMod val="50000"/>
                          </a:schemeClr>
                        </a:solidFill>
                        <a:latin typeface="Calibri" panose="020F0502020204030204" pitchFamily="34" charset="0"/>
                        <a:cs typeface="Arial" panose="020B0604020202020204" pitchFamily="34" charset="0"/>
                      </a:endParaRPr>
                    </a:p>
                    <a:p>
                      <a:pPr marL="0" marR="0" lvl="0" indent="0" algn="just" defTabSz="914400" rtl="0" eaLnBrk="1" fontAlgn="auto" latinLnBrk="0" hangingPunct="1">
                        <a:lnSpc>
                          <a:spcPct val="100000"/>
                        </a:lnSpc>
                        <a:spcBef>
                          <a:spcPct val="0"/>
                        </a:spcBef>
                        <a:spcAft>
                          <a:spcPts val="0"/>
                        </a:spcAft>
                        <a:buClrTx/>
                        <a:buSzTx/>
                        <a:buFont typeface="+mj-lt"/>
                        <a:buNone/>
                        <a:tabLst/>
                        <a:defRPr/>
                      </a:pPr>
                      <a:r>
                        <a:rPr lang="es-MX" altLang="es-MX" sz="1600" b="1" dirty="0" smtClean="0">
                          <a:solidFill>
                            <a:schemeClr val="bg1">
                              <a:lumMod val="50000"/>
                            </a:schemeClr>
                          </a:solidFill>
                          <a:latin typeface="Calibri" panose="020F0502020204030204" pitchFamily="34" charset="0"/>
                          <a:cs typeface="Arial" panose="020B0604020202020204" pitchFamily="34" charset="0"/>
                        </a:rPr>
                        <a:t>Responsable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b="0" baseline="0" dirty="0" smtClean="0">
                          <a:solidFill>
                            <a:schemeClr val="tx1"/>
                          </a:solidFill>
                          <a:latin typeface="Calibri" panose="020F0502020204030204" pitchFamily="34" charset="0"/>
                          <a:cs typeface="Arial" panose="020B0604020202020204" pitchFamily="34" charset="0"/>
                        </a:rPr>
                        <a:t>CE: L.A.F. José Luis Ayala Avalos</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b="0" baseline="0" dirty="0" smtClean="0">
                          <a:solidFill>
                            <a:schemeClr val="tx1"/>
                          </a:solidFill>
                          <a:latin typeface="Calibri" panose="020F0502020204030204" pitchFamily="34" charset="0"/>
                          <a:cs typeface="Arial" panose="020B0604020202020204" pitchFamily="34" charset="0"/>
                        </a:rPr>
                        <a:t>CCME: Región 03 Altos Sur: Coordinador Regional, LCP. Ismael Alvarado de la Torre, Contralor municipal de Tepatitlán de Morelos</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600" b="1" baseline="0"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600" b="1" dirty="0" smtClean="0">
                          <a:solidFill>
                            <a:schemeClr val="bg1">
                              <a:lumMod val="50000"/>
                            </a:schemeClr>
                          </a:solidFill>
                          <a:latin typeface="Calibri" panose="020F0502020204030204" pitchFamily="34" charset="0"/>
                          <a:cs typeface="Arial" panose="020B0604020202020204" pitchFamily="34" charset="0"/>
                        </a:rPr>
                        <a:t>Fechas</a:t>
                      </a:r>
                    </a:p>
                    <a:p>
                      <a:pPr marL="0" marR="0" lvl="0" indent="0" algn="just" defTabSz="914400" rtl="0" eaLnBrk="1" fontAlgn="auto" latinLnBrk="0" hangingPunct="1">
                        <a:lnSpc>
                          <a:spcPct val="100000"/>
                        </a:lnSpc>
                        <a:spcBef>
                          <a:spcPct val="0"/>
                        </a:spcBef>
                        <a:spcAft>
                          <a:spcPts val="0"/>
                        </a:spcAft>
                        <a:buClrTx/>
                        <a:buSzTx/>
                        <a:buFont typeface="+mj-lt"/>
                        <a:buNone/>
                        <a:tabLst/>
                        <a:defRPr/>
                      </a:pPr>
                      <a:r>
                        <a:rPr lang="es-MX" sz="1600" baseline="0" dirty="0" smtClean="0">
                          <a:latin typeface="Calibri" panose="020F0502020204030204" pitchFamily="34" charset="0"/>
                          <a:cs typeface="Arial" panose="020B0604020202020204" pitchFamily="34" charset="0"/>
                        </a:rPr>
                        <a:t>1.- Abril</a:t>
                      </a:r>
                    </a:p>
                    <a:p>
                      <a:pPr marL="0" marR="0" lvl="0" indent="0" algn="just" defTabSz="914400" rtl="0" eaLnBrk="1" fontAlgn="auto" latinLnBrk="0" hangingPunct="1">
                        <a:lnSpc>
                          <a:spcPct val="100000"/>
                        </a:lnSpc>
                        <a:spcBef>
                          <a:spcPct val="0"/>
                        </a:spcBef>
                        <a:spcAft>
                          <a:spcPts val="0"/>
                        </a:spcAft>
                        <a:buClrTx/>
                        <a:buSzTx/>
                        <a:buFont typeface="+mj-lt"/>
                        <a:buNone/>
                        <a:tabLst/>
                        <a:defRPr/>
                      </a:pPr>
                      <a:endParaRPr lang="es-MX" sz="1300" baseline="0" dirty="0" smtClean="0">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ct val="0"/>
                        </a:spcBef>
                        <a:spcAft>
                          <a:spcPts val="0"/>
                        </a:spcAft>
                        <a:buClrTx/>
                        <a:buSzTx/>
                        <a:buFont typeface="+mj-lt"/>
                        <a:buNone/>
                        <a:tabLst/>
                        <a:defRPr/>
                      </a:pPr>
                      <a:endParaRPr lang="es-MX" sz="1600" baseline="0" dirty="0" smtClean="0">
                        <a:latin typeface="Arial" panose="020B0604020202020204" pitchFamily="34" charset="0"/>
                        <a:cs typeface="Arial" panose="020B0604020202020204" pitchFamily="34" charset="0"/>
                      </a:endParaRPr>
                    </a:p>
                    <a:p>
                      <a:pPr marL="342900" marR="0" lvl="0" indent="-342900" algn="just" defTabSz="914400" rtl="0" eaLnBrk="1" fontAlgn="auto" latinLnBrk="0" hangingPunct="1">
                        <a:lnSpc>
                          <a:spcPct val="100000"/>
                        </a:lnSpc>
                        <a:spcBef>
                          <a:spcPct val="0"/>
                        </a:spcBef>
                        <a:spcAft>
                          <a:spcPts val="0"/>
                        </a:spcAft>
                        <a:buClrTx/>
                        <a:buSzTx/>
                        <a:buFont typeface="+mj-lt"/>
                        <a:buAutoNum type="arabicPeriod"/>
                        <a:tabLst/>
                        <a:defRPr/>
                      </a:pPr>
                      <a:endParaRPr lang="es-MX" sz="1600" baseline="0" dirty="0" smtClean="0">
                        <a:latin typeface="Arial" panose="020B0604020202020204" pitchFamily="34" charset="0"/>
                        <a:cs typeface="Arial" panose="020B0604020202020204" pitchFamily="34" charset="0"/>
                      </a:endParaRPr>
                    </a:p>
                    <a:p>
                      <a:pPr marL="0" lvl="0" indent="0" algn="just" eaLnBrk="1" hangingPunct="1">
                        <a:spcBef>
                          <a:spcPct val="0"/>
                        </a:spcBef>
                        <a:buFont typeface="+mj-lt"/>
                        <a:buNone/>
                        <a:defRPr/>
                      </a:pPr>
                      <a:endParaRPr lang="es-MX" sz="1600" dirty="0" smtClean="0">
                        <a:latin typeface="Arial" panose="020B0604020202020204" pitchFamily="34" charset="0"/>
                        <a:cs typeface="Arial" panose="020B0604020202020204" pitchFamily="34" charset="0"/>
                      </a:endParaRPr>
                    </a:p>
                  </a:txBody>
                  <a:tcPr marL="64304" marR="64304" marT="32146" marB="3214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11 CuadroTexto"/>
          <p:cNvSpPr txBox="1"/>
          <p:nvPr/>
        </p:nvSpPr>
        <p:spPr>
          <a:xfrm>
            <a:off x="421122" y="3034642"/>
            <a:ext cx="1571625" cy="400110"/>
          </a:xfrm>
          <a:prstGeom prst="rect">
            <a:avLst/>
          </a:prstGeom>
          <a:noFill/>
        </p:spPr>
        <p:txBody>
          <a:bodyPr>
            <a:spAutoFit/>
          </a:bodyPr>
          <a:lstStyle/>
          <a:p>
            <a:pPr eaLnBrk="1" fontAlgn="auto" hangingPunct="1">
              <a:spcBef>
                <a:spcPts val="0"/>
              </a:spcBef>
              <a:spcAft>
                <a:spcPts val="0"/>
              </a:spcAft>
              <a:defRPr/>
            </a:pPr>
            <a:r>
              <a:rPr lang="es-MX" sz="2000" b="1" spc="-150" dirty="0">
                <a:solidFill>
                  <a:schemeClr val="bg1">
                    <a:lumMod val="50000"/>
                  </a:schemeClr>
                </a:solidFill>
              </a:rPr>
              <a:t>4</a:t>
            </a:r>
            <a:r>
              <a:rPr lang="es-MX" sz="2000" b="1" spc="-150" dirty="0" smtClean="0">
                <a:solidFill>
                  <a:schemeClr val="bg1">
                    <a:lumMod val="50000"/>
                  </a:schemeClr>
                </a:solidFill>
              </a:rPr>
              <a:t>. Proyecto. </a:t>
            </a:r>
            <a:endParaRPr lang="es-MX" sz="2000" b="1" spc="-150" dirty="0">
              <a:solidFill>
                <a:schemeClr val="bg1">
                  <a:lumMod val="50000"/>
                </a:schemeClr>
              </a:solidFill>
            </a:endParaRPr>
          </a:p>
        </p:txBody>
      </p:sp>
      <p:sp>
        <p:nvSpPr>
          <p:cNvPr id="4" name="Marcador de número de diapositiva 3"/>
          <p:cNvSpPr>
            <a:spLocks noGrp="1"/>
          </p:cNvSpPr>
          <p:nvPr>
            <p:ph type="sldNum" sz="quarter" idx="12"/>
          </p:nvPr>
        </p:nvSpPr>
        <p:spPr/>
        <p:txBody>
          <a:bodyPr/>
          <a:lstStyle/>
          <a:p>
            <a:pPr>
              <a:defRPr/>
            </a:pPr>
            <a:fld id="{CC757B0C-AB8F-46ED-8375-DA2E9486BB05}" type="slidenum">
              <a:rPr lang="es-MX" altLang="es-MX" smtClean="0">
                <a:solidFill>
                  <a:schemeClr val="bg1"/>
                </a:solidFill>
              </a:rPr>
              <a:pPr>
                <a:defRPr/>
              </a:pPr>
              <a:t>6</a:t>
            </a:fld>
            <a:endParaRPr lang="es-MX" altLang="es-MX" dirty="0">
              <a:solidFill>
                <a:schemeClr val="bg1"/>
              </a:solidFill>
            </a:endParaRPr>
          </a:p>
        </p:txBody>
      </p:sp>
      <p:pic>
        <p:nvPicPr>
          <p:cNvPr id="12" name="Imagen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7" name="Imagen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18" name="Imagen 17" descr="E:\9.- Comisión Contralores Estado - Municipios (CCEM)\Pagina Comision Contralores\Logo CCME-01.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extLst>
      <p:ext uri="{BB962C8B-B14F-4D97-AF65-F5344CB8AC3E}">
        <p14:creationId xmlns:p14="http://schemas.microsoft.com/office/powerpoint/2010/main" val="3250490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75" y="1295400"/>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Marcador de número de diapositiva 1"/>
          <p:cNvSpPr>
            <a:spLocks noGrp="1"/>
          </p:cNvSpPr>
          <p:nvPr>
            <p:ph type="sldNum" sz="quarter" idx="12"/>
          </p:nvPr>
        </p:nvSpPr>
        <p:spPr/>
        <p:txBody>
          <a:bodyPr/>
          <a:lstStyle/>
          <a:p>
            <a:pPr>
              <a:defRPr/>
            </a:pPr>
            <a:fld id="{CC757B0C-AB8F-46ED-8375-DA2E9486BB05}" type="slidenum">
              <a:rPr lang="es-MX" altLang="es-MX" smtClean="0">
                <a:solidFill>
                  <a:schemeClr val="bg1"/>
                </a:solidFill>
              </a:rPr>
              <a:pPr>
                <a:defRPr/>
              </a:pPr>
              <a:t>7</a:t>
            </a:fld>
            <a:endParaRPr lang="es-MX" altLang="es-MX" dirty="0">
              <a:solidFill>
                <a:schemeClr val="bg1"/>
              </a:solidFill>
            </a:endParaRPr>
          </a:p>
        </p:txBody>
      </p:sp>
      <p:sp>
        <p:nvSpPr>
          <p:cNvPr id="12" name="3 CuadroTexto"/>
          <p:cNvSpPr txBox="1">
            <a:spLocks noChangeArrowheads="1"/>
          </p:cNvSpPr>
          <p:nvPr/>
        </p:nvSpPr>
        <p:spPr bwMode="auto">
          <a:xfrm>
            <a:off x="892175" y="1894525"/>
            <a:ext cx="7359650" cy="956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4000"/>
              </a:lnSpc>
              <a:spcBef>
                <a:spcPct val="0"/>
              </a:spcBef>
              <a:buFontTx/>
              <a:buNone/>
              <a:defRPr/>
            </a:pPr>
            <a:r>
              <a:rPr lang="es-MX" altLang="ko-KR" sz="1800" b="1" dirty="0" smtClean="0">
                <a:solidFill>
                  <a:schemeClr val="bg1"/>
                </a:solidFill>
                <a:latin typeface="Arial" panose="020B0604020202020204" pitchFamily="34" charset="0"/>
              </a:rPr>
              <a:t>CÓDIGO DE ÉTICA Y CONDUCTA DE LOS SERVIDORES PÚBLICOS DE LA ADMINISTRACIÓN PÚBICA DEL ESTADO DE JALISCO</a:t>
            </a:r>
            <a:endParaRPr lang="es-MX" altLang="ko-KR" sz="1800" b="1" u="sng" dirty="0">
              <a:solidFill>
                <a:schemeClr val="bg1">
                  <a:lumMod val="50000"/>
                </a:schemeClr>
              </a:solidFill>
              <a:latin typeface="Arial" panose="020B0604020202020204" pitchFamily="34" charset="0"/>
            </a:endParaRPr>
          </a:p>
        </p:txBody>
      </p:sp>
      <p:sp>
        <p:nvSpPr>
          <p:cNvPr id="13" name="11 CuadroTexto"/>
          <p:cNvSpPr txBox="1"/>
          <p:nvPr/>
        </p:nvSpPr>
        <p:spPr>
          <a:xfrm>
            <a:off x="334963" y="3028950"/>
            <a:ext cx="1571625" cy="400050"/>
          </a:xfrm>
          <a:prstGeom prst="rect">
            <a:avLst/>
          </a:prstGeom>
          <a:noFill/>
        </p:spPr>
        <p:txBody>
          <a:bodyPr>
            <a:spAutoFit/>
          </a:bodyPr>
          <a:lstStyle/>
          <a:p>
            <a:pPr eaLnBrk="1" fontAlgn="auto" hangingPunct="1">
              <a:spcBef>
                <a:spcPts val="0"/>
              </a:spcBef>
              <a:spcAft>
                <a:spcPts val="0"/>
              </a:spcAft>
              <a:defRPr/>
            </a:pPr>
            <a:r>
              <a:rPr lang="es-MX" sz="2000" b="1" spc="-150" dirty="0">
                <a:solidFill>
                  <a:schemeClr val="bg1">
                    <a:lumMod val="50000"/>
                  </a:schemeClr>
                </a:solidFill>
              </a:rPr>
              <a:t>5</a:t>
            </a:r>
            <a:r>
              <a:rPr lang="es-MX" sz="2000" b="1" spc="-150" dirty="0" smtClean="0">
                <a:solidFill>
                  <a:schemeClr val="bg1">
                    <a:lumMod val="50000"/>
                  </a:schemeClr>
                </a:solidFill>
              </a:rPr>
              <a:t>. Proyecto</a:t>
            </a:r>
            <a:endParaRPr lang="es-MX" sz="2000" b="1" spc="-150" dirty="0">
              <a:solidFill>
                <a:schemeClr val="bg1">
                  <a:lumMod val="50000"/>
                </a:schemeClr>
              </a:solidFill>
            </a:endParaRPr>
          </a:p>
        </p:txBody>
      </p:sp>
      <p:graphicFrame>
        <p:nvGraphicFramePr>
          <p:cNvPr id="17" name="16 Tabla"/>
          <p:cNvGraphicFramePr>
            <a:graphicFrameLocks noGrp="1"/>
          </p:cNvGraphicFramePr>
          <p:nvPr>
            <p:extLst>
              <p:ext uri="{D42A27DB-BD31-4B8C-83A1-F6EECF244321}">
                <p14:modId xmlns:p14="http://schemas.microsoft.com/office/powerpoint/2010/main" val="1727803241"/>
              </p:ext>
            </p:extLst>
          </p:nvPr>
        </p:nvGraphicFramePr>
        <p:xfrm>
          <a:off x="1610494" y="2546350"/>
          <a:ext cx="7056784" cy="5173030"/>
        </p:xfrm>
        <a:graphic>
          <a:graphicData uri="http://schemas.openxmlformats.org/drawingml/2006/table">
            <a:tbl>
              <a:tblPr firstRow="1" bandRow="1">
                <a:tableStyleId>{17292A2E-F333-43FB-9621-5CBBE7FDCDCB}</a:tableStyleId>
              </a:tblPr>
              <a:tblGrid>
                <a:gridCol w="7056784"/>
              </a:tblGrid>
              <a:tr h="254858">
                <a:tc>
                  <a:txBody>
                    <a:bodyPr/>
                    <a:lstStyle/>
                    <a:p>
                      <a:pPr marL="342900" indent="-342900" algn="ctr">
                        <a:buFont typeface="+mj-lt"/>
                        <a:buAutoNum type="arabicPeriod" startAt="3"/>
                      </a:pPr>
                      <a:endParaRPr lang="es-ES" sz="1600" b="0" dirty="0">
                        <a:latin typeface="Arial" panose="020B0604020202020204" pitchFamily="34" charset="0"/>
                        <a:cs typeface="Arial" panose="020B0604020202020204" pitchFamily="34" charset="0"/>
                      </a:endParaRPr>
                    </a:p>
                  </a:txBody>
                  <a:tcPr marL="64304" marR="64304" marT="32149" marB="3214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23703">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aseline="0" dirty="0" smtClean="0">
                          <a:latin typeface="Calibri" panose="020F0502020204030204" pitchFamily="34" charset="0"/>
                          <a:cs typeface="Arial" panose="020B0604020202020204" pitchFamily="34" charset="0"/>
                        </a:rPr>
                        <a:t>Presentar el Código de Ética y Conducta de los servidores públicos de la Administración Pública del Estado de Jalisco, que permitirá Instaurar políticas y procesos adecuados para garantizar una cultura interna de responsabilidades, supervisión y evaluación.</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aseline="0" dirty="0" smtClean="0">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Actividades</a:t>
                      </a:r>
                      <a:r>
                        <a:rPr lang="es-MX" altLang="es-MX" sz="1400" b="1" baseline="0" dirty="0" smtClean="0">
                          <a:solidFill>
                            <a:schemeClr val="bg1">
                              <a:lumMod val="50000"/>
                            </a:schemeClr>
                          </a:solidFill>
                          <a:latin typeface="Calibri" panose="020F0502020204030204" pitchFamily="34" charset="0"/>
                          <a:cs typeface="Arial" panose="020B0604020202020204" pitchFamily="34" charset="0"/>
                        </a:rPr>
                        <a:t> generales</a:t>
                      </a:r>
                    </a:p>
                    <a:p>
                      <a:pPr marL="342900" indent="-342900" algn="just">
                        <a:buAutoNum type="arabicPeriod"/>
                      </a:pPr>
                      <a:r>
                        <a:rPr lang="es-MX" sz="1400" baseline="0" dirty="0" smtClean="0">
                          <a:latin typeface="Calibri" panose="020F0502020204030204" pitchFamily="34" charset="0"/>
                          <a:cs typeface="Arial" panose="020B0604020202020204" pitchFamily="34" charset="0"/>
                        </a:rPr>
                        <a:t>Presentar el Código de Ética y Conducta  de los Servidores Públicos a la Comisión de Contralores Municipios –Estado</a:t>
                      </a:r>
                    </a:p>
                    <a:p>
                      <a:pPr marL="342900" indent="-342900" algn="just">
                        <a:buAutoNum type="arabicPeriod"/>
                      </a:pPr>
                      <a:r>
                        <a:rPr lang="es-MX" sz="1400" baseline="0" dirty="0" smtClean="0">
                          <a:latin typeface="Calibri" panose="020F0502020204030204" pitchFamily="34" charset="0"/>
                          <a:cs typeface="Arial" panose="020B0604020202020204" pitchFamily="34" charset="0"/>
                        </a:rPr>
                        <a:t>Presentar el modelo de la Unidad Especializada en Ética y Prevención de Conflictos de Interés.</a:t>
                      </a:r>
                    </a:p>
                    <a:p>
                      <a:pPr marL="342900" indent="-342900" algn="just">
                        <a:buAutoNum type="arabicPeriod"/>
                      </a:pPr>
                      <a:r>
                        <a:rPr lang="es-MX" sz="1400" baseline="0" dirty="0" smtClean="0">
                          <a:latin typeface="Calibri" panose="020F0502020204030204" pitchFamily="34" charset="0"/>
                          <a:cs typeface="Arial" panose="020B0604020202020204" pitchFamily="34" charset="0"/>
                        </a:rPr>
                        <a:t>Impulsar la capacitación a los Contralores Municipales para la instrumentación del Código de Ética y Conducta de los servidores públicos Municipales</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1"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Responsable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dirty="0" smtClean="0">
                          <a:solidFill>
                            <a:schemeClr val="tx1"/>
                          </a:solidFill>
                          <a:latin typeface="Calibri" panose="020F0502020204030204" pitchFamily="34" charset="0"/>
                          <a:cs typeface="Arial" panose="020B0604020202020204" pitchFamily="34" charset="0"/>
                        </a:rPr>
                        <a:t>CE: Mtro. Avelino Bravo</a:t>
                      </a:r>
                      <a:r>
                        <a:rPr lang="es-MX" altLang="es-MX" sz="1400" b="0" baseline="0" dirty="0" smtClean="0">
                          <a:solidFill>
                            <a:schemeClr val="tx1"/>
                          </a:solidFill>
                          <a:latin typeface="Calibri" panose="020F0502020204030204" pitchFamily="34" charset="0"/>
                          <a:cs typeface="Arial" panose="020B0604020202020204" pitchFamily="34" charset="0"/>
                        </a:rPr>
                        <a:t> Chacho</a:t>
                      </a:r>
                      <a:endParaRPr lang="es-MX" altLang="es-MX" sz="1400" b="0" dirty="0" smtClean="0">
                        <a:solidFill>
                          <a:schemeClr val="tx1"/>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1" baseline="0"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Calibri" panose="020F0502020204030204" pitchFamily="34" charset="0"/>
                          <a:cs typeface="Arial" panose="020B0604020202020204" pitchFamily="34" charset="0"/>
                        </a:rPr>
                        <a:t>Fechas</a:t>
                      </a:r>
                    </a:p>
                    <a:p>
                      <a:pPr algn="just">
                        <a:spcBef>
                          <a:spcPct val="0"/>
                        </a:spcBef>
                        <a:buFont typeface="Calibri" panose="020F0502020204030204" pitchFamily="34" charset="0"/>
                        <a:buNone/>
                        <a:defRPr/>
                      </a:pPr>
                      <a:r>
                        <a:rPr lang="es-MX" altLang="es-MX" sz="1400" dirty="0" smtClean="0">
                          <a:latin typeface="Calibri" panose="020F0502020204030204" pitchFamily="34" charset="0"/>
                        </a:rPr>
                        <a:t>1.- Abril</a:t>
                      </a:r>
                    </a:p>
                    <a:p>
                      <a:pPr algn="just">
                        <a:spcBef>
                          <a:spcPct val="0"/>
                        </a:spcBef>
                        <a:buFont typeface="Calibri" panose="020F0502020204030204" pitchFamily="34" charset="0"/>
                        <a:buNone/>
                        <a:defRPr/>
                      </a:pPr>
                      <a:r>
                        <a:rPr lang="es-MX" altLang="es-MX" sz="1300" baseline="0" dirty="0" smtClean="0">
                          <a:latin typeface="Calibri" panose="020F0502020204030204" pitchFamily="34" charset="0"/>
                        </a:rPr>
                        <a:t>                </a:t>
                      </a:r>
                      <a:endParaRPr lang="es-MX" altLang="es-MX" sz="1300" dirty="0" smtClean="0">
                        <a:latin typeface="Calibri" panose="020F0502020204030204" pitchFamily="34" charset="0"/>
                      </a:endParaRPr>
                    </a:p>
                    <a:p>
                      <a:pPr algn="just">
                        <a:spcBef>
                          <a:spcPct val="0"/>
                        </a:spcBef>
                        <a:buFont typeface="Calibri" panose="020F0502020204030204" pitchFamily="34" charset="0"/>
                        <a:buAutoNum type="arabicPeriod"/>
                        <a:defRPr/>
                      </a:pPr>
                      <a:endParaRPr lang="es-MX" altLang="es-MX" sz="1600" dirty="0" smtClean="0">
                        <a:latin typeface="Arial" panose="020B0604020202020204" pitchFamily="34" charset="0"/>
                      </a:endParaRPr>
                    </a:p>
                    <a:p>
                      <a:pPr algn="just">
                        <a:spcBef>
                          <a:spcPct val="0"/>
                        </a:spcBef>
                        <a:buFont typeface="Calibri" panose="020F0502020204030204" pitchFamily="34" charset="0"/>
                        <a:buNone/>
                        <a:defRPr/>
                      </a:pPr>
                      <a:endParaRPr lang="es-MX" altLang="es-MX" sz="1600" dirty="0" smtClean="0">
                        <a:latin typeface="Arial" panose="020B0604020202020204" pitchFamily="34" charset="0"/>
                      </a:endParaRPr>
                    </a:p>
                    <a:p>
                      <a:pPr marL="0" indent="0" algn="just">
                        <a:spcBef>
                          <a:spcPct val="0"/>
                        </a:spcBef>
                        <a:buFont typeface="Arial" panose="020B0604020202020204" pitchFamily="34" charset="0"/>
                        <a:buNone/>
                        <a:defRPr/>
                      </a:pPr>
                      <a:endParaRPr lang="es-MX" altLang="es-MX" sz="1600" dirty="0" smtClean="0">
                        <a:latin typeface="Arial" panose="020B0604020202020204" pitchFamily="34" charset="0"/>
                      </a:endParaRPr>
                    </a:p>
                    <a:p>
                      <a:pPr marL="342900" indent="-342900" algn="just" eaLnBrk="1" hangingPunct="1">
                        <a:spcBef>
                          <a:spcPct val="0"/>
                        </a:spcBef>
                        <a:buFont typeface="+mj-lt"/>
                        <a:buAutoNum type="arabicPeriod" startAt="3"/>
                        <a:defRPr/>
                      </a:pPr>
                      <a:endParaRPr lang="es-MX" sz="1600" dirty="0" smtClean="0">
                        <a:latin typeface="Arial" panose="020B0604020202020204" pitchFamily="34" charset="0"/>
                        <a:cs typeface="Arial" panose="020B0604020202020204" pitchFamily="34" charset="0"/>
                      </a:endParaRPr>
                    </a:p>
                  </a:txBody>
                  <a:tcPr marL="64304" marR="64304" marT="32146" marB="3214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6" name="Imagen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9" name="Imagen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20" name="Imagen 19" descr="E:\9.- Comisión Contralores Estado - Municipios (CCEM)\Pagina Comision Contralores\Logo CCME-0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extLst>
      <p:ext uri="{BB962C8B-B14F-4D97-AF65-F5344CB8AC3E}">
        <p14:creationId xmlns:p14="http://schemas.microsoft.com/office/powerpoint/2010/main" val="3046842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63533" y="1874516"/>
            <a:ext cx="3574440" cy="380425"/>
          </a:xfrm>
          <a:prstGeom prst="rect">
            <a:avLst/>
          </a:prstGeom>
        </p:spPr>
        <p:txBody>
          <a:bodyPr wrap="none">
            <a:spAutoFit/>
          </a:bodyPr>
          <a:lstStyle/>
          <a:p>
            <a:pPr algn="ctr" eaLnBrk="1" hangingPunct="1">
              <a:lnSpc>
                <a:spcPct val="104000"/>
              </a:lnSpc>
              <a:defRPr/>
            </a:pPr>
            <a:r>
              <a:rPr lang="es-MX" altLang="ko-KR" b="1" dirty="0">
                <a:solidFill>
                  <a:schemeClr val="bg1"/>
                </a:solidFill>
              </a:rPr>
              <a:t>CONTRATACIONES PÚBLICAS</a:t>
            </a:r>
            <a:endParaRPr lang="es-MX" altLang="ko-KR" b="1" u="sng" dirty="0">
              <a:solidFill>
                <a:schemeClr val="bg1">
                  <a:lumMod val="50000"/>
                </a:schemeClr>
              </a:solidFill>
            </a:endParaRPr>
          </a:p>
        </p:txBody>
      </p:sp>
      <p:sp>
        <p:nvSpPr>
          <p:cNvPr id="3" name="Marcador de número de diapositiva 2"/>
          <p:cNvSpPr>
            <a:spLocks noGrp="1"/>
          </p:cNvSpPr>
          <p:nvPr>
            <p:ph type="sldNum" sz="quarter" idx="12"/>
          </p:nvPr>
        </p:nvSpPr>
        <p:spPr/>
        <p:txBody>
          <a:bodyPr/>
          <a:lstStyle/>
          <a:p>
            <a:pPr>
              <a:defRPr/>
            </a:pPr>
            <a:fld id="{CC757B0C-AB8F-46ED-8375-DA2E9486BB05}" type="slidenum">
              <a:rPr lang="es-MX" altLang="es-MX" smtClean="0">
                <a:solidFill>
                  <a:schemeClr val="bg1"/>
                </a:solidFill>
              </a:rPr>
              <a:pPr>
                <a:defRPr/>
              </a:pPr>
              <a:t>8</a:t>
            </a:fld>
            <a:endParaRPr lang="es-MX" altLang="es-MX" dirty="0">
              <a:solidFill>
                <a:schemeClr val="bg1"/>
              </a:solidFill>
            </a:endParaRPr>
          </a:p>
        </p:txBody>
      </p:sp>
      <p:pic>
        <p:nvPicPr>
          <p:cNvPr id="1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75" y="1295400"/>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3 CuadroTexto"/>
          <p:cNvSpPr txBox="1">
            <a:spLocks noChangeArrowheads="1"/>
          </p:cNvSpPr>
          <p:nvPr/>
        </p:nvSpPr>
        <p:spPr bwMode="auto">
          <a:xfrm>
            <a:off x="928688" y="2178050"/>
            <a:ext cx="7359650" cy="38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4000"/>
              </a:lnSpc>
              <a:spcBef>
                <a:spcPct val="0"/>
              </a:spcBef>
              <a:buFontTx/>
              <a:buNone/>
              <a:defRPr/>
            </a:pPr>
            <a:r>
              <a:rPr lang="es-MX" altLang="ko-KR" sz="1800" b="1" dirty="0" smtClean="0">
                <a:solidFill>
                  <a:schemeClr val="bg1"/>
                </a:solidFill>
                <a:latin typeface="Arial" panose="020B0604020202020204" pitchFamily="34" charset="0"/>
              </a:rPr>
              <a:t>SISTEMA NACIONAL ANTICORRUPCIÓN</a:t>
            </a:r>
            <a:endParaRPr lang="es-MX" altLang="ko-KR" sz="1800" b="1" u="sng" dirty="0">
              <a:solidFill>
                <a:schemeClr val="bg1">
                  <a:lumMod val="50000"/>
                </a:schemeClr>
              </a:solidFill>
              <a:latin typeface="Arial" panose="020B0604020202020204" pitchFamily="34" charset="0"/>
            </a:endParaRPr>
          </a:p>
        </p:txBody>
      </p:sp>
      <p:sp>
        <p:nvSpPr>
          <p:cNvPr id="17" name="11 CuadroTexto"/>
          <p:cNvSpPr txBox="1"/>
          <p:nvPr/>
        </p:nvSpPr>
        <p:spPr>
          <a:xfrm>
            <a:off x="285750" y="2840185"/>
            <a:ext cx="1571625" cy="400050"/>
          </a:xfrm>
          <a:prstGeom prst="rect">
            <a:avLst/>
          </a:prstGeom>
          <a:noFill/>
        </p:spPr>
        <p:txBody>
          <a:bodyPr>
            <a:spAutoFit/>
          </a:bodyPr>
          <a:lstStyle/>
          <a:p>
            <a:pPr eaLnBrk="1" fontAlgn="auto" hangingPunct="1">
              <a:spcBef>
                <a:spcPts val="0"/>
              </a:spcBef>
              <a:spcAft>
                <a:spcPts val="0"/>
              </a:spcAft>
              <a:defRPr/>
            </a:pPr>
            <a:r>
              <a:rPr lang="es-MX" sz="2000" b="1" spc="-150" dirty="0">
                <a:solidFill>
                  <a:schemeClr val="bg1">
                    <a:lumMod val="50000"/>
                  </a:schemeClr>
                </a:solidFill>
              </a:rPr>
              <a:t>6</a:t>
            </a:r>
            <a:r>
              <a:rPr lang="es-MX" sz="2000" b="1" spc="-150" dirty="0" smtClean="0">
                <a:solidFill>
                  <a:schemeClr val="bg1">
                    <a:lumMod val="50000"/>
                  </a:schemeClr>
                </a:solidFill>
              </a:rPr>
              <a:t>. Proyecto</a:t>
            </a:r>
            <a:endParaRPr lang="es-MX" sz="2000" b="1" spc="-150" dirty="0">
              <a:solidFill>
                <a:schemeClr val="bg1">
                  <a:lumMod val="50000"/>
                </a:schemeClr>
              </a:solidFill>
            </a:endParaRPr>
          </a:p>
        </p:txBody>
      </p:sp>
      <p:graphicFrame>
        <p:nvGraphicFramePr>
          <p:cNvPr id="19" name="18 Tabla"/>
          <p:cNvGraphicFramePr>
            <a:graphicFrameLocks noGrp="1"/>
          </p:cNvGraphicFramePr>
          <p:nvPr>
            <p:extLst>
              <p:ext uri="{D42A27DB-BD31-4B8C-83A1-F6EECF244321}">
                <p14:modId xmlns:p14="http://schemas.microsoft.com/office/powerpoint/2010/main" val="1218259798"/>
              </p:ext>
            </p:extLst>
          </p:nvPr>
        </p:nvGraphicFramePr>
        <p:xfrm>
          <a:off x="1788251" y="2564904"/>
          <a:ext cx="6987629" cy="3688607"/>
        </p:xfrm>
        <a:graphic>
          <a:graphicData uri="http://schemas.openxmlformats.org/drawingml/2006/table">
            <a:tbl>
              <a:tblPr firstRow="1" bandRow="1">
                <a:tableStyleId>{17292A2E-F333-43FB-9621-5CBBE7FDCDCB}</a:tableStyleId>
              </a:tblPr>
              <a:tblGrid>
                <a:gridCol w="6987629"/>
              </a:tblGrid>
              <a:tr h="291946">
                <a:tc>
                  <a:txBody>
                    <a:bodyPr/>
                    <a:lstStyle/>
                    <a:p>
                      <a:pPr algn="ctr"/>
                      <a:endParaRPr lang="es-ES" sz="1600" b="0" dirty="0">
                        <a:latin typeface="Arial" panose="020B0604020202020204" pitchFamily="34" charset="0"/>
                        <a:cs typeface="Arial" panose="020B0604020202020204" pitchFamily="34" charset="0"/>
                      </a:endParaRPr>
                    </a:p>
                  </a:txBody>
                  <a:tcPr marL="64304" marR="64304" marT="32153" marB="3215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380461">
                <a:tc>
                  <a:txBody>
                    <a:bodyPr/>
                    <a:lstStyle/>
                    <a:p>
                      <a:pPr marL="0" marR="0" indent="0" algn="just" defTabSz="914400" rtl="0" eaLnBrk="1" fontAlgn="auto" latinLnBrk="0" hangingPunct="1">
                        <a:lnSpc>
                          <a:spcPct val="100000"/>
                        </a:lnSpc>
                        <a:spcBef>
                          <a:spcPts val="0"/>
                        </a:spcBef>
                        <a:spcAft>
                          <a:spcPts val="0"/>
                        </a:spcAft>
                        <a:buClrTx/>
                        <a:buSzTx/>
                        <a:buFont typeface="Calibri" pitchFamily="34" charset="0"/>
                        <a:buNone/>
                        <a:tabLst/>
                        <a:defRPr/>
                      </a:pPr>
                      <a:r>
                        <a:rPr lang="es-MX" altLang="es-MX" sz="1500" dirty="0" smtClean="0">
                          <a:latin typeface="Calibri" panose="020F0502020204030204" pitchFamily="34" charset="0"/>
                          <a:cs typeface="Arial" panose="020B0604020202020204" pitchFamily="34" charset="0"/>
                        </a:rPr>
                        <a:t>Impulsar y dar seguimiento al procedimiento de armonización normativa estatal en el Marco del Sistema</a:t>
                      </a:r>
                      <a:r>
                        <a:rPr lang="es-MX" altLang="es-MX" sz="1500" baseline="0" dirty="0" smtClean="0">
                          <a:latin typeface="Calibri" panose="020F0502020204030204" pitchFamily="34" charset="0"/>
                          <a:cs typeface="Arial" panose="020B0604020202020204" pitchFamily="34" charset="0"/>
                        </a:rPr>
                        <a:t> Nacional Anticorrupción </a:t>
                      </a:r>
                    </a:p>
                    <a:p>
                      <a:pPr marL="0" marR="0" indent="0" algn="just" defTabSz="914400" rtl="0" eaLnBrk="1" fontAlgn="auto" latinLnBrk="0" hangingPunct="1">
                        <a:lnSpc>
                          <a:spcPct val="100000"/>
                        </a:lnSpc>
                        <a:spcBef>
                          <a:spcPts val="0"/>
                        </a:spcBef>
                        <a:spcAft>
                          <a:spcPts val="0"/>
                        </a:spcAft>
                        <a:buClrTx/>
                        <a:buSzTx/>
                        <a:buFont typeface="Calibri" pitchFamily="34" charset="0"/>
                        <a:buNone/>
                        <a:tabLst/>
                        <a:defRPr/>
                      </a:pPr>
                      <a:endParaRPr lang="es-MX" altLang="es-MX" sz="1500" baseline="0" dirty="0" smtClean="0">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Calibri" pitchFamily="34" charset="0"/>
                        <a:buNone/>
                        <a:tabLst/>
                        <a:defRPr/>
                      </a:pPr>
                      <a:r>
                        <a:rPr lang="es-MX" altLang="es-MX" sz="1500" b="1" dirty="0" smtClean="0">
                          <a:solidFill>
                            <a:schemeClr val="bg1">
                              <a:lumMod val="50000"/>
                            </a:schemeClr>
                          </a:solidFill>
                          <a:latin typeface="Calibri" panose="020F0502020204030204" pitchFamily="34" charset="0"/>
                          <a:cs typeface="Arial" panose="020B0604020202020204" pitchFamily="34" charset="0"/>
                        </a:rPr>
                        <a:t>Actividades</a:t>
                      </a:r>
                      <a:r>
                        <a:rPr lang="es-MX" altLang="es-MX" sz="1500" b="1" baseline="0" dirty="0" smtClean="0">
                          <a:solidFill>
                            <a:schemeClr val="bg1">
                              <a:lumMod val="50000"/>
                            </a:schemeClr>
                          </a:solidFill>
                          <a:latin typeface="Calibri" panose="020F0502020204030204" pitchFamily="34" charset="0"/>
                          <a:cs typeface="Arial" panose="020B0604020202020204" pitchFamily="34" charset="0"/>
                        </a:rPr>
                        <a:t> generales</a:t>
                      </a:r>
                      <a:endParaRPr lang="es-MX" altLang="ko-KR" sz="1500" b="0" dirty="0" smtClean="0">
                        <a:latin typeface="Calibri" panose="020F0502020204030204" pitchFamily="34" charset="0"/>
                      </a:endParaRPr>
                    </a:p>
                    <a:p>
                      <a:pPr marL="342900" marR="0" indent="-342900" algn="just" defTabSz="914400" rtl="0" eaLnBrk="1" fontAlgn="auto" latinLnBrk="0" hangingPunct="1">
                        <a:lnSpc>
                          <a:spcPct val="100000"/>
                        </a:lnSpc>
                        <a:spcBef>
                          <a:spcPts val="0"/>
                        </a:spcBef>
                        <a:spcAft>
                          <a:spcPts val="0"/>
                        </a:spcAft>
                        <a:buClrTx/>
                        <a:buSzTx/>
                        <a:buFont typeface="Calibri" pitchFamily="34" charset="0"/>
                        <a:buAutoNum type="arabicPeriod"/>
                        <a:tabLst/>
                        <a:defRPr/>
                      </a:pPr>
                      <a:r>
                        <a:rPr lang="es-MX" altLang="ko-KR" sz="1500" b="0" dirty="0" smtClean="0">
                          <a:latin typeface="Calibri" panose="020F0502020204030204" pitchFamily="34" charset="0"/>
                        </a:rPr>
                        <a:t>Presentar informe por parte del Coordinador</a:t>
                      </a:r>
                      <a:r>
                        <a:rPr lang="es-MX" altLang="ko-KR" sz="1500" b="0" baseline="0" dirty="0" smtClean="0">
                          <a:latin typeface="Calibri" panose="020F0502020204030204" pitchFamily="34" charset="0"/>
                        </a:rPr>
                        <a:t> Estatal</a:t>
                      </a:r>
                    </a:p>
                    <a:p>
                      <a:pPr marL="342900" marR="0" indent="-342900" algn="just" defTabSz="914400" rtl="0" eaLnBrk="1" fontAlgn="auto" latinLnBrk="0" hangingPunct="1">
                        <a:lnSpc>
                          <a:spcPct val="100000"/>
                        </a:lnSpc>
                        <a:spcBef>
                          <a:spcPts val="0"/>
                        </a:spcBef>
                        <a:spcAft>
                          <a:spcPts val="0"/>
                        </a:spcAft>
                        <a:buClrTx/>
                        <a:buSzTx/>
                        <a:buFont typeface="Calibri" pitchFamily="34" charset="0"/>
                        <a:buAutoNum type="arabicPeriod"/>
                        <a:tabLst/>
                        <a:defRPr/>
                      </a:pPr>
                      <a:r>
                        <a:rPr lang="es-MX" altLang="ko-KR" sz="1500" b="0" u="none" baseline="0" dirty="0" smtClean="0">
                          <a:latin typeface="Calibri" panose="020F0502020204030204" pitchFamily="34" charset="0"/>
                        </a:rPr>
                        <a:t>Asesorar a cerca de las leyes complementarias al Sistema Nacional Anticorrupción</a:t>
                      </a:r>
                      <a:endParaRPr lang="es-MX" altLang="ko-KR" sz="1500" b="0" u="sng" dirty="0" smtClean="0">
                        <a:latin typeface="Calibri" panose="020F0502020204030204" pitchFamily="34" charset="0"/>
                      </a:endParaRPr>
                    </a:p>
                    <a:p>
                      <a:pPr marL="0" indent="0" algn="just">
                        <a:lnSpc>
                          <a:spcPct val="100000"/>
                        </a:lnSpc>
                        <a:buFont typeface="Calibri" pitchFamily="34" charset="0"/>
                        <a:buNone/>
                      </a:pPr>
                      <a:endParaRPr lang="es-MX" sz="1500" kern="1200" dirty="0" smtClean="0">
                        <a:solidFill>
                          <a:schemeClr val="tx1"/>
                        </a:solidFill>
                        <a:latin typeface="Calibri" panose="020F050202020403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1" dirty="0" smtClean="0">
                          <a:solidFill>
                            <a:schemeClr val="bg1">
                              <a:lumMod val="50000"/>
                            </a:schemeClr>
                          </a:solidFill>
                          <a:latin typeface="Calibri" panose="020F0502020204030204" pitchFamily="34" charset="0"/>
                          <a:cs typeface="Arial" panose="020B0604020202020204" pitchFamily="34" charset="0"/>
                        </a:rPr>
                        <a:t>Responsable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0" dirty="0" smtClean="0">
                          <a:solidFill>
                            <a:schemeClr val="tx1"/>
                          </a:solidFill>
                          <a:latin typeface="Calibri" panose="020F0502020204030204" pitchFamily="34" charset="0"/>
                          <a:cs typeface="Arial" panose="020B0604020202020204" pitchFamily="34" charset="0"/>
                        </a:rPr>
                        <a:t>CE: Mtro. Avelino Bravo Cacho</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0" dirty="0" smtClean="0">
                          <a:solidFill>
                            <a:schemeClr val="tx1"/>
                          </a:solidFill>
                          <a:latin typeface="Calibri" panose="020F0502020204030204" pitchFamily="34" charset="0"/>
                          <a:cs typeface="Arial" panose="020B0604020202020204" pitchFamily="34" charset="0"/>
                        </a:rPr>
                        <a:t>CCME: Región</a:t>
                      </a:r>
                      <a:r>
                        <a:rPr lang="es-MX" altLang="es-MX" sz="1500" b="0" baseline="0" dirty="0" smtClean="0">
                          <a:solidFill>
                            <a:schemeClr val="tx1"/>
                          </a:solidFill>
                          <a:latin typeface="Calibri" panose="020F0502020204030204" pitchFamily="34" charset="0"/>
                          <a:cs typeface="Arial" panose="020B0604020202020204" pitchFamily="34" charset="0"/>
                        </a:rPr>
                        <a:t> 10 Valles, C. José Pablo Vázquez Góngora, Contralor Municipal de </a:t>
                      </a:r>
                      <a:r>
                        <a:rPr lang="es-MX" altLang="es-MX" sz="1500" b="0" baseline="0" dirty="0" err="1" smtClean="0">
                          <a:solidFill>
                            <a:schemeClr val="tx1"/>
                          </a:solidFill>
                          <a:latin typeface="Calibri" panose="020F0502020204030204" pitchFamily="34" charset="0"/>
                          <a:cs typeface="Arial" panose="020B0604020202020204" pitchFamily="34" charset="0"/>
                        </a:rPr>
                        <a:t>Cocula</a:t>
                      </a:r>
                      <a:endParaRPr lang="es-MX" altLang="es-MX" sz="1500" b="0" dirty="0" smtClean="0">
                        <a:solidFill>
                          <a:schemeClr val="tx1"/>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500" b="1" baseline="0" dirty="0" smtClean="0">
                        <a:solidFill>
                          <a:schemeClr val="bg1">
                            <a:lumMod val="50000"/>
                          </a:schemeClr>
                        </a:solidFill>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1" dirty="0" smtClean="0">
                          <a:solidFill>
                            <a:schemeClr val="bg1">
                              <a:lumMod val="50000"/>
                            </a:schemeClr>
                          </a:solidFill>
                          <a:latin typeface="Calibri" panose="020F0502020204030204" pitchFamily="34" charset="0"/>
                          <a:cs typeface="Arial" panose="020B0604020202020204" pitchFamily="34" charset="0"/>
                        </a:rPr>
                        <a:t>Fechas</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0" dirty="0" smtClean="0">
                          <a:solidFill>
                            <a:schemeClr val="tx1"/>
                          </a:solidFill>
                          <a:latin typeface="Calibri" panose="020F0502020204030204" pitchFamily="34" charset="0"/>
                          <a:cs typeface="Arial" panose="020B0604020202020204" pitchFamily="34" charset="0"/>
                        </a:rPr>
                        <a:t>1. Marzo</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500" b="0" dirty="0" smtClean="0">
                          <a:solidFill>
                            <a:schemeClr val="tx1"/>
                          </a:solidFill>
                          <a:latin typeface="Calibri" panose="020F0502020204030204" pitchFamily="34" charset="0"/>
                          <a:cs typeface="Arial" panose="020B0604020202020204" pitchFamily="34" charset="0"/>
                        </a:rPr>
                        <a:t>2. Agosto                </a:t>
                      </a:r>
                    </a:p>
                  </a:txBody>
                  <a:tcPr marL="64304" marR="64304" marT="32146" marB="3214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4" name="Imagen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700" y="219367"/>
            <a:ext cx="1151479" cy="1090417"/>
          </a:xfrm>
          <a:prstGeom prst="rect">
            <a:avLst/>
          </a:prstGeom>
        </p:spPr>
      </p:pic>
      <p:pic>
        <p:nvPicPr>
          <p:cNvPr id="18" name="Imagen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219367"/>
            <a:ext cx="2302300" cy="1163930"/>
          </a:xfrm>
          <a:prstGeom prst="rect">
            <a:avLst/>
          </a:prstGeom>
        </p:spPr>
      </p:pic>
      <p:pic>
        <p:nvPicPr>
          <p:cNvPr id="22" name="Imagen 21" descr="E:\9.- Comisión Contralores Estado - Municipios (CCEM)\Pagina Comision Contralores\Logo CCME-0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60232" y="350237"/>
            <a:ext cx="2073146" cy="959547"/>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63533" y="1874516"/>
            <a:ext cx="3574440" cy="380425"/>
          </a:xfrm>
          <a:prstGeom prst="rect">
            <a:avLst/>
          </a:prstGeom>
        </p:spPr>
        <p:txBody>
          <a:bodyPr wrap="none">
            <a:spAutoFit/>
          </a:bodyPr>
          <a:lstStyle/>
          <a:p>
            <a:pPr algn="ctr" eaLnBrk="1" hangingPunct="1">
              <a:lnSpc>
                <a:spcPct val="104000"/>
              </a:lnSpc>
              <a:defRPr/>
            </a:pPr>
            <a:r>
              <a:rPr lang="es-MX" altLang="ko-KR" b="1" dirty="0">
                <a:solidFill>
                  <a:schemeClr val="bg1"/>
                </a:solidFill>
              </a:rPr>
              <a:t>CONTRATACIONES PÚBLICAS</a:t>
            </a:r>
            <a:endParaRPr lang="es-MX" altLang="ko-KR" b="1" u="sng" dirty="0">
              <a:solidFill>
                <a:schemeClr val="bg1">
                  <a:lumMod val="50000"/>
                </a:schemeClr>
              </a:solidFill>
            </a:endParaRPr>
          </a:p>
        </p:txBody>
      </p:sp>
      <p:sp>
        <p:nvSpPr>
          <p:cNvPr id="3" name="Marcador de número de diapositiva 2"/>
          <p:cNvSpPr>
            <a:spLocks noGrp="1"/>
          </p:cNvSpPr>
          <p:nvPr>
            <p:ph type="sldNum" sz="quarter" idx="12"/>
          </p:nvPr>
        </p:nvSpPr>
        <p:spPr/>
        <p:txBody>
          <a:bodyPr/>
          <a:lstStyle/>
          <a:p>
            <a:pPr>
              <a:defRPr/>
            </a:pPr>
            <a:fld id="{CC757B0C-AB8F-46ED-8375-DA2E9486BB05}" type="slidenum">
              <a:rPr lang="es-MX" altLang="es-MX" smtClean="0">
                <a:solidFill>
                  <a:schemeClr val="bg1"/>
                </a:solidFill>
              </a:rPr>
              <a:pPr>
                <a:defRPr/>
              </a:pPr>
              <a:t>9</a:t>
            </a:fld>
            <a:endParaRPr lang="es-MX" altLang="es-MX" dirty="0">
              <a:solidFill>
                <a:schemeClr val="bg1"/>
              </a:solidFill>
            </a:endParaRPr>
          </a:p>
        </p:txBody>
      </p:sp>
      <p:pic>
        <p:nvPicPr>
          <p:cNvPr id="1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75" y="1295400"/>
            <a:ext cx="850265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3 CuadroTexto"/>
          <p:cNvSpPr txBox="1">
            <a:spLocks noChangeArrowheads="1"/>
          </p:cNvSpPr>
          <p:nvPr/>
        </p:nvSpPr>
        <p:spPr bwMode="auto">
          <a:xfrm>
            <a:off x="928688" y="2178050"/>
            <a:ext cx="7359650" cy="38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04000"/>
              </a:lnSpc>
              <a:spcBef>
                <a:spcPct val="0"/>
              </a:spcBef>
              <a:buFontTx/>
              <a:buNone/>
              <a:defRPr/>
            </a:pPr>
            <a:r>
              <a:rPr lang="es-MX" altLang="ko-KR" sz="1800" b="1" dirty="0" smtClean="0">
                <a:solidFill>
                  <a:schemeClr val="bg1"/>
                </a:solidFill>
                <a:latin typeface="Arial" panose="020B0604020202020204" pitchFamily="34" charset="0"/>
              </a:rPr>
              <a:t>ARMONIZACIÓN CONTABLE </a:t>
            </a:r>
            <a:endParaRPr lang="es-MX" altLang="ko-KR" sz="1800" b="1" u="sng" dirty="0">
              <a:solidFill>
                <a:schemeClr val="bg1">
                  <a:lumMod val="50000"/>
                </a:schemeClr>
              </a:solidFill>
              <a:latin typeface="Arial" panose="020B0604020202020204" pitchFamily="34" charset="0"/>
            </a:endParaRPr>
          </a:p>
        </p:txBody>
      </p:sp>
      <p:sp>
        <p:nvSpPr>
          <p:cNvPr id="18" name="11 CuadroTexto"/>
          <p:cNvSpPr txBox="1"/>
          <p:nvPr/>
        </p:nvSpPr>
        <p:spPr>
          <a:xfrm>
            <a:off x="285750" y="2840185"/>
            <a:ext cx="1571625" cy="400050"/>
          </a:xfrm>
          <a:prstGeom prst="rect">
            <a:avLst/>
          </a:prstGeom>
          <a:noFill/>
        </p:spPr>
        <p:txBody>
          <a:bodyPr>
            <a:spAutoFit/>
          </a:bodyPr>
          <a:lstStyle/>
          <a:p>
            <a:pPr eaLnBrk="1" fontAlgn="auto" hangingPunct="1">
              <a:spcBef>
                <a:spcPts val="0"/>
              </a:spcBef>
              <a:spcAft>
                <a:spcPts val="0"/>
              </a:spcAft>
              <a:defRPr/>
            </a:pPr>
            <a:r>
              <a:rPr lang="es-MX" sz="2000" b="1" spc="-150" dirty="0">
                <a:solidFill>
                  <a:schemeClr val="bg1">
                    <a:lumMod val="50000"/>
                  </a:schemeClr>
                </a:solidFill>
              </a:rPr>
              <a:t>7</a:t>
            </a:r>
            <a:r>
              <a:rPr lang="es-MX" sz="2000" b="1" spc="-150" dirty="0" smtClean="0">
                <a:solidFill>
                  <a:schemeClr val="bg1">
                    <a:lumMod val="50000"/>
                  </a:schemeClr>
                </a:solidFill>
              </a:rPr>
              <a:t>. Proyecto</a:t>
            </a:r>
            <a:endParaRPr lang="es-MX" sz="2000" b="1" spc="-150" dirty="0">
              <a:solidFill>
                <a:schemeClr val="bg1">
                  <a:lumMod val="50000"/>
                </a:schemeClr>
              </a:solidFill>
            </a:endParaRPr>
          </a:p>
        </p:txBody>
      </p:sp>
      <p:graphicFrame>
        <p:nvGraphicFramePr>
          <p:cNvPr id="20" name="19 Tabla"/>
          <p:cNvGraphicFramePr>
            <a:graphicFrameLocks noGrp="1"/>
          </p:cNvGraphicFramePr>
          <p:nvPr>
            <p:extLst>
              <p:ext uri="{D42A27DB-BD31-4B8C-83A1-F6EECF244321}">
                <p14:modId xmlns:p14="http://schemas.microsoft.com/office/powerpoint/2010/main" val="2387997425"/>
              </p:ext>
            </p:extLst>
          </p:nvPr>
        </p:nvGraphicFramePr>
        <p:xfrm>
          <a:off x="1788251" y="2564904"/>
          <a:ext cx="6987629" cy="3999558"/>
        </p:xfrm>
        <a:graphic>
          <a:graphicData uri="http://schemas.openxmlformats.org/drawingml/2006/table">
            <a:tbl>
              <a:tblPr firstRow="1" bandRow="1">
                <a:tableStyleId>{17292A2E-F333-43FB-9621-5CBBE7FDCDCB}</a:tableStyleId>
              </a:tblPr>
              <a:tblGrid>
                <a:gridCol w="6987629"/>
              </a:tblGrid>
              <a:tr h="291946">
                <a:tc>
                  <a:txBody>
                    <a:bodyPr/>
                    <a:lstStyle/>
                    <a:p>
                      <a:pPr algn="ctr"/>
                      <a:endParaRPr lang="es-ES" sz="1600" b="0" dirty="0">
                        <a:latin typeface="Arial" panose="020B0604020202020204" pitchFamily="34" charset="0"/>
                        <a:cs typeface="Arial" panose="020B0604020202020204" pitchFamily="34" charset="0"/>
                      </a:endParaRPr>
                    </a:p>
                  </a:txBody>
                  <a:tcPr marL="64304" marR="64304" marT="32153" marB="3215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380461">
                <a:tc>
                  <a:txBody>
                    <a:bodyPr/>
                    <a:lstStyle/>
                    <a:p>
                      <a:pPr marL="0" marR="0" indent="0" algn="just" defTabSz="914400" rtl="0" eaLnBrk="1" fontAlgn="auto" latinLnBrk="0" hangingPunct="1">
                        <a:lnSpc>
                          <a:spcPct val="100000"/>
                        </a:lnSpc>
                        <a:spcBef>
                          <a:spcPct val="0"/>
                        </a:spcBef>
                        <a:spcAft>
                          <a:spcPts val="0"/>
                        </a:spcAft>
                        <a:buClrTx/>
                        <a:buSzTx/>
                        <a:buFontTx/>
                        <a:buNone/>
                        <a:tabLst/>
                        <a:defRPr/>
                      </a:pPr>
                      <a:r>
                        <a:rPr lang="es-MX" altLang="es-MX" sz="1400" dirty="0" smtClean="0">
                          <a:latin typeface="Arial" panose="020B0604020202020204" pitchFamily="34" charset="0"/>
                          <a:cs typeface="Arial" panose="020B0604020202020204" pitchFamily="34" charset="0"/>
                        </a:rPr>
                        <a:t>Seguimiento a la Ley General de Contabilidad Gubernamental</a:t>
                      </a:r>
                    </a:p>
                    <a:p>
                      <a:pPr marL="0" marR="0" indent="0" algn="just" defTabSz="914400" rtl="0" eaLnBrk="1" fontAlgn="auto" latinLnBrk="0" hangingPunct="1">
                        <a:lnSpc>
                          <a:spcPct val="100000"/>
                        </a:lnSpc>
                        <a:spcBef>
                          <a:spcPct val="0"/>
                        </a:spcBef>
                        <a:spcAft>
                          <a:spcPts val="0"/>
                        </a:spcAft>
                        <a:buClrTx/>
                        <a:buSzTx/>
                        <a:buFontTx/>
                        <a:buNone/>
                        <a:tabLst/>
                        <a:defRPr/>
                      </a:pPr>
                      <a:endParaRPr lang="es-MX" altLang="es-MX" sz="1400" baseline="0" dirty="0" smtClean="0">
                        <a:latin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ct val="0"/>
                        </a:spcBef>
                        <a:spcAft>
                          <a:spcPts val="0"/>
                        </a:spcAft>
                        <a:buClrTx/>
                        <a:buSzTx/>
                        <a:buFontTx/>
                        <a:buNone/>
                        <a:tabLst/>
                        <a:defRPr/>
                      </a:pPr>
                      <a:r>
                        <a:rPr lang="es-MX" altLang="es-MX" sz="1400" b="1" dirty="0" smtClean="0">
                          <a:solidFill>
                            <a:schemeClr val="bg1">
                              <a:lumMod val="50000"/>
                            </a:schemeClr>
                          </a:solidFill>
                          <a:latin typeface="Arial" panose="020B0604020202020204" pitchFamily="34" charset="0"/>
                          <a:cs typeface="Arial" panose="020B0604020202020204" pitchFamily="34" charset="0"/>
                        </a:rPr>
                        <a:t>Actividades</a:t>
                      </a:r>
                      <a:r>
                        <a:rPr lang="es-MX" altLang="es-MX" sz="1400" b="1" baseline="0" dirty="0" smtClean="0">
                          <a:solidFill>
                            <a:schemeClr val="bg1">
                              <a:lumMod val="50000"/>
                            </a:schemeClr>
                          </a:solidFill>
                          <a:latin typeface="Arial" panose="020B0604020202020204" pitchFamily="34" charset="0"/>
                          <a:cs typeface="Arial" panose="020B0604020202020204" pitchFamily="34" charset="0"/>
                        </a:rPr>
                        <a:t> generales</a:t>
                      </a:r>
                      <a:endParaRPr lang="es-MX" sz="1400" b="0" kern="1200" dirty="0" smtClean="0">
                        <a:solidFill>
                          <a:schemeClr val="tx1"/>
                        </a:solidFill>
                        <a:latin typeface="Arial" panose="020B0604020202020204" pitchFamily="34" charset="0"/>
                        <a:ea typeface="+mn-ea"/>
                        <a:cs typeface="+mn-cs"/>
                      </a:endParaRPr>
                    </a:p>
                    <a:p>
                      <a:pPr marL="342900" indent="-342900" algn="just" eaLnBrk="1" hangingPunct="1">
                        <a:lnSpc>
                          <a:spcPct val="100000"/>
                        </a:lnSpc>
                        <a:spcBef>
                          <a:spcPct val="0"/>
                        </a:spcBef>
                        <a:buFontTx/>
                        <a:buAutoNum type="arabicPeriod"/>
                      </a:pPr>
                      <a:r>
                        <a:rPr lang="es-MX" sz="1400" b="0" kern="1200" dirty="0" smtClean="0">
                          <a:solidFill>
                            <a:schemeClr val="tx1"/>
                          </a:solidFill>
                          <a:latin typeface="Arial" panose="020B0604020202020204" pitchFamily="34" charset="0"/>
                          <a:ea typeface="+mn-ea"/>
                          <a:cs typeface="+mn-cs"/>
                        </a:rPr>
                        <a:t>Elaborar un</a:t>
                      </a:r>
                      <a:r>
                        <a:rPr lang="es-MX" sz="1400" b="0" kern="1200" baseline="0" dirty="0" smtClean="0">
                          <a:solidFill>
                            <a:schemeClr val="tx1"/>
                          </a:solidFill>
                          <a:latin typeface="Arial" panose="020B0604020202020204" pitchFamily="34" charset="0"/>
                          <a:ea typeface="+mn-ea"/>
                          <a:cs typeface="+mn-cs"/>
                        </a:rPr>
                        <a:t> Diagnóstico de avance del cumplimiento de la LGCG y Armonización Contable</a:t>
                      </a:r>
                    </a:p>
                    <a:p>
                      <a:pPr marL="342900" indent="-342900" algn="just" eaLnBrk="1" hangingPunct="1">
                        <a:lnSpc>
                          <a:spcPct val="100000"/>
                        </a:lnSpc>
                        <a:spcBef>
                          <a:spcPct val="0"/>
                        </a:spcBef>
                        <a:buFontTx/>
                        <a:buAutoNum type="arabicPeriod"/>
                      </a:pPr>
                      <a:r>
                        <a:rPr lang="es-MX" sz="1400" b="0" kern="1200" baseline="0" dirty="0" smtClean="0">
                          <a:solidFill>
                            <a:schemeClr val="tx1"/>
                          </a:solidFill>
                          <a:latin typeface="Arial" panose="020B0604020202020204" pitchFamily="34" charset="0"/>
                          <a:ea typeface="+mn-ea"/>
                          <a:cs typeface="+mn-cs"/>
                        </a:rPr>
                        <a:t>Presentar el Diagnóstico de avance de las guías de cumplimiento de la LGCB y Armonización Contable.</a:t>
                      </a:r>
                    </a:p>
                    <a:p>
                      <a:pPr marL="342900" indent="-342900" algn="just" eaLnBrk="1" hangingPunct="1">
                        <a:lnSpc>
                          <a:spcPct val="100000"/>
                        </a:lnSpc>
                        <a:spcBef>
                          <a:spcPct val="0"/>
                        </a:spcBef>
                        <a:buFontTx/>
                        <a:buAutoNum type="arabicPeriod"/>
                      </a:pPr>
                      <a:r>
                        <a:rPr lang="es-MX" sz="1400" b="0" kern="1200" baseline="0" dirty="0" smtClean="0">
                          <a:solidFill>
                            <a:schemeClr val="tx1"/>
                          </a:solidFill>
                          <a:latin typeface="Arial" panose="020B0604020202020204" pitchFamily="34" charset="0"/>
                          <a:ea typeface="+mn-ea"/>
                          <a:cs typeface="+mn-cs"/>
                        </a:rPr>
                        <a:t>Capacitar a los municipios en la Ley de Disciplina Financiera</a:t>
                      </a:r>
                    </a:p>
                    <a:p>
                      <a:pPr algn="just" eaLnBrk="1" hangingPunct="1">
                        <a:lnSpc>
                          <a:spcPct val="100000"/>
                        </a:lnSpc>
                        <a:spcBef>
                          <a:spcPct val="0"/>
                        </a:spcBef>
                        <a:buFontTx/>
                        <a:buNone/>
                      </a:pPr>
                      <a:endParaRPr lang="es-MX" altLang="ko-KR" sz="1400" b="0" dirty="0" smtClean="0">
                        <a:solidFill>
                          <a:schemeClr val="tx1"/>
                        </a:solidFill>
                        <a:latin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Arial" panose="020B0604020202020204" pitchFamily="34" charset="0"/>
                          <a:cs typeface="Arial" panose="020B0604020202020204" pitchFamily="34" charset="0"/>
                        </a:rPr>
                        <a:t>Responsable</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dirty="0" smtClean="0">
                          <a:solidFill>
                            <a:schemeClr val="tx1"/>
                          </a:solidFill>
                          <a:latin typeface="Arial" panose="020B0604020202020204" pitchFamily="34" charset="0"/>
                          <a:cs typeface="Arial" panose="020B0604020202020204" pitchFamily="34" charset="0"/>
                        </a:rPr>
                        <a:t>CE:</a:t>
                      </a:r>
                      <a:r>
                        <a:rPr lang="es-MX" altLang="es-MX" sz="1400" b="0" baseline="0" dirty="0" smtClean="0">
                          <a:solidFill>
                            <a:schemeClr val="tx1"/>
                          </a:solidFill>
                          <a:latin typeface="Arial" panose="020B0604020202020204" pitchFamily="34" charset="0"/>
                          <a:cs typeface="Arial" panose="020B0604020202020204" pitchFamily="34" charset="0"/>
                        </a:rPr>
                        <a:t> Lic. Jorge Guillermo Ojeda Preciado</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baseline="0" dirty="0" smtClean="0">
                          <a:solidFill>
                            <a:schemeClr val="tx1"/>
                          </a:solidFill>
                          <a:latin typeface="Arial" panose="020B0604020202020204" pitchFamily="34" charset="0"/>
                          <a:cs typeface="Arial" panose="020B0604020202020204" pitchFamily="34" charset="0"/>
                        </a:rPr>
                        <a:t>CCME: Región 08 Costa Sur, Ing. Fernando Gómez Carrasco. Contralor Municipal de La Huerta</a:t>
                      </a:r>
                      <a:endParaRPr lang="es-MX" altLang="es-MX" sz="1400" b="0" dirty="0" smtClean="0">
                        <a:solidFill>
                          <a:schemeClr val="tx1"/>
                        </a:solidFill>
                        <a:latin typeface="Arial" panose="020B060402020202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s-MX" altLang="es-MX" sz="1400" b="1" baseline="0" dirty="0" smtClean="0">
                        <a:solidFill>
                          <a:schemeClr val="bg1">
                            <a:lumMod val="50000"/>
                          </a:schemeClr>
                        </a:solidFill>
                        <a:latin typeface="Arial" panose="020B060402020202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1" dirty="0" smtClean="0">
                          <a:solidFill>
                            <a:schemeClr val="bg1">
                              <a:lumMod val="50000"/>
                            </a:schemeClr>
                          </a:solidFill>
                          <a:latin typeface="Arial" panose="020B0604020202020204" pitchFamily="34" charset="0"/>
                          <a:cs typeface="Arial" panose="020B0604020202020204" pitchFamily="34" charset="0"/>
                        </a:rPr>
                        <a:t>Fechas</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dirty="0" smtClean="0">
                          <a:solidFill>
                            <a:schemeClr val="tx1"/>
                          </a:solidFill>
                          <a:latin typeface="Arial" panose="020B0604020202020204" pitchFamily="34" charset="0"/>
                          <a:cs typeface="Arial" panose="020B0604020202020204" pitchFamily="34" charset="0"/>
                        </a:rPr>
                        <a:t>1.- Agosto</a:t>
                      </a: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s-MX" altLang="es-MX" sz="1400" b="0" dirty="0" smtClean="0">
                          <a:solidFill>
                            <a:schemeClr val="tx1"/>
                          </a:solidFill>
                          <a:latin typeface="Arial" panose="020B0604020202020204" pitchFamily="34" charset="0"/>
                          <a:cs typeface="Arial" panose="020B0604020202020204" pitchFamily="34" charset="0"/>
                        </a:rPr>
                        <a:t>2.- Diciembre                              </a:t>
                      </a:r>
                    </a:p>
                  </a:txBody>
                  <a:tcPr marL="64304" marR="64304" marT="32146" marB="3214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5" name="Imagen 14" descr="E:\9.- Comisión Contralores Estado - Municipios (CCEM)\Pagina Comision Contralores\Logo CCME-0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2200" y="332440"/>
            <a:ext cx="2239570" cy="977344"/>
          </a:xfrm>
          <a:prstGeom prst="rect">
            <a:avLst/>
          </a:prstGeom>
          <a:noFill/>
          <a:ln>
            <a:noFill/>
          </a:ln>
        </p:spPr>
      </p:pic>
      <p:pic>
        <p:nvPicPr>
          <p:cNvPr id="4" name="Imagen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675" y="229215"/>
            <a:ext cx="1151479" cy="1059756"/>
          </a:xfrm>
          <a:prstGeom prst="rect">
            <a:avLst/>
          </a:prstGeom>
        </p:spPr>
      </p:pic>
      <p:pic>
        <p:nvPicPr>
          <p:cNvPr id="5" name="Imagen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03848" y="229106"/>
            <a:ext cx="2302300" cy="1163930"/>
          </a:xfrm>
          <a:prstGeom prst="rect">
            <a:avLst/>
          </a:prstGeom>
        </p:spPr>
      </p:pic>
    </p:spTree>
    <p:extLst>
      <p:ext uri="{BB962C8B-B14F-4D97-AF65-F5344CB8AC3E}">
        <p14:creationId xmlns:p14="http://schemas.microsoft.com/office/powerpoint/2010/main" val="3526205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Personalizado 2">
      <a:dk1>
        <a:sysClr val="windowText" lastClr="000000"/>
      </a:dk1>
      <a:lt1>
        <a:sysClr val="window" lastClr="FFFFFF"/>
      </a:lt1>
      <a:dk2>
        <a:srgbClr val="212745"/>
      </a:dk2>
      <a:lt2>
        <a:srgbClr val="B4DCFA"/>
      </a:lt2>
      <a:accent1>
        <a:srgbClr val="4E67C8"/>
      </a:accent1>
      <a:accent2>
        <a:srgbClr val="5ECCF3"/>
      </a:accent2>
      <a:accent3>
        <a:srgbClr val="009900"/>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etrospección">
  <a:themeElements>
    <a:clrScheme name="Escala de grise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19932</TotalTime>
  <Words>1902</Words>
  <Application>Microsoft Office PowerPoint</Application>
  <PresentationFormat>Presentación en pantalla (4:3)</PresentationFormat>
  <Paragraphs>283</Paragraphs>
  <Slides>16</Slides>
  <Notes>5</Notes>
  <HiddenSlides>0</HiddenSlides>
  <MMClips>0</MMClips>
  <ScaleCrop>false</ScaleCrop>
  <HeadingPairs>
    <vt:vector size="6" baseType="variant">
      <vt:variant>
        <vt:lpstr>Fuentes usadas</vt:lpstr>
      </vt:variant>
      <vt:variant>
        <vt:i4>5</vt:i4>
      </vt:variant>
      <vt:variant>
        <vt:lpstr>Tema</vt:lpstr>
      </vt:variant>
      <vt:variant>
        <vt:i4>3</vt:i4>
      </vt:variant>
      <vt:variant>
        <vt:lpstr>Títulos de diapositiva</vt:lpstr>
      </vt:variant>
      <vt:variant>
        <vt:i4>16</vt:i4>
      </vt:variant>
    </vt:vector>
  </HeadingPairs>
  <TitlesOfParts>
    <vt:vector size="24" baseType="lpstr">
      <vt:lpstr>맑은 고딕</vt:lpstr>
      <vt:lpstr>Arial</vt:lpstr>
      <vt:lpstr>Calibri</vt:lpstr>
      <vt:lpstr>Calibri Light</vt:lpstr>
      <vt:lpstr>Times New Roman</vt:lpstr>
      <vt:lpstr>1_Tema de Office</vt:lpstr>
      <vt:lpstr>3_Tema de Office</vt:lpstr>
      <vt:lpstr>Retrospección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msarabia</dc:creator>
  <cp:lastModifiedBy>Liz</cp:lastModifiedBy>
  <cp:revision>1341</cp:revision>
  <cp:lastPrinted>2017-04-04T19:07:57Z</cp:lastPrinted>
  <dcterms:created xsi:type="dcterms:W3CDTF">2014-01-13T17:42:55Z</dcterms:created>
  <dcterms:modified xsi:type="dcterms:W3CDTF">2017-04-07T20:17:14Z</dcterms:modified>
</cp:coreProperties>
</file>