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 id="2147483870" r:id="rId2"/>
  </p:sldMasterIdLst>
  <p:notesMasterIdLst>
    <p:notesMasterId r:id="rId36"/>
  </p:notesMasterIdLst>
  <p:sldIdLst>
    <p:sldId id="257" r:id="rId3"/>
    <p:sldId id="291" r:id="rId4"/>
    <p:sldId id="258" r:id="rId5"/>
    <p:sldId id="259" r:id="rId6"/>
    <p:sldId id="260" r:id="rId7"/>
    <p:sldId id="261" r:id="rId8"/>
    <p:sldId id="262" r:id="rId9"/>
    <p:sldId id="263" r:id="rId10"/>
    <p:sldId id="264" r:id="rId11"/>
    <p:sldId id="265" r:id="rId12"/>
    <p:sldId id="292" r:id="rId13"/>
    <p:sldId id="266" r:id="rId14"/>
    <p:sldId id="267" r:id="rId15"/>
    <p:sldId id="271" r:id="rId16"/>
    <p:sldId id="268" r:id="rId17"/>
    <p:sldId id="293" r:id="rId18"/>
    <p:sldId id="269" r:id="rId19"/>
    <p:sldId id="270" r:id="rId20"/>
    <p:sldId id="272" r:id="rId21"/>
    <p:sldId id="276" r:id="rId22"/>
    <p:sldId id="277" r:id="rId23"/>
    <p:sldId id="278" r:id="rId24"/>
    <p:sldId id="279" r:id="rId25"/>
    <p:sldId id="280" r:id="rId26"/>
    <p:sldId id="281" r:id="rId27"/>
    <p:sldId id="294" r:id="rId28"/>
    <p:sldId id="273" r:id="rId29"/>
    <p:sldId id="284" r:id="rId30"/>
    <p:sldId id="285" r:id="rId31"/>
    <p:sldId id="286" r:id="rId32"/>
    <p:sldId id="287" r:id="rId33"/>
    <p:sldId id="289" r:id="rId34"/>
    <p:sldId id="290"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showGuides="1">
      <p:cViewPr varScale="1">
        <p:scale>
          <a:sx n="86" d="100"/>
          <a:sy n="86" d="100"/>
        </p:scale>
        <p:origin x="126" y="2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77227-08A9-4D60-83A1-2547C5CF56A1}"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s-MX"/>
        </a:p>
      </dgm:t>
    </dgm:pt>
    <dgm:pt modelId="{937C1732-A223-4702-8B74-21AFFB35571D}">
      <dgm:prSet phldrT="[Texto]" custT="1"/>
      <dgm:spPr>
        <a:solidFill>
          <a:schemeClr val="accent3"/>
        </a:solidFill>
      </dgm:spPr>
      <dgm:t>
        <a:bodyPr/>
        <a:lstStyle/>
        <a:p>
          <a:r>
            <a:rPr lang="es-MX" sz="2000" b="1" dirty="0" smtClean="0">
              <a:solidFill>
                <a:schemeClr val="tx1"/>
              </a:solidFill>
            </a:rPr>
            <a:t>Gobernabilidad Democrática</a:t>
          </a:r>
          <a:endParaRPr lang="es-MX" sz="2000" b="1" dirty="0">
            <a:solidFill>
              <a:schemeClr val="tx1"/>
            </a:solidFill>
          </a:endParaRPr>
        </a:p>
      </dgm:t>
    </dgm:pt>
    <dgm:pt modelId="{CE4361DD-BA54-491C-B4D5-9F008837C0EB}" type="parTrans" cxnId="{87713EA3-D10C-4792-8B19-C46F7C74175B}">
      <dgm:prSet/>
      <dgm:spPr/>
      <dgm:t>
        <a:bodyPr/>
        <a:lstStyle/>
        <a:p>
          <a:endParaRPr lang="es-MX"/>
        </a:p>
      </dgm:t>
    </dgm:pt>
    <dgm:pt modelId="{D02161AA-9DDB-4277-8D59-2595DDAB9228}" type="sibTrans" cxnId="{87713EA3-D10C-4792-8B19-C46F7C74175B}">
      <dgm:prSet/>
      <dgm:spPr/>
      <dgm:t>
        <a:bodyPr/>
        <a:lstStyle/>
        <a:p>
          <a:endParaRPr lang="es-MX"/>
        </a:p>
      </dgm:t>
    </dgm:pt>
    <dgm:pt modelId="{21E425C7-F825-4CD3-9090-038227A554EE}">
      <dgm:prSet phldrT="[Texto]" custT="1"/>
      <dgm:spPr>
        <a:solidFill>
          <a:schemeClr val="accent4"/>
        </a:solidFill>
      </dgm:spPr>
      <dgm:t>
        <a:bodyPr/>
        <a:lstStyle/>
        <a:p>
          <a:r>
            <a:rPr lang="es-MX" sz="2400" b="1" dirty="0" smtClean="0">
              <a:solidFill>
                <a:schemeClr val="tx1"/>
              </a:solidFill>
            </a:rPr>
            <a:t>Rendición de Cuentas</a:t>
          </a:r>
          <a:endParaRPr lang="es-MX" sz="2400" b="1" dirty="0">
            <a:solidFill>
              <a:schemeClr val="tx1"/>
            </a:solidFill>
          </a:endParaRPr>
        </a:p>
      </dgm:t>
    </dgm:pt>
    <dgm:pt modelId="{60D90CD0-92C0-403B-A4C3-B49679E877D9}" type="parTrans" cxnId="{C9C2786A-4886-4444-B34C-C34862F429E5}">
      <dgm:prSet/>
      <dgm:spPr/>
      <dgm:t>
        <a:bodyPr/>
        <a:lstStyle/>
        <a:p>
          <a:endParaRPr lang="es-MX"/>
        </a:p>
      </dgm:t>
    </dgm:pt>
    <dgm:pt modelId="{AB4AB67B-93C5-4E7C-871D-1017FEE517CD}" type="sibTrans" cxnId="{C9C2786A-4886-4444-B34C-C34862F429E5}">
      <dgm:prSet/>
      <dgm:spPr/>
      <dgm:t>
        <a:bodyPr/>
        <a:lstStyle/>
        <a:p>
          <a:endParaRPr lang="es-MX"/>
        </a:p>
      </dgm:t>
    </dgm:pt>
    <dgm:pt modelId="{F4B1E6B2-2C6F-47CE-BCFE-7277EF6F01C1}">
      <dgm:prSet phldrT="[Texto]" custT="1"/>
      <dgm:spPr>
        <a:solidFill>
          <a:schemeClr val="bg2">
            <a:lumMod val="75000"/>
          </a:schemeClr>
        </a:solidFill>
      </dgm:spPr>
      <dgm:t>
        <a:bodyPr/>
        <a:lstStyle/>
        <a:p>
          <a:r>
            <a:rPr lang="es-MX" sz="2000" b="1" dirty="0" smtClean="0">
              <a:solidFill>
                <a:schemeClr val="tx1"/>
              </a:solidFill>
            </a:rPr>
            <a:t>Transparencia</a:t>
          </a:r>
          <a:endParaRPr lang="es-MX" sz="2000" b="1" dirty="0">
            <a:solidFill>
              <a:schemeClr val="tx1"/>
            </a:solidFill>
          </a:endParaRPr>
        </a:p>
      </dgm:t>
    </dgm:pt>
    <dgm:pt modelId="{9687F838-B38E-449F-960C-1B7F140A9673}" type="parTrans" cxnId="{70F8148E-FEE6-4976-BF21-C608B7BEC3F5}">
      <dgm:prSet/>
      <dgm:spPr/>
      <dgm:t>
        <a:bodyPr/>
        <a:lstStyle/>
        <a:p>
          <a:endParaRPr lang="es-MX"/>
        </a:p>
      </dgm:t>
    </dgm:pt>
    <dgm:pt modelId="{4BB00C06-4324-442C-9905-D168091BAB31}" type="sibTrans" cxnId="{70F8148E-FEE6-4976-BF21-C608B7BEC3F5}">
      <dgm:prSet/>
      <dgm:spPr/>
      <dgm:t>
        <a:bodyPr/>
        <a:lstStyle/>
        <a:p>
          <a:endParaRPr lang="es-MX"/>
        </a:p>
      </dgm:t>
    </dgm:pt>
    <dgm:pt modelId="{38701727-9BC0-439D-B5A1-97C6786D40E8}">
      <dgm:prSet phldrT="[Texto]"/>
      <dgm:spPr/>
      <dgm:t>
        <a:bodyPr/>
        <a:lstStyle/>
        <a:p>
          <a:r>
            <a:rPr lang="es-MX" b="1" dirty="0" smtClean="0">
              <a:solidFill>
                <a:schemeClr val="tx1"/>
              </a:solidFill>
            </a:rPr>
            <a:t>Acceso a la Información</a:t>
          </a:r>
          <a:endParaRPr lang="es-MX" b="1" dirty="0">
            <a:solidFill>
              <a:schemeClr val="tx1"/>
            </a:solidFill>
          </a:endParaRPr>
        </a:p>
      </dgm:t>
    </dgm:pt>
    <dgm:pt modelId="{EFA08B06-3FAA-4B59-BC12-7DACFB4612A8}" type="parTrans" cxnId="{746F54E7-B6CF-4C09-9010-0E8C4221C2B8}">
      <dgm:prSet/>
      <dgm:spPr/>
      <dgm:t>
        <a:bodyPr/>
        <a:lstStyle/>
        <a:p>
          <a:endParaRPr lang="es-MX"/>
        </a:p>
      </dgm:t>
    </dgm:pt>
    <dgm:pt modelId="{5ADED8D2-C1A4-42EC-B274-77CB41868125}" type="sibTrans" cxnId="{746F54E7-B6CF-4C09-9010-0E8C4221C2B8}">
      <dgm:prSet/>
      <dgm:spPr/>
      <dgm:t>
        <a:bodyPr/>
        <a:lstStyle/>
        <a:p>
          <a:endParaRPr lang="es-MX"/>
        </a:p>
      </dgm:t>
    </dgm:pt>
    <dgm:pt modelId="{31B5EE83-B755-4F1D-9D5B-EF840A7F20F2}" type="pres">
      <dgm:prSet presAssocID="{5B677227-08A9-4D60-83A1-2547C5CF56A1}" presName="Name0" presStyleCnt="0">
        <dgm:presLayoutVars>
          <dgm:chMax val="7"/>
          <dgm:resizeHandles val="exact"/>
        </dgm:presLayoutVars>
      </dgm:prSet>
      <dgm:spPr/>
      <dgm:t>
        <a:bodyPr/>
        <a:lstStyle/>
        <a:p>
          <a:endParaRPr lang="es-MX"/>
        </a:p>
      </dgm:t>
    </dgm:pt>
    <dgm:pt modelId="{86DDC3A4-3EAA-4BC4-BD33-EEE209E706FF}" type="pres">
      <dgm:prSet presAssocID="{5B677227-08A9-4D60-83A1-2547C5CF56A1}" presName="comp1" presStyleCnt="0"/>
      <dgm:spPr/>
    </dgm:pt>
    <dgm:pt modelId="{21D4CBFA-5388-4A55-BD4B-74E4F2DE0FD0}" type="pres">
      <dgm:prSet presAssocID="{5B677227-08A9-4D60-83A1-2547C5CF56A1}" presName="circle1" presStyleLbl="node1" presStyleIdx="0" presStyleCnt="4" custScaleX="119330" custLinFactNeighborX="2913" custLinFactNeighborY="1456"/>
      <dgm:spPr/>
      <dgm:t>
        <a:bodyPr/>
        <a:lstStyle/>
        <a:p>
          <a:endParaRPr lang="es-MX"/>
        </a:p>
      </dgm:t>
    </dgm:pt>
    <dgm:pt modelId="{4F2839F1-090B-40F7-B99B-933C09C594C3}" type="pres">
      <dgm:prSet presAssocID="{5B677227-08A9-4D60-83A1-2547C5CF56A1}" presName="c1text" presStyleLbl="node1" presStyleIdx="0" presStyleCnt="4">
        <dgm:presLayoutVars>
          <dgm:bulletEnabled val="1"/>
        </dgm:presLayoutVars>
      </dgm:prSet>
      <dgm:spPr/>
      <dgm:t>
        <a:bodyPr/>
        <a:lstStyle/>
        <a:p>
          <a:endParaRPr lang="es-MX"/>
        </a:p>
      </dgm:t>
    </dgm:pt>
    <dgm:pt modelId="{B8B24E4E-9698-4852-9450-04369D316DDC}" type="pres">
      <dgm:prSet presAssocID="{5B677227-08A9-4D60-83A1-2547C5CF56A1}" presName="comp2" presStyleCnt="0"/>
      <dgm:spPr/>
    </dgm:pt>
    <dgm:pt modelId="{4B5D2F8D-4410-46D0-B117-73318722D31B}" type="pres">
      <dgm:prSet presAssocID="{5B677227-08A9-4D60-83A1-2547C5CF56A1}" presName="circle2" presStyleLbl="node1" presStyleIdx="1" presStyleCnt="4"/>
      <dgm:spPr/>
      <dgm:t>
        <a:bodyPr/>
        <a:lstStyle/>
        <a:p>
          <a:endParaRPr lang="es-MX"/>
        </a:p>
      </dgm:t>
    </dgm:pt>
    <dgm:pt modelId="{0D13A5DF-98CB-4E34-A209-04F54464EF97}" type="pres">
      <dgm:prSet presAssocID="{5B677227-08A9-4D60-83A1-2547C5CF56A1}" presName="c2text" presStyleLbl="node1" presStyleIdx="1" presStyleCnt="4">
        <dgm:presLayoutVars>
          <dgm:bulletEnabled val="1"/>
        </dgm:presLayoutVars>
      </dgm:prSet>
      <dgm:spPr/>
      <dgm:t>
        <a:bodyPr/>
        <a:lstStyle/>
        <a:p>
          <a:endParaRPr lang="es-MX"/>
        </a:p>
      </dgm:t>
    </dgm:pt>
    <dgm:pt modelId="{819D4117-3860-43CA-A505-B636DFDC63E9}" type="pres">
      <dgm:prSet presAssocID="{5B677227-08A9-4D60-83A1-2547C5CF56A1}" presName="comp3" presStyleCnt="0"/>
      <dgm:spPr/>
    </dgm:pt>
    <dgm:pt modelId="{4A97B224-4754-4472-8689-97389B2774C7}" type="pres">
      <dgm:prSet presAssocID="{5B677227-08A9-4D60-83A1-2547C5CF56A1}" presName="circle3" presStyleLbl="node1" presStyleIdx="2" presStyleCnt="4" custScaleX="110407"/>
      <dgm:spPr/>
      <dgm:t>
        <a:bodyPr/>
        <a:lstStyle/>
        <a:p>
          <a:endParaRPr lang="es-MX"/>
        </a:p>
      </dgm:t>
    </dgm:pt>
    <dgm:pt modelId="{399A6855-F0FD-4218-86EF-CAB10E0E8F71}" type="pres">
      <dgm:prSet presAssocID="{5B677227-08A9-4D60-83A1-2547C5CF56A1}" presName="c3text" presStyleLbl="node1" presStyleIdx="2" presStyleCnt="4">
        <dgm:presLayoutVars>
          <dgm:bulletEnabled val="1"/>
        </dgm:presLayoutVars>
      </dgm:prSet>
      <dgm:spPr/>
      <dgm:t>
        <a:bodyPr/>
        <a:lstStyle/>
        <a:p>
          <a:endParaRPr lang="es-MX"/>
        </a:p>
      </dgm:t>
    </dgm:pt>
    <dgm:pt modelId="{AF203FF3-F684-468E-9BE2-C8D1ACEDFBCB}" type="pres">
      <dgm:prSet presAssocID="{5B677227-08A9-4D60-83A1-2547C5CF56A1}" presName="comp4" presStyleCnt="0"/>
      <dgm:spPr/>
    </dgm:pt>
    <dgm:pt modelId="{C19571CC-5258-49D2-BA78-A48C6DA41841}" type="pres">
      <dgm:prSet presAssocID="{5B677227-08A9-4D60-83A1-2547C5CF56A1}" presName="circle4" presStyleLbl="node1" presStyleIdx="3" presStyleCnt="4"/>
      <dgm:spPr/>
      <dgm:t>
        <a:bodyPr/>
        <a:lstStyle/>
        <a:p>
          <a:endParaRPr lang="es-MX"/>
        </a:p>
      </dgm:t>
    </dgm:pt>
    <dgm:pt modelId="{3F4AFD91-82E4-42A1-B2A3-949067219F5C}" type="pres">
      <dgm:prSet presAssocID="{5B677227-08A9-4D60-83A1-2547C5CF56A1}" presName="c4text" presStyleLbl="node1" presStyleIdx="3" presStyleCnt="4">
        <dgm:presLayoutVars>
          <dgm:bulletEnabled val="1"/>
        </dgm:presLayoutVars>
      </dgm:prSet>
      <dgm:spPr/>
      <dgm:t>
        <a:bodyPr/>
        <a:lstStyle/>
        <a:p>
          <a:endParaRPr lang="es-MX"/>
        </a:p>
      </dgm:t>
    </dgm:pt>
  </dgm:ptLst>
  <dgm:cxnLst>
    <dgm:cxn modelId="{D39EBB0F-DADC-4AC3-A517-D4211119054B}" type="presOf" srcId="{38701727-9BC0-439D-B5A1-97C6786D40E8}" destId="{3F4AFD91-82E4-42A1-B2A3-949067219F5C}" srcOrd="1" destOrd="0" presId="urn:microsoft.com/office/officeart/2005/8/layout/venn2"/>
    <dgm:cxn modelId="{D4496161-B53E-4C79-BED9-36B529C3131A}" type="presOf" srcId="{21E425C7-F825-4CD3-9090-038227A554EE}" destId="{0D13A5DF-98CB-4E34-A209-04F54464EF97}" srcOrd="1" destOrd="0" presId="urn:microsoft.com/office/officeart/2005/8/layout/venn2"/>
    <dgm:cxn modelId="{09823ABF-FA5F-4A13-BCBD-604ABE0A4ED9}" type="presOf" srcId="{38701727-9BC0-439D-B5A1-97C6786D40E8}" destId="{C19571CC-5258-49D2-BA78-A48C6DA41841}" srcOrd="0" destOrd="0" presId="urn:microsoft.com/office/officeart/2005/8/layout/venn2"/>
    <dgm:cxn modelId="{F179DD58-3DAA-4A20-8FDD-F08DED399EAB}" type="presOf" srcId="{937C1732-A223-4702-8B74-21AFFB35571D}" destId="{4F2839F1-090B-40F7-B99B-933C09C594C3}" srcOrd="1" destOrd="0" presId="urn:microsoft.com/office/officeart/2005/8/layout/venn2"/>
    <dgm:cxn modelId="{746F54E7-B6CF-4C09-9010-0E8C4221C2B8}" srcId="{5B677227-08A9-4D60-83A1-2547C5CF56A1}" destId="{38701727-9BC0-439D-B5A1-97C6786D40E8}" srcOrd="3" destOrd="0" parTransId="{EFA08B06-3FAA-4B59-BC12-7DACFB4612A8}" sibTransId="{5ADED8D2-C1A4-42EC-B274-77CB41868125}"/>
    <dgm:cxn modelId="{87713EA3-D10C-4792-8B19-C46F7C74175B}" srcId="{5B677227-08A9-4D60-83A1-2547C5CF56A1}" destId="{937C1732-A223-4702-8B74-21AFFB35571D}" srcOrd="0" destOrd="0" parTransId="{CE4361DD-BA54-491C-B4D5-9F008837C0EB}" sibTransId="{D02161AA-9DDB-4277-8D59-2595DDAB9228}"/>
    <dgm:cxn modelId="{6E464C4E-9F4D-4318-B883-B9D8A2C56095}" type="presOf" srcId="{F4B1E6B2-2C6F-47CE-BCFE-7277EF6F01C1}" destId="{399A6855-F0FD-4218-86EF-CAB10E0E8F71}" srcOrd="1" destOrd="0" presId="urn:microsoft.com/office/officeart/2005/8/layout/venn2"/>
    <dgm:cxn modelId="{B26B3584-5D67-4CCF-95DF-959AF6BA878B}" type="presOf" srcId="{5B677227-08A9-4D60-83A1-2547C5CF56A1}" destId="{31B5EE83-B755-4F1D-9D5B-EF840A7F20F2}" srcOrd="0" destOrd="0" presId="urn:microsoft.com/office/officeart/2005/8/layout/venn2"/>
    <dgm:cxn modelId="{C9C2786A-4886-4444-B34C-C34862F429E5}" srcId="{5B677227-08A9-4D60-83A1-2547C5CF56A1}" destId="{21E425C7-F825-4CD3-9090-038227A554EE}" srcOrd="1" destOrd="0" parTransId="{60D90CD0-92C0-403B-A4C3-B49679E877D9}" sibTransId="{AB4AB67B-93C5-4E7C-871D-1017FEE517CD}"/>
    <dgm:cxn modelId="{135AE05C-3EEE-4E9E-AD45-974DDFB68C75}" type="presOf" srcId="{21E425C7-F825-4CD3-9090-038227A554EE}" destId="{4B5D2F8D-4410-46D0-B117-73318722D31B}" srcOrd="0" destOrd="0" presId="urn:microsoft.com/office/officeart/2005/8/layout/venn2"/>
    <dgm:cxn modelId="{7518BF56-6E4A-4C33-8685-66EBB4F111EF}" type="presOf" srcId="{937C1732-A223-4702-8B74-21AFFB35571D}" destId="{21D4CBFA-5388-4A55-BD4B-74E4F2DE0FD0}" srcOrd="0" destOrd="0" presId="urn:microsoft.com/office/officeart/2005/8/layout/venn2"/>
    <dgm:cxn modelId="{70F8148E-FEE6-4976-BF21-C608B7BEC3F5}" srcId="{5B677227-08A9-4D60-83A1-2547C5CF56A1}" destId="{F4B1E6B2-2C6F-47CE-BCFE-7277EF6F01C1}" srcOrd="2" destOrd="0" parTransId="{9687F838-B38E-449F-960C-1B7F140A9673}" sibTransId="{4BB00C06-4324-442C-9905-D168091BAB31}"/>
    <dgm:cxn modelId="{AAE7B0DB-6449-49AC-A901-572CAF334C59}" type="presOf" srcId="{F4B1E6B2-2C6F-47CE-BCFE-7277EF6F01C1}" destId="{4A97B224-4754-4472-8689-97389B2774C7}" srcOrd="0" destOrd="0" presId="urn:microsoft.com/office/officeart/2005/8/layout/venn2"/>
    <dgm:cxn modelId="{36448EBB-DA39-4824-B5D2-C7221BA57527}" type="presParOf" srcId="{31B5EE83-B755-4F1D-9D5B-EF840A7F20F2}" destId="{86DDC3A4-3EAA-4BC4-BD33-EEE209E706FF}" srcOrd="0" destOrd="0" presId="urn:microsoft.com/office/officeart/2005/8/layout/venn2"/>
    <dgm:cxn modelId="{51332B05-C116-49D5-8B51-E4B66172315F}" type="presParOf" srcId="{86DDC3A4-3EAA-4BC4-BD33-EEE209E706FF}" destId="{21D4CBFA-5388-4A55-BD4B-74E4F2DE0FD0}" srcOrd="0" destOrd="0" presId="urn:microsoft.com/office/officeart/2005/8/layout/venn2"/>
    <dgm:cxn modelId="{41DF6101-EDAD-4A9A-BC48-ADC0D6FB7D77}" type="presParOf" srcId="{86DDC3A4-3EAA-4BC4-BD33-EEE209E706FF}" destId="{4F2839F1-090B-40F7-B99B-933C09C594C3}" srcOrd="1" destOrd="0" presId="urn:microsoft.com/office/officeart/2005/8/layout/venn2"/>
    <dgm:cxn modelId="{3A6E9863-E5DE-4138-91E9-A71518BFEA1F}" type="presParOf" srcId="{31B5EE83-B755-4F1D-9D5B-EF840A7F20F2}" destId="{B8B24E4E-9698-4852-9450-04369D316DDC}" srcOrd="1" destOrd="0" presId="urn:microsoft.com/office/officeart/2005/8/layout/venn2"/>
    <dgm:cxn modelId="{22078CF2-5D3B-48B2-A162-0B8A7F3D754D}" type="presParOf" srcId="{B8B24E4E-9698-4852-9450-04369D316DDC}" destId="{4B5D2F8D-4410-46D0-B117-73318722D31B}" srcOrd="0" destOrd="0" presId="urn:microsoft.com/office/officeart/2005/8/layout/venn2"/>
    <dgm:cxn modelId="{EADE274B-14AA-4108-8E99-35BDBF98FA67}" type="presParOf" srcId="{B8B24E4E-9698-4852-9450-04369D316DDC}" destId="{0D13A5DF-98CB-4E34-A209-04F54464EF97}" srcOrd="1" destOrd="0" presId="urn:microsoft.com/office/officeart/2005/8/layout/venn2"/>
    <dgm:cxn modelId="{D04B65AE-5229-43E5-986B-C974E7E50A0D}" type="presParOf" srcId="{31B5EE83-B755-4F1D-9D5B-EF840A7F20F2}" destId="{819D4117-3860-43CA-A505-B636DFDC63E9}" srcOrd="2" destOrd="0" presId="urn:microsoft.com/office/officeart/2005/8/layout/venn2"/>
    <dgm:cxn modelId="{F3D63C02-F576-4A97-93BB-016EC8599231}" type="presParOf" srcId="{819D4117-3860-43CA-A505-B636DFDC63E9}" destId="{4A97B224-4754-4472-8689-97389B2774C7}" srcOrd="0" destOrd="0" presId="urn:microsoft.com/office/officeart/2005/8/layout/venn2"/>
    <dgm:cxn modelId="{851BEAB9-24F6-4306-9167-0D108CD8737D}" type="presParOf" srcId="{819D4117-3860-43CA-A505-B636DFDC63E9}" destId="{399A6855-F0FD-4218-86EF-CAB10E0E8F71}" srcOrd="1" destOrd="0" presId="urn:microsoft.com/office/officeart/2005/8/layout/venn2"/>
    <dgm:cxn modelId="{BDBF2DEF-2473-480E-B918-2319C8CF3A81}" type="presParOf" srcId="{31B5EE83-B755-4F1D-9D5B-EF840A7F20F2}" destId="{AF203FF3-F684-468E-9BE2-C8D1ACEDFBCB}" srcOrd="3" destOrd="0" presId="urn:microsoft.com/office/officeart/2005/8/layout/venn2"/>
    <dgm:cxn modelId="{D8008069-D009-4D0B-8EFC-18157235372F}" type="presParOf" srcId="{AF203FF3-F684-468E-9BE2-C8D1ACEDFBCB}" destId="{C19571CC-5258-49D2-BA78-A48C6DA41841}" srcOrd="0" destOrd="0" presId="urn:microsoft.com/office/officeart/2005/8/layout/venn2"/>
    <dgm:cxn modelId="{B8C359C6-0723-4D52-8A26-8B968BD0D691}" type="presParOf" srcId="{AF203FF3-F684-468E-9BE2-C8D1ACEDFBCB}" destId="{3F4AFD91-82E4-42A1-B2A3-949067219F5C}"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CBFA-5388-4A55-BD4B-74E4F2DE0FD0}">
      <dsp:nvSpPr>
        <dsp:cNvPr id="0" name=""/>
        <dsp:cNvSpPr/>
      </dsp:nvSpPr>
      <dsp:spPr>
        <a:xfrm>
          <a:off x="2202957" y="0"/>
          <a:ext cx="8068388" cy="6761408"/>
        </a:xfrm>
        <a:prstGeom prst="ellipse">
          <a:avLst/>
        </a:prstGeom>
        <a:solidFill>
          <a:schemeClr val="accent3"/>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Gobernabilidad Democrática</a:t>
          </a:r>
          <a:endParaRPr lang="es-MX" sz="2000" b="1" kern="1200" dirty="0">
            <a:solidFill>
              <a:schemeClr val="tx1"/>
            </a:solidFill>
          </a:endParaRPr>
        </a:p>
      </dsp:txBody>
      <dsp:txXfrm>
        <a:off x="5109191" y="338070"/>
        <a:ext cx="2255921" cy="1014211"/>
      </dsp:txXfrm>
    </dsp:sp>
    <dsp:sp modelId="{4B5D2F8D-4410-46D0-B117-73318722D31B}">
      <dsp:nvSpPr>
        <dsp:cNvPr id="0" name=""/>
        <dsp:cNvSpPr/>
      </dsp:nvSpPr>
      <dsp:spPr>
        <a:xfrm>
          <a:off x="3335628" y="1352281"/>
          <a:ext cx="5409126" cy="5409126"/>
        </a:xfrm>
        <a:prstGeom prst="ellipse">
          <a:avLst/>
        </a:prstGeom>
        <a:solidFill>
          <a:schemeClr val="accent4"/>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tx1"/>
              </a:solidFill>
            </a:rPr>
            <a:t>Rendición de Cuentas</a:t>
          </a:r>
          <a:endParaRPr lang="es-MX" sz="2400" b="1" kern="1200" dirty="0">
            <a:solidFill>
              <a:schemeClr val="tx1"/>
            </a:solidFill>
          </a:endParaRPr>
        </a:p>
      </dsp:txBody>
      <dsp:txXfrm>
        <a:off x="5094947" y="1676829"/>
        <a:ext cx="1890489" cy="973642"/>
      </dsp:txXfrm>
    </dsp:sp>
    <dsp:sp modelId="{4A97B224-4754-4472-8689-97389B2774C7}">
      <dsp:nvSpPr>
        <dsp:cNvPr id="0" name=""/>
        <dsp:cNvSpPr/>
      </dsp:nvSpPr>
      <dsp:spPr>
        <a:xfrm>
          <a:off x="3800671" y="2704563"/>
          <a:ext cx="4479040" cy="4056844"/>
        </a:xfrm>
        <a:prstGeom prst="ellipse">
          <a:avLst/>
        </a:prstGeom>
        <a:solidFill>
          <a:schemeClr val="bg2">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rPr>
            <a:t>Transparencia</a:t>
          </a:r>
          <a:endParaRPr lang="es-MX" sz="2000" b="1" kern="1200" dirty="0">
            <a:solidFill>
              <a:schemeClr val="tx1"/>
            </a:solidFill>
          </a:endParaRPr>
        </a:p>
      </dsp:txBody>
      <dsp:txXfrm>
        <a:off x="4996575" y="3008826"/>
        <a:ext cx="2087232" cy="912790"/>
      </dsp:txXfrm>
    </dsp:sp>
    <dsp:sp modelId="{C19571CC-5258-49D2-BA78-A48C6DA41841}">
      <dsp:nvSpPr>
        <dsp:cNvPr id="0" name=""/>
        <dsp:cNvSpPr/>
      </dsp:nvSpPr>
      <dsp:spPr>
        <a:xfrm>
          <a:off x="4687910" y="4056844"/>
          <a:ext cx="2704563" cy="270456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s-MX" sz="2100" b="1" kern="1200" dirty="0" smtClean="0">
              <a:solidFill>
                <a:schemeClr val="tx1"/>
              </a:solidFill>
            </a:rPr>
            <a:t>Acceso a la Información</a:t>
          </a:r>
          <a:endParaRPr lang="es-MX" sz="2100" b="1" kern="1200" dirty="0">
            <a:solidFill>
              <a:schemeClr val="tx1"/>
            </a:solidFill>
          </a:endParaRPr>
        </a:p>
      </dsp:txBody>
      <dsp:txXfrm>
        <a:off x="5083984" y="4732985"/>
        <a:ext cx="1912414" cy="1352281"/>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5929DA-00E8-474E-A286-7802A761FDC1}" type="datetimeFigureOut">
              <a:rPr lang="es-MX" smtClean="0"/>
              <a:t>26/05/2015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6961EE-9EBA-4EDA-86AA-4051333F6A57}" type="slidenum">
              <a:rPr lang="es-MX" smtClean="0"/>
              <a:t>‹Nº›</a:t>
            </a:fld>
            <a:endParaRPr lang="es-MX"/>
          </a:p>
        </p:txBody>
      </p:sp>
    </p:spTree>
    <p:extLst>
      <p:ext uri="{BB962C8B-B14F-4D97-AF65-F5344CB8AC3E}">
        <p14:creationId xmlns:p14="http://schemas.microsoft.com/office/powerpoint/2010/main" val="372421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F0331DE0-0C78-46F7-B8B4-0C44E1F9FDC8}" type="slidenum">
              <a:rPr lang="es-MX" smtClean="0"/>
              <a:t>22</a:t>
            </a:fld>
            <a:endParaRPr lang="es-MX"/>
          </a:p>
        </p:txBody>
      </p:sp>
    </p:spTree>
    <p:extLst>
      <p:ext uri="{BB962C8B-B14F-4D97-AF65-F5344CB8AC3E}">
        <p14:creationId xmlns:p14="http://schemas.microsoft.com/office/powerpoint/2010/main" val="3862335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5586B75A-687E-405C-8A0B-8D00578BA2C3}" type="datetimeFigureOut">
              <a:rPr lang="en-US" smtClean="0"/>
              <a:pPr/>
              <a:t>5/26/2015</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77254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5643069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5/26/2015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19784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5/26/2015</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6906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586B75A-687E-405C-8A0B-8D00578BA2C3}" type="datetimeFigureOut">
              <a:rPr lang="en-US" smtClean="0"/>
              <a:pPr/>
              <a:t>5/26/2015</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83750490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586B75A-687E-405C-8A0B-8D00578BA2C3}" type="datetimeFigureOut">
              <a:rPr lang="en-US" smtClean="0"/>
              <a:pPr/>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422764503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5586B75A-687E-405C-8A0B-8D00578BA2C3}" type="datetimeFigureOut">
              <a:rPr lang="en-US" smtClean="0"/>
              <a:pPr/>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98740341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300570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A77B6E1-634A-48DC-9E8B-D894023267EF}" type="datetimeFigureOut">
              <a:rPr lang="en-US" smtClean="0"/>
              <a:t>5/26/2015</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682234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ctrTitle"/>
          </p:nvPr>
        </p:nvSpPr>
        <p:spPr>
          <a:xfrm>
            <a:off x="3962399" y="1964267"/>
            <a:ext cx="7197727" cy="2421464"/>
          </a:xfrm>
        </p:spPr>
        <p:txBody>
          <a:bodyPr anchor="b">
            <a:normAutofit/>
          </a:bodyPr>
          <a:lstStyle>
            <a:lvl1pPr algn="r">
              <a:defRPr sz="36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4"/>
            <a:ext cx="7197727" cy="1405467"/>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9" y="5870577"/>
            <a:ext cx="1600200" cy="377825"/>
          </a:xfrm>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a:xfrm>
            <a:off x="3962399" y="5870577"/>
            <a:ext cx="489395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10608959" y="5870577"/>
            <a:ext cx="551167" cy="377825"/>
          </a:xfrm>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60370749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33105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t>5/26/2015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3539540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3308581"/>
            <a:ext cx="10131427" cy="1468800"/>
          </a:xfrm>
        </p:spPr>
        <p:txBody>
          <a:bodyPr anchor="b"/>
          <a:lstStyle>
            <a:lvl1pPr algn="l">
              <a:defRPr sz="3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1490840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5"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9"/>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970777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5"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4" y="2226734"/>
            <a:ext cx="4722813" cy="576262"/>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5"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381188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0219166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082008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7"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465687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1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4" y="914400"/>
            <a:ext cx="3280975"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65201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4732865"/>
            <a:ext cx="10131427" cy="566738"/>
          </a:xfrm>
        </p:spPr>
        <p:txBody>
          <a:bodyPr anchor="b">
            <a:normAutofit/>
          </a:bodyPr>
          <a:lstStyle>
            <a:lvl1pPr algn="l">
              <a:defRPr sz="18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1"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5299603"/>
            <a:ext cx="10131427" cy="49371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025139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3124199"/>
          </a:xfrm>
        </p:spPr>
        <p:txBody>
          <a:bodyPr anchor="ctr">
            <a:normAutofit/>
          </a:bodyPr>
          <a:lstStyle>
            <a:lvl1pPr algn="l">
              <a:defRPr sz="2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343400"/>
            <a:ext cx="10131428"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34429511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1" name="TextBox 10"/>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2"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6" y="4343400"/>
            <a:ext cx="10152367" cy="144780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608807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5586B75A-687E-405C-8A0B-8D00578BA2C3}" type="datetimeFigureOut">
              <a:rPr lang="en-US" smtClean="0"/>
              <a:pPr/>
              <a:t>5/26/2015</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282067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4" y="3308581"/>
            <a:ext cx="10131425" cy="1468800"/>
          </a:xfrm>
        </p:spPr>
        <p:txBody>
          <a:bodyPr anchor="b">
            <a:normAutofit/>
          </a:bodyPr>
          <a:lstStyle>
            <a:lvl1pPr algn="l">
              <a:defRPr sz="2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7" cy="8604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09384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4" name="TextBox 13"/>
          <p:cNvSpPr txBox="1"/>
          <p:nvPr/>
        </p:nvSpPr>
        <p:spPr>
          <a:xfrm>
            <a:off x="488275" y="823337"/>
            <a:ext cx="6096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342900"/>
            <a:r>
              <a:rPr lang="en-US" sz="6000" dirty="0">
                <a:solidFill>
                  <a:prstClr val="white"/>
                </a:solidFill>
                <a:effectLst/>
              </a:rPr>
              <a:t>“</a:t>
            </a:r>
          </a:p>
        </p:txBody>
      </p:sp>
      <p:sp>
        <p:nvSpPr>
          <p:cNvPr id="16" name="Title 1"/>
          <p:cNvSpPr>
            <a:spLocks noGrp="1"/>
          </p:cNvSpPr>
          <p:nvPr>
            <p:ph type="title"/>
          </p:nvPr>
        </p:nvSpPr>
        <p:spPr>
          <a:xfrm>
            <a:off x="992269" y="609603"/>
            <a:ext cx="9550399" cy="2743199"/>
          </a:xfrm>
        </p:spPr>
        <p:txBody>
          <a:bodyPr anchor="ctr">
            <a:normAutofit/>
          </a:bodyPr>
          <a:lstStyle>
            <a:lvl1pPr algn="l">
              <a:defRPr sz="24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886200"/>
            <a:ext cx="10135436" cy="88900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2705719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Title 1"/>
          <p:cNvSpPr>
            <a:spLocks noGrp="1"/>
          </p:cNvSpPr>
          <p:nvPr>
            <p:ph type="title"/>
          </p:nvPr>
        </p:nvSpPr>
        <p:spPr>
          <a:xfrm>
            <a:off x="685801" y="609603"/>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2" y="3505200"/>
            <a:ext cx="10131428"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1" y="4343400"/>
            <a:ext cx="10131428"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5688824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
        <p:nvSpPr>
          <p:cNvPr id="8" name="Title 1"/>
          <p:cNvSpPr>
            <a:spLocks noGrp="1"/>
          </p:cNvSpPr>
          <p:nvPr>
            <p:ph type="title"/>
          </p:nvPr>
        </p:nvSpPr>
        <p:spPr>
          <a:xfrm>
            <a:off x="685802" y="609602"/>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33740650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825" cy="6856214"/>
          </a:xfrm>
          <a:prstGeom prst="rect">
            <a:avLst/>
          </a:prstGeom>
        </p:spPr>
      </p:pic>
      <p:sp>
        <p:nvSpPr>
          <p:cNvPr id="2" name="Vertical Title 1"/>
          <p:cNvSpPr>
            <a:spLocks noGrp="1"/>
          </p:cNvSpPr>
          <p:nvPr>
            <p:ph type="title" orient="vert"/>
          </p:nvPr>
        </p:nvSpPr>
        <p:spPr>
          <a:xfrm>
            <a:off x="8658675" y="609601"/>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1"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5/26/2015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‹Nº›</a:t>
            </a:fld>
            <a:endParaRPr lang="en-US" dirty="0">
              <a:solidFill>
                <a:prstClr val="white"/>
              </a:solidFill>
            </a:endParaRPr>
          </a:p>
        </p:txBody>
      </p:sp>
    </p:spTree>
    <p:extLst>
      <p:ext uri="{BB962C8B-B14F-4D97-AF65-F5344CB8AC3E}">
        <p14:creationId xmlns:p14="http://schemas.microsoft.com/office/powerpoint/2010/main" val="1571295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70073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786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11485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0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70707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t>5/26/2015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51723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t>5/26/2015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119608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smtClean="0"/>
              <a:t>5/26/2015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‹Nº›</a:t>
            </a:fld>
            <a:endParaRPr lang="en-US" dirty="0"/>
          </a:p>
        </p:txBody>
      </p:sp>
    </p:spTree>
    <p:extLst>
      <p:ext uri="{BB962C8B-B14F-4D97-AF65-F5344CB8AC3E}">
        <p14:creationId xmlns:p14="http://schemas.microsoft.com/office/powerpoint/2010/main" val="562459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F6E2C9B-5FA2-460D-9BE7-B0812FC2A6FF}" type="datetimeFigureOut">
              <a:rPr lang="en-US" smtClean="0"/>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60556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586B75A-687E-405C-8A0B-8D00578BA2C3}" type="datetimeFigureOut">
              <a:rPr lang="en-US" smtClean="0"/>
              <a:pPr/>
              <a:t>5/26/2015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57408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5/26/2015</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43995005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2" y="609602"/>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2" y="2142069"/>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7"/>
            <a:ext cx="1600200"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B61BEF0D-F0BB-DE4B-95CE-6DB70DBA9567}" type="datetimeFigureOut">
              <a:rPr lang="en-US" smtClean="0">
                <a:solidFill>
                  <a:prstClr val="white"/>
                </a:solidFill>
              </a:rPr>
              <a:pPr defTabSz="342900"/>
              <a:t>5/26/2015</a:t>
            </a:fld>
            <a:endParaRPr lang="en-US" dirty="0">
              <a:solidFill>
                <a:prstClr val="white"/>
              </a:solidFill>
            </a:endParaRPr>
          </a:p>
        </p:txBody>
      </p:sp>
      <p:sp>
        <p:nvSpPr>
          <p:cNvPr id="5" name="Footer Placeholder 4"/>
          <p:cNvSpPr>
            <a:spLocks noGrp="1"/>
          </p:cNvSpPr>
          <p:nvPr>
            <p:ph type="ftr" sz="quarter" idx="3"/>
          </p:nvPr>
        </p:nvSpPr>
        <p:spPr>
          <a:xfrm>
            <a:off x="685801" y="5870577"/>
            <a:ext cx="7827659" cy="3778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a:endParaRPr lang="en-US" dirty="0">
              <a:solidFill>
                <a:prstClr val="white"/>
              </a:solidFill>
            </a:endParaRPr>
          </a:p>
        </p:txBody>
      </p:sp>
      <p:sp>
        <p:nvSpPr>
          <p:cNvPr id="6" name="Slide Number Placeholder 5"/>
          <p:cNvSpPr>
            <a:spLocks noGrp="1"/>
          </p:cNvSpPr>
          <p:nvPr>
            <p:ph type="sldNum" sz="quarter" idx="4"/>
          </p:nvPr>
        </p:nvSpPr>
        <p:spPr>
          <a:xfrm>
            <a:off x="10266062" y="5870577"/>
            <a:ext cx="551167" cy="3778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a:fld id="{D57F1E4F-1CFF-5643-939E-217C01CDF565}" type="slidenum">
              <a:rPr lang="en-US" smtClean="0">
                <a:solidFill>
                  <a:prstClr val="white"/>
                </a:solidFill>
              </a:rPr>
              <a:pPr defTabSz="342900"/>
              <a:t>‹Nº›</a:t>
            </a:fld>
            <a:endParaRPr lang="en-US" dirty="0">
              <a:solidFill>
                <a:prstClr val="white"/>
              </a:solidFill>
            </a:endParaRPr>
          </a:p>
        </p:txBody>
      </p:sp>
    </p:spTree>
    <p:extLst>
      <p:ext uri="{BB962C8B-B14F-4D97-AF65-F5344CB8AC3E}">
        <p14:creationId xmlns:p14="http://schemas.microsoft.com/office/powerpoint/2010/main" val="4005508994"/>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 id="2147483888" r:id="rId18"/>
    <p:sldLayoutId id="2147483889" r:id="rId19"/>
    <p:sldLayoutId id="2147483890" r:id="rId20"/>
    <p:sldLayoutId id="2147483891" r:id="rId21"/>
  </p:sldLayoutIdLst>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png"/><Relationship Id="rId18" Type="http://schemas.openxmlformats.org/officeDocument/2006/relationships/image" Target="../media/image41.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1" Type="http://schemas.openxmlformats.org/officeDocument/2006/relationships/slideLayout" Target="../slideLayouts/slideLayout24.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jpe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p:txBody>
          <a:bodyPr/>
          <a:lstStyle/>
          <a:p>
            <a:r>
              <a:rPr lang="es-MX" dirty="0" smtClean="0"/>
              <a:t>La Contraloría social en </a:t>
            </a:r>
            <a:r>
              <a:rPr lang="es-MX" dirty="0" err="1" smtClean="0"/>
              <a:t>méxico</a:t>
            </a:r>
            <a:endParaRPr lang="es-MX" dirty="0"/>
          </a:p>
        </p:txBody>
      </p:sp>
      <p:sp>
        <p:nvSpPr>
          <p:cNvPr id="5" name="Subtítulo 4"/>
          <p:cNvSpPr>
            <a:spLocks noGrp="1"/>
          </p:cNvSpPr>
          <p:nvPr>
            <p:ph type="subTitle" idx="1"/>
          </p:nvPr>
        </p:nvSpPr>
        <p:spPr>
          <a:xfrm>
            <a:off x="1260087" y="4468542"/>
            <a:ext cx="9292683" cy="1988014"/>
          </a:xfrm>
        </p:spPr>
        <p:txBody>
          <a:bodyPr>
            <a:normAutofit/>
          </a:bodyPr>
          <a:lstStyle/>
          <a:p>
            <a:r>
              <a:rPr lang="es-MX" dirty="0" smtClean="0"/>
              <a:t>Primera </a:t>
            </a:r>
            <a:r>
              <a:rPr lang="es-MX" dirty="0" smtClean="0"/>
              <a:t>Reunión del Sistema Estatal de Fiscalización</a:t>
            </a:r>
          </a:p>
          <a:p>
            <a:r>
              <a:rPr lang="es-MX" dirty="0" smtClean="0"/>
              <a:t>José Bautista Farías</a:t>
            </a:r>
            <a:endParaRPr lang="es-MX" dirty="0" smtClean="0"/>
          </a:p>
          <a:p>
            <a:r>
              <a:rPr lang="es-MX" dirty="0" smtClean="0"/>
              <a:t>29/ Mayo / 2015</a:t>
            </a:r>
            <a:endParaRPr lang="es-MX" dirty="0"/>
          </a:p>
        </p:txBody>
      </p:sp>
    </p:spTree>
    <p:extLst>
      <p:ext uri="{BB962C8B-B14F-4D97-AF65-F5344CB8AC3E}">
        <p14:creationId xmlns:p14="http://schemas.microsoft.com/office/powerpoint/2010/main" val="3486569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DEFINICIONES:</a:t>
            </a:r>
            <a:endParaRPr lang="es-MX" dirty="0"/>
          </a:p>
        </p:txBody>
      </p:sp>
      <p:sp>
        <p:nvSpPr>
          <p:cNvPr id="3" name="Marcador de contenido 2"/>
          <p:cNvSpPr>
            <a:spLocks noGrp="1"/>
          </p:cNvSpPr>
          <p:nvPr>
            <p:ph idx="1"/>
          </p:nvPr>
        </p:nvSpPr>
        <p:spPr>
          <a:xfrm>
            <a:off x="643944" y="2367092"/>
            <a:ext cx="10633656" cy="3424107"/>
          </a:xfrm>
          <a:prstGeom prst="rect">
            <a:avLst/>
          </a:prstGeom>
        </p:spPr>
        <p:txBody>
          <a:bodyPr/>
          <a:lstStyle/>
          <a:p>
            <a:pPr marL="342900" lvl="0" indent="-342900" fontAlgn="base">
              <a:lnSpc>
                <a:spcPct val="100000"/>
              </a:lnSpc>
              <a:spcBef>
                <a:spcPct val="20000"/>
              </a:spcBef>
              <a:spcAft>
                <a:spcPct val="0"/>
              </a:spcAft>
              <a:buClr>
                <a:srgbClr val="003366"/>
              </a:buClr>
              <a:buSzPct val="75000"/>
              <a:buNone/>
            </a:pPr>
            <a:r>
              <a:rPr lang="es-ES" altLang="es-MX" sz="2800" kern="0" cap="none" dirty="0" smtClean="0">
                <a:solidFill>
                  <a:srgbClr val="003366"/>
                </a:solidFill>
                <a:latin typeface="Arial"/>
              </a:rPr>
              <a:t>    </a:t>
            </a:r>
            <a:r>
              <a:rPr lang="es-ES" altLang="es-MX" sz="2800" kern="0" cap="none" dirty="0" smtClean="0">
                <a:latin typeface="Arial"/>
              </a:rPr>
              <a:t>“</a:t>
            </a:r>
            <a:r>
              <a:rPr lang="es-ES" altLang="es-MX" sz="2800" kern="0" cap="none" dirty="0">
                <a:latin typeface="Arial"/>
              </a:rPr>
              <a:t>Es un </a:t>
            </a:r>
            <a:r>
              <a:rPr lang="es-ES" altLang="es-MX" sz="2800" i="1" kern="0" cap="none" dirty="0">
                <a:latin typeface="Arial"/>
              </a:rPr>
              <a:t>tipo de participación ciudadana orientada al control, vigilancia y evaluación</a:t>
            </a:r>
            <a:r>
              <a:rPr lang="es-ES" altLang="es-MX" sz="2800" kern="0" cap="none" dirty="0">
                <a:latin typeface="Arial"/>
              </a:rPr>
              <a:t> por parte de personas y/u organizaciones sobre programas y acciones gubernamentales, que promueve una rendición de cuentas transversal”. </a:t>
            </a:r>
          </a:p>
          <a:p>
            <a:pPr marL="342900" lvl="0" indent="-342900" fontAlgn="base">
              <a:lnSpc>
                <a:spcPct val="100000"/>
              </a:lnSpc>
              <a:spcBef>
                <a:spcPct val="20000"/>
              </a:spcBef>
              <a:spcAft>
                <a:spcPct val="0"/>
              </a:spcAft>
              <a:buClr>
                <a:srgbClr val="003366"/>
              </a:buClr>
              <a:buSzPct val="75000"/>
              <a:buNone/>
            </a:pPr>
            <a:r>
              <a:rPr lang="es-ES" altLang="es-MX" sz="2800" kern="0" cap="none" dirty="0">
                <a:latin typeface="Arial"/>
              </a:rPr>
              <a:t>	</a:t>
            </a:r>
            <a:r>
              <a:rPr lang="es-ES" altLang="es-MX" kern="0" cap="none" dirty="0">
                <a:latin typeface="Arial"/>
              </a:rPr>
              <a:t>(Felipe Hevia de la Jara, 2006)</a:t>
            </a:r>
          </a:p>
          <a:p>
            <a:endParaRPr lang="es-MX" dirty="0"/>
          </a:p>
        </p:txBody>
      </p:sp>
    </p:spTree>
    <p:extLst>
      <p:ext uri="{BB962C8B-B14F-4D97-AF65-F5344CB8AC3E}">
        <p14:creationId xmlns:p14="http://schemas.microsoft.com/office/powerpoint/2010/main" val="3149876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Definiciones:</a:t>
            </a:r>
            <a:endParaRPr lang="es-MX" dirty="0"/>
          </a:p>
        </p:txBody>
      </p:sp>
      <p:sp>
        <p:nvSpPr>
          <p:cNvPr id="3" name="Marcador de contenido 2"/>
          <p:cNvSpPr>
            <a:spLocks noGrp="1"/>
          </p:cNvSpPr>
          <p:nvPr>
            <p:ph idx="1"/>
          </p:nvPr>
        </p:nvSpPr>
        <p:spPr/>
        <p:txBody>
          <a:bodyPr/>
          <a:lstStyle/>
          <a:p>
            <a:r>
              <a:rPr lang="es-MX" sz="2800" dirty="0"/>
              <a:t>“...el mecanismo de los beneficiarios, de manera organizada, para </a:t>
            </a:r>
            <a:r>
              <a:rPr lang="es-MX" sz="2800" b="1" dirty="0"/>
              <a:t>verificar</a:t>
            </a:r>
            <a:r>
              <a:rPr lang="es-MX" sz="2800" dirty="0"/>
              <a:t> el cumplimiento de las metas y la </a:t>
            </a:r>
            <a:r>
              <a:rPr lang="es-MX" sz="2800" b="1" dirty="0"/>
              <a:t>correcta aplicación de los recursos públicos </a:t>
            </a:r>
            <a:r>
              <a:rPr lang="es-MX" sz="2800" dirty="0"/>
              <a:t>asignados a los programas de desarrollo social</a:t>
            </a:r>
            <a:r>
              <a:rPr lang="es-MX" sz="2800" dirty="0" smtClean="0"/>
              <a:t>.”</a:t>
            </a:r>
          </a:p>
          <a:p>
            <a:pPr marL="0" indent="0">
              <a:buNone/>
            </a:pPr>
            <a:endParaRPr lang="es-MX" sz="2800" dirty="0" smtClean="0"/>
          </a:p>
          <a:p>
            <a:r>
              <a:rPr lang="es-MX" dirty="0" smtClean="0"/>
              <a:t>(Ley General de Desarrollo Social, Art. 69)</a:t>
            </a:r>
            <a:endParaRPr lang="es-MX" dirty="0"/>
          </a:p>
        </p:txBody>
      </p:sp>
    </p:spTree>
    <p:extLst>
      <p:ext uri="{BB962C8B-B14F-4D97-AF65-F5344CB8AC3E}">
        <p14:creationId xmlns:p14="http://schemas.microsoft.com/office/powerpoint/2010/main" val="1501495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363255" y="526093"/>
            <a:ext cx="3382028" cy="1215025"/>
          </a:xfrm>
        </p:spPr>
        <p:txBody>
          <a:bodyPr>
            <a:normAutofit/>
          </a:bodyPr>
          <a:lstStyle/>
          <a:p>
            <a:r>
              <a:rPr lang="es-MX" dirty="0" smtClean="0"/>
              <a:t>ORÍGENES</a:t>
            </a:r>
            <a:endParaRPr lang="es-MX" dirty="0"/>
          </a:p>
        </p:txBody>
      </p:sp>
      <p:sp>
        <p:nvSpPr>
          <p:cNvPr id="3" name="Marcador de contenido 2"/>
          <p:cNvSpPr>
            <a:spLocks noGrp="1"/>
          </p:cNvSpPr>
          <p:nvPr>
            <p:ph sz="quarter" idx="4294967295"/>
          </p:nvPr>
        </p:nvSpPr>
        <p:spPr>
          <a:xfrm>
            <a:off x="0" y="2357438"/>
            <a:ext cx="11037888" cy="4121150"/>
          </a:xfrm>
        </p:spPr>
        <p:txBody>
          <a:bodyPr>
            <a:normAutofit fontScale="92500" lnSpcReduction="10000"/>
          </a:bodyPr>
          <a:lstStyle/>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kern="0" cap="none" dirty="0" smtClean="0">
                <a:latin typeface="Arial"/>
              </a:rPr>
              <a:t>1983, Comités de Vigilancia en programas de</a:t>
            </a:r>
          </a:p>
          <a:p>
            <a:pPr marL="0" lvl="0" indent="0" fontAlgn="base">
              <a:lnSpc>
                <a:spcPct val="100000"/>
              </a:lnSpc>
              <a:spcBef>
                <a:spcPct val="20000"/>
              </a:spcBef>
              <a:spcAft>
                <a:spcPct val="0"/>
              </a:spcAft>
              <a:buClr>
                <a:srgbClr val="003366"/>
              </a:buClr>
              <a:buSzPct val="75000"/>
              <a:buNone/>
            </a:pPr>
            <a:r>
              <a:rPr lang="es-ES" altLang="es-MX" kern="0" dirty="0" smtClean="0">
                <a:latin typeface="Arial"/>
              </a:rPr>
              <a:t>Vivienda (FONHAPO).</a:t>
            </a:r>
            <a:endParaRPr lang="es-ES" altLang="es-MX" sz="2400" kern="0" cap="none" dirty="0" smtClean="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b="1" kern="0" cap="none" dirty="0" smtClean="0">
                <a:latin typeface="Arial"/>
              </a:rPr>
              <a:t>Feb/1991</a:t>
            </a:r>
            <a:r>
              <a:rPr lang="es-ES" altLang="es-MX" sz="2400" kern="0" cap="none" dirty="0">
                <a:latin typeface="Arial"/>
              </a:rPr>
              <a:t>, </a:t>
            </a:r>
            <a:r>
              <a:rPr lang="es-ES" altLang="es-MX" sz="2400" kern="0" cap="none" dirty="0" smtClean="0">
                <a:latin typeface="Arial"/>
              </a:rPr>
              <a:t>modernización </a:t>
            </a:r>
            <a:r>
              <a:rPr lang="es-ES" altLang="es-MX" sz="2400" kern="0" cap="none" dirty="0">
                <a:latin typeface="Arial"/>
              </a:rPr>
              <a:t>de la </a:t>
            </a:r>
            <a:r>
              <a:rPr lang="es-ES" altLang="es-MX" sz="2400" kern="0" cap="none" dirty="0" smtClean="0">
                <a:latin typeface="Arial"/>
              </a:rPr>
              <a:t>administración.</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kern="0" cap="none" dirty="0" smtClean="0">
                <a:latin typeface="Arial"/>
              </a:rPr>
              <a:t>Contexto</a:t>
            </a:r>
            <a:r>
              <a:rPr lang="es-ES" altLang="es-MX" sz="2400" kern="0" cap="none" dirty="0">
                <a:latin typeface="Arial"/>
              </a:rPr>
              <a:t>: PRONASOL.</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kern="0" cap="none" dirty="0" smtClean="0">
                <a:latin typeface="Arial"/>
              </a:rPr>
              <a:t>Nueva </a:t>
            </a:r>
            <a:r>
              <a:rPr lang="es-ES" altLang="es-MX" sz="2400" kern="0" cap="none" dirty="0">
                <a:latin typeface="Arial"/>
              </a:rPr>
              <a:t>forma de control administrativo y de participación ciudadana.</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b="1" kern="0" cap="none" dirty="0">
                <a:latin typeface="Arial"/>
              </a:rPr>
              <a:t>Rasgo distintivo</a:t>
            </a:r>
            <a:r>
              <a:rPr lang="es-ES" altLang="es-MX" sz="2400" kern="0" cap="none" dirty="0">
                <a:latin typeface="Arial"/>
              </a:rPr>
              <a:t>: </a:t>
            </a:r>
            <a:r>
              <a:rPr lang="es-ES" altLang="es-MX" sz="2400" kern="0" cap="none" dirty="0" smtClean="0">
                <a:latin typeface="Arial"/>
              </a:rPr>
              <a:t>centrado </a:t>
            </a:r>
            <a:r>
              <a:rPr lang="es-ES" altLang="es-MX" sz="2400" kern="0" cap="none" dirty="0">
                <a:latin typeface="Arial"/>
              </a:rPr>
              <a:t>en: quejas, sugerencias y recomendaciones en obras y servicios</a:t>
            </a:r>
            <a:r>
              <a:rPr lang="es-ES" altLang="es-MX" sz="2400" kern="0" cap="none" dirty="0" smtClean="0">
                <a:latin typeface="Arial"/>
              </a:rPr>
              <a:t>. Adolece de respaldo jurídico.</a:t>
            </a:r>
            <a:endParaRPr lang="es-ES" altLang="es-MX" sz="2400" kern="0" cap="none" dirty="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400" i="1" kern="0" cap="none" dirty="0">
                <a:latin typeface="Arial"/>
              </a:rPr>
              <a:t>Ejemplos:</a:t>
            </a:r>
            <a:r>
              <a:rPr lang="es-ES" altLang="es-MX" sz="2400" kern="0" cap="none" dirty="0">
                <a:latin typeface="Arial"/>
              </a:rPr>
              <a:t> Sistema de Orientación Telefónica a la Ciudadanía (SACTEL);  </a:t>
            </a:r>
            <a:r>
              <a:rPr lang="es-ES" altLang="es-MX" sz="2400" kern="0" cap="none" dirty="0" err="1">
                <a:latin typeface="Arial"/>
              </a:rPr>
              <a:t>Prog</a:t>
            </a:r>
            <a:r>
              <a:rPr lang="es-ES" altLang="es-MX" sz="2400" kern="0" cap="none" dirty="0">
                <a:latin typeface="Arial"/>
              </a:rPr>
              <a:t>. Paisano; Vecinos de Centroamérica; Módulos de </a:t>
            </a:r>
            <a:r>
              <a:rPr lang="es-ES" altLang="es-MX" sz="2400" kern="0" cap="none" dirty="0" smtClean="0">
                <a:latin typeface="Arial"/>
              </a:rPr>
              <a:t>Atención </a:t>
            </a:r>
            <a:r>
              <a:rPr lang="es-ES" altLang="es-MX" sz="2400" kern="0" cap="none" dirty="0">
                <a:latin typeface="Arial"/>
              </a:rPr>
              <a:t>y PC de Salud-DDF; Fondos Municipales y Regionales, Fondos par la Producción, mujeres y niños con Solidaridad…</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endParaRPr lang="es-ES" altLang="es-MX" sz="2400" kern="0" cap="none" dirty="0">
              <a:solidFill>
                <a:srgbClr val="003366"/>
              </a:solidFill>
              <a:latin typeface="Arial"/>
            </a:endParaRPr>
          </a:p>
          <a:p>
            <a:endParaRPr lang="es-MX" sz="2400" dirty="0"/>
          </a:p>
        </p:txBody>
      </p:sp>
      <p:pic>
        <p:nvPicPr>
          <p:cNvPr id="1028" name="Picture 4" descr="http://3.bp.blogspot.com/-T7ttlrSERP8/UKmlYJb4ahI/AAAAAAAAAGI/uQusbzqThQU/s1600/solidarid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008" y="71314"/>
            <a:ext cx="5428190" cy="300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4351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8203" y="400832"/>
            <a:ext cx="5848068" cy="937513"/>
          </a:xfrm>
        </p:spPr>
        <p:txBody>
          <a:bodyPr/>
          <a:lstStyle/>
          <a:p>
            <a:r>
              <a:rPr lang="es-MX" dirty="0" smtClean="0"/>
              <a:t>Marco federal</a:t>
            </a:r>
            <a:endParaRPr lang="es-MX" dirty="0"/>
          </a:p>
        </p:txBody>
      </p:sp>
      <p:sp>
        <p:nvSpPr>
          <p:cNvPr id="3" name="Marcador de contenido 2"/>
          <p:cNvSpPr>
            <a:spLocks noGrp="1"/>
          </p:cNvSpPr>
          <p:nvPr>
            <p:ph idx="1"/>
          </p:nvPr>
        </p:nvSpPr>
        <p:spPr>
          <a:xfrm>
            <a:off x="502276" y="3129566"/>
            <a:ext cx="10775324" cy="3309870"/>
          </a:xfrm>
          <a:prstGeom prst="rect">
            <a:avLst/>
          </a:prstGeom>
        </p:spPr>
        <p:txBody>
          <a:bodyPr/>
          <a:lstStyle/>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Marco: alternancia política federal (2000).</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Ley Fed. </a:t>
            </a:r>
            <a:r>
              <a:rPr lang="es-MX" altLang="es-MX" sz="2400" kern="0" cap="none" dirty="0" smtClean="0">
                <a:latin typeface="Arial"/>
              </a:rPr>
              <a:t>Transparencia </a:t>
            </a:r>
            <a:r>
              <a:rPr lang="es-MX" altLang="es-MX" sz="2400" kern="0" cap="none" dirty="0">
                <a:latin typeface="Arial"/>
              </a:rPr>
              <a:t>y AIPG (abr/02), proporciona un marco y facilita acciones de CS.</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Ley General de Desarrollo Social (dic/03), incorpora la figura de la CS.</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Ley Fed. Fomento Actividades Realizadas OSC (ene/04).</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La Dirección General Adjunta de CS de la SFP desarrolla un Sistema Integral de CS, para implementarse en programas </a:t>
            </a:r>
            <a:r>
              <a:rPr lang="es-MX" altLang="es-MX" sz="2400" kern="0" cap="none" dirty="0" smtClean="0">
                <a:latin typeface="Arial"/>
              </a:rPr>
              <a:t>federales, estatales </a:t>
            </a:r>
            <a:r>
              <a:rPr lang="es-MX" altLang="es-MX" sz="2400" kern="0" cap="none" dirty="0">
                <a:latin typeface="Arial"/>
              </a:rPr>
              <a:t>y </a:t>
            </a:r>
            <a:r>
              <a:rPr lang="es-MX" altLang="es-MX" sz="2400" kern="0" cap="none" dirty="0" smtClean="0">
                <a:latin typeface="Arial"/>
              </a:rPr>
              <a:t>municipales.</a:t>
            </a:r>
            <a:endParaRPr lang="es-MX" altLang="es-MX" sz="2400" kern="0" cap="none" dirty="0">
              <a:latin typeface="Arial"/>
            </a:endParaRPr>
          </a:p>
          <a:p>
            <a:endParaRPr lang="es-MX" dirty="0"/>
          </a:p>
        </p:txBody>
      </p:sp>
      <p:pic>
        <p:nvPicPr>
          <p:cNvPr id="1026" name="Picture 2" descr="http://www.vespertinoolmeca.com/Portal/wp-content/uploads/2013/06/NOTA-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579" y="96822"/>
            <a:ext cx="4398290" cy="3279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3290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circle(in)">
                                      <p:cBhvr>
                                        <p:cTn id="3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4729" y="0"/>
            <a:ext cx="5860512" cy="1596177"/>
          </a:xfrm>
        </p:spPr>
        <p:txBody>
          <a:bodyPr/>
          <a:lstStyle/>
          <a:p>
            <a:r>
              <a:rPr lang="es-MX" dirty="0" smtClean="0"/>
              <a:t>Marco legal</a:t>
            </a:r>
            <a:endParaRPr lang="es-MX" dirty="0"/>
          </a:p>
        </p:txBody>
      </p:sp>
      <p:sp>
        <p:nvSpPr>
          <p:cNvPr id="3" name="Marcador de contenido 2"/>
          <p:cNvSpPr>
            <a:spLocks noGrp="1"/>
          </p:cNvSpPr>
          <p:nvPr>
            <p:ph idx="1"/>
          </p:nvPr>
        </p:nvSpPr>
        <p:spPr>
          <a:xfrm>
            <a:off x="425003" y="1691015"/>
            <a:ext cx="10852597" cy="4980242"/>
          </a:xfrm>
          <a:prstGeom prst="rect">
            <a:avLst/>
          </a:prstGeom>
        </p:spPr>
        <p:txBody>
          <a:bodyPr>
            <a:normAutofit/>
          </a:bodyPr>
          <a:lstStyle/>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dirty="0">
                <a:latin typeface="Arial"/>
              </a:rPr>
              <a:t>Convención Interamericana Contra la Corrupción (OEA, art. 3 </a:t>
            </a:r>
            <a:r>
              <a:rPr lang="es-MX" altLang="es-MX" kern="0" dirty="0" err="1">
                <a:latin typeface="Arial"/>
              </a:rPr>
              <a:t>fr.</a:t>
            </a:r>
            <a:r>
              <a:rPr lang="es-MX" altLang="es-MX" kern="0" dirty="0">
                <a:latin typeface="Arial"/>
              </a:rPr>
              <a:t> 11).</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dirty="0">
                <a:latin typeface="Arial"/>
              </a:rPr>
              <a:t>Convención de la ONU Contra la Corrupción (2003, art. 13).</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smtClean="0">
                <a:latin typeface="Arial"/>
              </a:rPr>
              <a:t>Derecho </a:t>
            </a:r>
            <a:r>
              <a:rPr lang="es-MX" altLang="es-MX" kern="0" cap="none" dirty="0">
                <a:latin typeface="Arial"/>
              </a:rPr>
              <a:t>a la información (art. 6 </a:t>
            </a:r>
            <a:r>
              <a:rPr lang="es-MX" altLang="es-MX" kern="0" cap="none" dirty="0" err="1">
                <a:latin typeface="Arial"/>
              </a:rPr>
              <a:t>const.</a:t>
            </a:r>
            <a:r>
              <a:rPr lang="es-MX" altLang="es-MX" kern="0" cap="none" dirty="0">
                <a:latin typeface="Arial"/>
              </a:rPr>
              <a:t>).</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Derecho de petición (art. 8 </a:t>
            </a:r>
            <a:r>
              <a:rPr lang="es-MX" altLang="es-MX" kern="0" cap="none" dirty="0" err="1">
                <a:latin typeface="Arial"/>
              </a:rPr>
              <a:t>const.</a:t>
            </a:r>
            <a:r>
              <a:rPr lang="es-MX" altLang="es-MX" kern="0" cap="none" dirty="0">
                <a:latin typeface="Arial"/>
              </a:rPr>
              <a:t>).</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Derecho a participar en la planeación (LFFAROSC).</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smtClean="0">
                <a:latin typeface="Arial"/>
              </a:rPr>
              <a:t>Derecho </a:t>
            </a:r>
            <a:r>
              <a:rPr lang="es-MX" altLang="es-MX" kern="0" cap="none" dirty="0">
                <a:latin typeface="Arial"/>
              </a:rPr>
              <a:t>a la participación para el control en políticas sectoriales (LGDS).</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Ley de Fomento a las Actividades Realizadas por Organizaciones de la Sociedad Civil (2004).</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Ley General de Educación (cap. VII).</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Ley General de Salud </a:t>
            </a:r>
            <a:r>
              <a:rPr lang="es-MX" altLang="es-MX" kern="0" cap="none" dirty="0" smtClean="0">
                <a:latin typeface="Arial"/>
              </a:rPr>
              <a:t>(</a:t>
            </a:r>
            <a:r>
              <a:rPr lang="es-MX" altLang="es-MX" kern="0" cap="none" dirty="0">
                <a:latin typeface="Arial"/>
              </a:rPr>
              <a:t>cap. IV).</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a:latin typeface="Arial"/>
              </a:rPr>
              <a:t>Plan Nacional de </a:t>
            </a:r>
            <a:r>
              <a:rPr lang="es-MX" altLang="es-MX" kern="0" cap="none" dirty="0" smtClean="0">
                <a:latin typeface="Arial"/>
              </a:rPr>
              <a:t>Desarrollo: 2013-2018.  (Gobierno Cercano y Moderno).</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smtClean="0">
                <a:latin typeface="Arial"/>
              </a:rPr>
              <a:t>Ley Federal de Transparencia y Acceso a la Información Pública Gubernamental (jun 2002)</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smtClean="0">
                <a:latin typeface="Arial"/>
              </a:rPr>
              <a:t>Ley Nacional Contra la Corrupción (22/abril/2015)</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r>
              <a:rPr lang="es-MX" altLang="es-MX" kern="0" cap="none" dirty="0" smtClean="0">
                <a:latin typeface="Arial"/>
              </a:rPr>
              <a:t>Ley General de Transparencia y Acceso a la Información Pública (mayo/2015) </a:t>
            </a:r>
          </a:p>
          <a:p>
            <a:pPr marL="342900" lvl="0" indent="-342900" fontAlgn="base">
              <a:lnSpc>
                <a:spcPct val="80000"/>
              </a:lnSpc>
              <a:spcBef>
                <a:spcPct val="20000"/>
              </a:spcBef>
              <a:spcAft>
                <a:spcPct val="0"/>
              </a:spcAft>
              <a:buClr>
                <a:srgbClr val="003366"/>
              </a:buClr>
              <a:buSzPct val="75000"/>
              <a:buFont typeface="Wingdings" panose="05000000000000000000" pitchFamily="2" charset="2"/>
              <a:buChar char="l"/>
            </a:pPr>
            <a:endParaRPr lang="es-MX" dirty="0"/>
          </a:p>
        </p:txBody>
      </p:sp>
      <p:pic>
        <p:nvPicPr>
          <p:cNvPr id="4098" name="Picture 2" descr="http://upload.wikimedia.org/wikipedia/commons/thumb/0/0f/Sentido_jerarquico_de_las_normas.png/320px-Sentido_jerarquico_de_las_norm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4208" y="141999"/>
            <a:ext cx="2832912" cy="202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134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arn(inVertic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arn(inVertical)">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arn(inVertical)">
                                      <p:cBhvr>
                                        <p:cTn id="72" dur="500"/>
                                        <p:tgtEl>
                                          <p:spTgt spid="3">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16" fill="hold" nodeType="clickEffect">
                                  <p:stCondLst>
                                    <p:cond delay="0"/>
                                  </p:stCondLst>
                                  <p:childTnLst>
                                    <p:set>
                                      <p:cBhvr>
                                        <p:cTn id="76" dur="1" fill="hold">
                                          <p:stCondLst>
                                            <p:cond delay="0"/>
                                          </p:stCondLst>
                                        </p:cTn>
                                        <p:tgtEl>
                                          <p:spTgt spid="4098"/>
                                        </p:tgtEl>
                                        <p:attrNameLst>
                                          <p:attrName>style.visibility</p:attrName>
                                        </p:attrNameLst>
                                      </p:cBhvr>
                                      <p:to>
                                        <p:strVal val="visible"/>
                                      </p:to>
                                    </p:set>
                                    <p:animEffect transition="in" filter="circle(in)">
                                      <p:cBhvr>
                                        <p:cTn id="7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575" y="518309"/>
            <a:ext cx="6462940" cy="1596177"/>
          </a:xfrm>
        </p:spPr>
        <p:txBody>
          <a:bodyPr/>
          <a:lstStyle/>
          <a:p>
            <a:r>
              <a:rPr lang="es-MX" dirty="0" smtClean="0"/>
              <a:t>Sistema Integral de CS</a:t>
            </a:r>
            <a:endParaRPr lang="es-MX" dirty="0"/>
          </a:p>
        </p:txBody>
      </p:sp>
      <p:sp>
        <p:nvSpPr>
          <p:cNvPr id="3" name="Marcador de contenido 2"/>
          <p:cNvSpPr>
            <a:spLocks noGrp="1"/>
          </p:cNvSpPr>
          <p:nvPr>
            <p:ph idx="1"/>
          </p:nvPr>
        </p:nvSpPr>
        <p:spPr>
          <a:xfrm>
            <a:off x="599827" y="3276318"/>
            <a:ext cx="10363826" cy="3211936"/>
          </a:xfrm>
          <a:prstGeom prst="rect">
            <a:avLst/>
          </a:prstGeom>
        </p:spPr>
        <p:txBody>
          <a:bodyPr>
            <a:normAutofit/>
          </a:bodyPr>
          <a:lstStyle/>
          <a:p>
            <a:pPr marL="0" lvl="0" indent="0" fontAlgn="base">
              <a:lnSpc>
                <a:spcPct val="90000"/>
              </a:lnSpc>
              <a:spcBef>
                <a:spcPct val="20000"/>
              </a:spcBef>
              <a:spcAft>
                <a:spcPct val="0"/>
              </a:spcAft>
              <a:buClr>
                <a:srgbClr val="003366"/>
              </a:buClr>
              <a:buSzPct val="75000"/>
              <a:buNone/>
            </a:pPr>
            <a:r>
              <a:rPr lang="es-MX" altLang="es-MX" sz="2800" kern="0" cap="none" dirty="0">
                <a:latin typeface="Arial"/>
              </a:rPr>
              <a:t>“El conjunto de acciones de control, vigilancia y evaluación que realizan las personas de manera organizada o independiente, en un modelo de derechos y compromisos ciudadanos, con el propósito de contribuir a que la gestión gubernamental y el manejo de los recursos públicos se realicen en términos de transparencia, eficacia y honradez” (SECODAM, 2001)</a:t>
            </a:r>
            <a:endParaRPr lang="es-ES" altLang="es-MX" sz="2800" kern="0" cap="none" dirty="0">
              <a:latin typeface="Arial"/>
            </a:endParaRPr>
          </a:p>
          <a:p>
            <a:endParaRPr lang="es-MX" dirty="0"/>
          </a:p>
        </p:txBody>
      </p:sp>
      <p:sp>
        <p:nvSpPr>
          <p:cNvPr id="4" name="AutoShape 2" descr="data:image/jpeg;base64,/9j/4AAQSkZJRgABAQAAAQABAAD/2wCEAAkGBhISEBUUExEUEhEVFRUQDxQQDxQUFBQQFBQVFBUQFRIXGyYeGBkjGRQSIDEgIycqLjgsFR4xNTAsNSYsLSkBCQoKDQwOGg8PGTUkHh41LzQ1NTUvNDUyNTQ1NSksKikqMikqNTU1NTU1LDU1NSktMCkvMDQuLCw1KSksKSosKf/AABEIAKAAsAMBIgACEQEDEQH/xAAbAAACAwEBAQAAAAAAAAAAAAAABQEDBAIGB//EAEEQAAIBAwIBCQcCBAQEBwAAAAECAwAEERIhMQUGExYiQVFU0TRhcXORlLMjMgckQrEUFYHSUmJysjNDY4KSo+H/xAAZAQEAAwEBAAAAAAAAAAAAAAAAAgMEAQX/xAAoEQEAAgIABAMJAAAAAAAAAAAAAQIDEQQSIVExYfAUMjNBQlJxctH/2gAMAwEAAhEDEQA/APp/N/m/am0tybWAkwREkwR7no1yScUx6uWnlLf7eP0o5uex2/yIfxrTGgXdXLTylv8Abx+lHVy08pb/AG8fpTGigXdXLTylv9vH6UdXLTytv9vH6UxqDQL+rlp5W3+3j9KOrlp5W3+3j9K3swFQG91Av6u2nlbf7eP/AG1PV208pb/bx/7a36jRqNBg6u2nlLf7eP8A20dXbTylv9vH/trdrNdaqBf1ctPK2/28fpU9XLTytv8Abx+lbgRUgUGDq5aeUt/t4/Sjq5aeVt/t4/St9GaDB1ctPK2/28fpR1ctPK2/28fpW/VUigX9XLTylv8Abx+lHVy08pb/AG8fpTGigXdXLTylv9vH6Uv5w83rUWlwRawAiCUgiCMEERtvnFehpdzj9juPkTfjagObnsdv8iH8a0xpdzc9jt/kQ/jWmNAUVFFAVyG3qTXOc+740Ayb541Oo+FCn35oLYoDV8KkfSjINQc+O1AavGh22zUYB780Bj4UHQFRpqMipC+BoJUGhmxXJJqeFBAXNTuKNqNx76CQ1TmoGDRvQTS/nH7HcfIm/G1MM0v5x+x3HyJvxtQHNz2K3+RD+NaYUu5uH+St/kQ/jWmBNABt65c4oZqnw4/Sgkmo1VOaAaDkt41OO/jQcE/Co4fCg640cajhUAYoJXFQSc+Aro0E0BUYHwqc1GKAfhULwqaigCfEfXhU48KO6oDe+gnY8aN/jQPfU5oJxS/nF7HcfIm/G1MKX84vY7j5E342oOeb3sdv8iH8a0w9/fSzkSULYQMxwot4ix8AI13pbc8qSyZAYRk6dAz/AFhnCAHH9WFJB4YoNnKnKLnpETsEYQPn+sgNjwQYOzE8aWvcxk74A2C9PEznfxlMhXx4Cr57nWzFY0djsoy8ZcDcE4Yg/HFUSTLlghOlv3asNuOBGCBIjAEdrcYHjQQoXVjooAQQWUQ5fRndkCZYjBB3wR787XRTvnC6lYbERT6iDvuYJd8ZxttxrBc8oxwgK52BJgRlLMYzlXzGpx2TldR2347Uiuue8RymltCjJZ51GhvDKo4Qj3HuqE5KV6bcrPPblr1nye1h5WlRv1NLE7BBhCAOJDHss3/KDtTS05SSTIGVYcUcFWA8cHiPhXhp+cEnE2bIJDkFZThs/uwrQAP47rn4VqtuUY5DoGVkTcRSho2XP9SHcxnbbSSD4UjJWVsY7a32e43qaR8nctEHTKcjYBzsyluAkA237nGxp4Tipq0CuQc8Nqjj6Vbig5AqDtQ7Y+NQqUBua6CV0BU0HJFckVZXJFBC0GipoDNYOcXsdx8ib8bUwxS/nF7HcfIm/G1AkjvD/l1qq4CvDGrl+z2RGucZHfvvVXSgkkSBSNIyAWXpG7zxHhgbZx8DWWytpTBbMyOyG3hKA5YDEY2YJw38O4im/JMiFxkAYDsqkjEbqRrO2zZDDD4zgEUGGYFdRKEbagpU6hpJPStHwG39wdqw8tcsJaRktu/7YlOVDOpIbj+6MKVJPvx/Ua2TTL2nK4j3laSUkhV7T5wMArpOcHNeDuuU1uZZb24VjawYjiikOS7neK222yT2nwdhgbiqM2SaRqPGVGS15muLF1vbpH9UXfKLxgM46S6nVWjjwNSBsBJJBpw0jgKFQABQpJz2QPo3MzmOtsivNh7jZu8pFtjSmeLbnLnc5PAYFec/hfzaeWRuUbk65HJMBbOSxyHmweA4KuO7/SvqOio4cf1S9bNFOEp7Nhn9p7z2/EK54FcFWAZTxB/vS5+QEI0t2k306tyhPEqT3HvHupr35HwNdVo1DBHSdw87NyQ6sOEg3ADnSTk5ZdYzgHvBBz7iN2HJdtIq4cjGf01XfQm+FL7asbY2Fap7gDYsF4ntEDhuePurpLhOAZSTggBhkg7gj44NddmdrVGKGfAqpLxCcB1J8AwJ292a4Myk/uHHRjPeBqIPgcb0cWoKsqsygbZwcE4zvgcTXIu07PbXtnCdodo4JwvjsCdvA0F1TVRnUHBYAngCwz9KP8SmrTqXV4ahn6caC2iq0uFJIDAkcQGBI+IojuFb9rA444YHHxoO6KrS6Q7BgTxwGBP0FddKM4yNXHGRnHjig7pbzj9juPkTfjatyzqc4YHGxwwOPjS/l6ZWsrgqQR0E3Ag/+W3hQKLK+/lIUDFFW2ha4deKqY10on/M39q22VsyQSPoCyspZVx+1AuETHwFKebcGqK2Rt+z0ko8WSGHowf/AGtn/Su+ePPDoQYbft3JGCVyehDDZiApy/ABeJzUb3ikblC+StI3Z5PnXfPNItnb4Zuz07AacYA0xuwHZRANbZ7/AIYKFLGO+u0t0cJyfarh5zhFYMR0kxY4UPIy6VyeC53xipCS729t+pc3BKTyBtTBckvCJNwSTlpJAcDZd9i30vkrmQLezWKKQRThhM0oj1q0wBxqjZgXQAkBSe4HINY6UnLaZn15N3B47cHWeJyfFv7sfbHc+hu4EGhXiVY+wVDqNGFJCEZ2wqsceA91Tb8rQOQqTxOxyFVZUY5AGRgHfGRXm7n+HSOJA1w+CGjgIVQ0KMs6klySZJM3EvbbuwOOotqu+Y8bzdL00iuOmA0gABbiQvJt/wAW5Abu48a3Mh+3KUQTWZYwmA2oyKFCt+06icYPjXL8rRAkdImoHDAODpOkv2sft7Ksd8bCvPHmOV/8K40FQDGHt0kCsnSLGGAK60VZpV07cQcjFZrb+HsEMWhbiWOAIqSZYZMCLKCplO6ArK2SMcO6gYc5ObqXZQdOsTqrjOhXdo5SP09zkRlkUnGCSgwwwc5F5AtjIr/4mHacSKV0B2uEGWiaTWSyAAYjO4AxnYVrg5Jto5rctchpLRGtwrSRhispRYhKvHUNKhT3lztvSuHmnbqzYvI2kw8EisI2UwYZehaPWNwXOWO5zg8BgKhzKtRZrE12ojW2S2MqdCpa36TUDrcuMNp0nuODgDu19WbfMmq9QtIyJdH9IayyyqI9JJCF1lORvnuG5rJyhzbtJgvTcpAvlNTCaBNUaFJFiAJJUakRw2Sw8eJMzczrboWxeoiugR3IhaIwEPFIEQnQuRLgHcBsHBywIMLrm1G2DJdo4S3MEkkqRmXC9KizdLqAQ/qSBuz2iP6cYNtxaBP8sTUr6J8B0TSjYs7ga1Us2ARn+o8eNZJuRozqlHKEQVSe0ywsiPHM11ErMW/oLkkHcgKdsZOye3WP/LlRg6/4hiGUKFbVbXLFlC7AEk4A7qDa9prklXsiTpI5VLDJ6MBeB+KmtVhCvSSkquoS7EgZA0L38ar5QkGRIv743WJ/er6cr7+INd2NupllYjtCTCnfYFEoMNpZ/oJIMKVjm1YHaYsNjn3EVpt4VWS30qBqifVgYz2UO/juTXFncAWgU/uaOUqMf8IOf7iro/32vyn/AO2OgyWMYCWpAAYswJAAJGl9j491XRH+a1eLSR5+CRkD66qqs/2Wv/U3/a1cwzNiN9BCGYuG1A56RioGnj/UKC2wfQ07eIZ/9UkkB/utUSR6eTrkeEUw/wBeiNFw3ZbH9QuU+sif/tW3/sd7/wBNwP8A6zQeT5H5m33+Fi6O+VImhiIQQ4kUFM6UnySg7R7jjfHGoP8ACqVlVTcRogJOkRM4wRjddSKTgniO87bmvbc3d7O38Ogh/GtMZGwKqnDSfFdXNaNTqNx89QSc3+bENqP0wWYqFaSQguwXgPBRnJwABk5p6vCuY1qX4VbEREahXe9rzzWncgDuxXVFcu+KIuJGycfX0rLynyUtxEYnz0bEawMdpQQShyD2TgA1rRatoPKt/D+A41yStpVljJZQUDiFSQQuc/oQ7nO6576qsv4eWyMzhpizSJMSWQfqK4ct2VBOohtQPHpG8a9TI3d9a7QUHm4uY8SxdGJZtOkKBqTAxDJBkKFCgkSMScbkLnhiuL3+HlvKsis8o6RHgBDIWSGTXrRSVOcs5Ys2SSBknAr1VFB5iHmHAsrSh5BIzvKrdg6ZHn6YuoK4z+1N89lBncZpg3IHs/6h/l5TOSVBMjNHKjZ4acmVm28MU3ooF03JOpidZCMyyMmBuy44N3DYVZHYssjMJOyzamXQOOMfuz7q20UCyDkXTgFyyKGVF0gYV/3Zbv2qy15NZWUtIX0KVjGkDAOOO+5wBW+igV2/I5XSDIWCA9GNAGCQRk778asbkr9BYtWNIXDad8qc5xTCigXPyRnT2iNMjS8OIY6inHxxVHLNtos7vfOqKd/hmM7U4pdzj9juPkTfjag55unFlb/Ih/GtbRuaXc3zm0th/wChD+NaaqKCcUUUUATVXE/2ods7d1dqKCQKh3xXRNUjc0ExpVooAqaAooooCiiigKKKKAooooCiiigKXc4/Y7j5E342pjS7nH7HcfIm/G1BxzaH8nb/ACIfxrTOlnNsfydv8iH8a0yzQTmq5HxsKkt4f6+FCrj30EomKnNRXBbPDhQBOT7qtC1yq13QFFFFAUUUUBRRRQFFFFAUUUUBRRRQFLucfsdx8ib8bUxpdzj9juPkTfjagU8jc5raO1gSSQxusMSsskUqMGEaggqyggg7YrWOeVl5hP8A4v6VZf8ANyOVtTf2rN1Nh8KC3rhZeZX6N6VB55WXmF+jelV9ToaOp0VB31wszxuU+jeldDnhZeYT6N6VV1Oio6mw0F3XKy8wn0b0o652XmE+jelUdTYfCjqbD4UGjrnZeYT6N6Udc7LzCfRvSs/U2Hwo6mw+FBo652XmE+jelHXOy8wn0b0rP1Nh8KOpsPhQaOudl5hPo3pR1zsvMJ9G9Kz9TYfCjqbD4UGjrnZeYT6N6Udc7LzCfRvSs/U2Hwo6mw+FBo652XmE+jelHXOy8wn0b0rP1Nh8KOpsPhQaOudl5hPo3pR1zsvMJ9G9Kz9TYfCjqbD4UF/XOy8wn0b0pJzk54pLG1vbhnaQaJHC4REOAy5bBLFSwGAeBzjbLXqbD4VfZ814kOccK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6" name="Imagen 5"/>
          <p:cNvPicPr>
            <a:picLocks noChangeAspect="1"/>
          </p:cNvPicPr>
          <p:nvPr/>
        </p:nvPicPr>
        <p:blipFill>
          <a:blip r:embed="rId2"/>
          <a:stretch>
            <a:fillRect/>
          </a:stretch>
        </p:blipFill>
        <p:spPr>
          <a:xfrm>
            <a:off x="6618515" y="160338"/>
            <a:ext cx="5397022" cy="2827011"/>
          </a:xfrm>
          <a:prstGeom prst="rect">
            <a:avLst/>
          </a:prstGeom>
        </p:spPr>
      </p:pic>
    </p:spTree>
    <p:extLst>
      <p:ext uri="{BB962C8B-B14F-4D97-AF65-F5344CB8AC3E}">
        <p14:creationId xmlns:p14="http://schemas.microsoft.com/office/powerpoint/2010/main" val="35068639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Marco institucional</a:t>
            </a:r>
            <a:endParaRPr lang="es-MX" dirty="0"/>
          </a:p>
        </p:txBody>
      </p:sp>
      <p:sp>
        <p:nvSpPr>
          <p:cNvPr id="3" name="Marcador de contenido 2"/>
          <p:cNvSpPr>
            <a:spLocks noGrp="1"/>
          </p:cNvSpPr>
          <p:nvPr>
            <p:ph idx="1"/>
          </p:nvPr>
        </p:nvSpPr>
        <p:spPr/>
        <p:txBody>
          <a:bodyPr/>
          <a:lstStyle/>
          <a:p>
            <a:r>
              <a:rPr lang="es-MX" dirty="0" smtClean="0"/>
              <a:t>Acuerdo, lineamientos p/ promoción y operación de la CS en </a:t>
            </a:r>
            <a:r>
              <a:rPr lang="es-MX" dirty="0" smtClean="0"/>
              <a:t>Programas Federales de Desarrollo Social </a:t>
            </a:r>
            <a:r>
              <a:rPr lang="es-MX" dirty="0" smtClean="0"/>
              <a:t>(SFP, abr/2008).</a:t>
            </a:r>
          </a:p>
          <a:p>
            <a:r>
              <a:rPr lang="es-MX" dirty="0" smtClean="0"/>
              <a:t>Manual de promoción y operación de CS en PS.</a:t>
            </a:r>
          </a:p>
          <a:p>
            <a:r>
              <a:rPr lang="es-MX" dirty="0" smtClean="0"/>
              <a:t>Manual Ciudadano / SEDESOL “A los Ojos de Todos”</a:t>
            </a:r>
          </a:p>
        </p:txBody>
      </p:sp>
      <p:pic>
        <p:nvPicPr>
          <p:cNvPr id="4" name="Imagen 3"/>
          <p:cNvPicPr>
            <a:picLocks noChangeAspect="1"/>
          </p:cNvPicPr>
          <p:nvPr/>
        </p:nvPicPr>
        <p:blipFill>
          <a:blip r:embed="rId2"/>
          <a:stretch>
            <a:fillRect/>
          </a:stretch>
        </p:blipFill>
        <p:spPr>
          <a:xfrm>
            <a:off x="8392439" y="2613879"/>
            <a:ext cx="2981194" cy="4244121"/>
          </a:xfrm>
          <a:prstGeom prst="rect">
            <a:avLst/>
          </a:prstGeom>
        </p:spPr>
      </p:pic>
    </p:spTree>
    <p:extLst>
      <p:ext uri="{BB962C8B-B14F-4D97-AF65-F5344CB8AC3E}">
        <p14:creationId xmlns:p14="http://schemas.microsoft.com/office/powerpoint/2010/main" val="1113108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6" y="618517"/>
            <a:ext cx="3345074" cy="862553"/>
          </a:xfrm>
        </p:spPr>
        <p:txBody>
          <a:bodyPr/>
          <a:lstStyle/>
          <a:p>
            <a:r>
              <a:rPr lang="es-MX" dirty="0" smtClean="0"/>
              <a:t>objetivos</a:t>
            </a:r>
            <a:endParaRPr lang="es-MX" dirty="0"/>
          </a:p>
        </p:txBody>
      </p:sp>
      <p:sp>
        <p:nvSpPr>
          <p:cNvPr id="3" name="Marcador de contenido 2"/>
          <p:cNvSpPr>
            <a:spLocks noGrp="1"/>
          </p:cNvSpPr>
          <p:nvPr>
            <p:ph idx="1"/>
          </p:nvPr>
        </p:nvSpPr>
        <p:spPr>
          <a:xfrm>
            <a:off x="437881" y="2809946"/>
            <a:ext cx="10801082" cy="3693885"/>
          </a:xfrm>
          <a:prstGeom prst="rect">
            <a:avLst/>
          </a:prstGeom>
        </p:spPr>
        <p:txBody>
          <a:bodyPr>
            <a:normAutofit/>
          </a:bodyPr>
          <a:lstStyle/>
          <a:p>
            <a:pPr marL="0" indent="0">
              <a:buNone/>
            </a:pPr>
            <a:endParaRPr lang="es-MX" altLang="es-MX" sz="2800" kern="0" cap="none" dirty="0" smtClean="0">
              <a:latin typeface="Arial"/>
            </a:endParaRPr>
          </a:p>
          <a:p>
            <a:pPr marL="0" indent="0">
              <a:buNone/>
            </a:pPr>
            <a:r>
              <a:rPr lang="es-MX" altLang="es-MX" sz="2800" kern="0" cap="none" dirty="0" smtClean="0">
                <a:latin typeface="Arial"/>
              </a:rPr>
              <a:t>Garantizar </a:t>
            </a:r>
            <a:r>
              <a:rPr lang="es-MX" altLang="es-MX" sz="2800" kern="0" cap="none" dirty="0">
                <a:latin typeface="Arial"/>
              </a:rPr>
              <a:t>el </a:t>
            </a:r>
            <a:r>
              <a:rPr lang="es-MX" altLang="es-MX" sz="2800" b="1" kern="0" cap="none" dirty="0">
                <a:latin typeface="Arial"/>
              </a:rPr>
              <a:t>acceso a información </a:t>
            </a:r>
            <a:r>
              <a:rPr lang="es-MX" altLang="es-MX" sz="2800" kern="0" cap="none" dirty="0">
                <a:latin typeface="Arial"/>
              </a:rPr>
              <a:t>a los ciudadanos, impulsar la participación, corresponsabilidad y la autogestión, mejorar la </a:t>
            </a:r>
            <a:r>
              <a:rPr lang="es-MX" altLang="es-MX" sz="2800" b="1" kern="0" cap="none" dirty="0">
                <a:latin typeface="Arial"/>
              </a:rPr>
              <a:t>eficiencia, eficacia y confiabilidad </a:t>
            </a:r>
            <a:r>
              <a:rPr lang="es-MX" altLang="es-MX" sz="2800" kern="0" cap="none" dirty="0">
                <a:latin typeface="Arial"/>
              </a:rPr>
              <a:t>de las acciones gubernamentales e incorporar a la ciudadanía en el combate a la </a:t>
            </a:r>
            <a:r>
              <a:rPr lang="es-MX" altLang="es-MX" sz="2800" kern="0" cap="none" dirty="0" smtClean="0">
                <a:latin typeface="Arial"/>
              </a:rPr>
              <a:t>corrupción.</a:t>
            </a:r>
            <a:endParaRPr lang="es-MX" dirty="0"/>
          </a:p>
        </p:txBody>
      </p:sp>
      <p:pic>
        <p:nvPicPr>
          <p:cNvPr id="5" name="Imagen 4"/>
          <p:cNvPicPr>
            <a:picLocks noChangeAspect="1"/>
          </p:cNvPicPr>
          <p:nvPr/>
        </p:nvPicPr>
        <p:blipFill>
          <a:blip r:embed="rId2"/>
          <a:stretch>
            <a:fillRect/>
          </a:stretch>
        </p:blipFill>
        <p:spPr>
          <a:xfrm>
            <a:off x="7603299" y="59569"/>
            <a:ext cx="3948118" cy="3161641"/>
          </a:xfrm>
          <a:prstGeom prst="rect">
            <a:avLst/>
          </a:prstGeom>
        </p:spPr>
      </p:pic>
    </p:spTree>
    <p:extLst>
      <p:ext uri="{BB962C8B-B14F-4D97-AF65-F5344CB8AC3E}">
        <p14:creationId xmlns:p14="http://schemas.microsoft.com/office/powerpoint/2010/main" val="332205620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38829" y="505783"/>
            <a:ext cx="4434838" cy="1596177"/>
          </a:xfrm>
        </p:spPr>
        <p:txBody>
          <a:bodyPr/>
          <a:lstStyle/>
          <a:p>
            <a:r>
              <a:rPr lang="es-MX" dirty="0" smtClean="0"/>
              <a:t>componentes</a:t>
            </a:r>
            <a:endParaRPr lang="es-MX" dirty="0"/>
          </a:p>
        </p:txBody>
      </p:sp>
      <p:sp>
        <p:nvSpPr>
          <p:cNvPr id="3" name="Marcador de contenido 2"/>
          <p:cNvSpPr>
            <a:spLocks noGrp="1"/>
          </p:cNvSpPr>
          <p:nvPr>
            <p:ph idx="1"/>
          </p:nvPr>
        </p:nvSpPr>
        <p:spPr>
          <a:xfrm>
            <a:off x="0" y="3031075"/>
            <a:ext cx="10363826" cy="2880328"/>
          </a:xfrm>
          <a:prstGeom prst="rect">
            <a:avLst/>
          </a:prstGeom>
        </p:spPr>
        <p:txBody>
          <a:bodyPr/>
          <a:lstStyle/>
          <a:p>
            <a:pPr marL="609600" lvl="0" indent="-609600" fontAlgn="base">
              <a:lnSpc>
                <a:spcPct val="100000"/>
              </a:lnSpc>
              <a:spcBef>
                <a:spcPct val="20000"/>
              </a:spcBef>
              <a:spcAft>
                <a:spcPct val="0"/>
              </a:spcAft>
              <a:buClr>
                <a:srgbClr val="003366"/>
              </a:buClr>
              <a:buSzPct val="75000"/>
              <a:buFontTx/>
              <a:buAutoNum type="arabicPeriod"/>
            </a:pPr>
            <a:r>
              <a:rPr lang="es-MX" altLang="es-MX" sz="2800" kern="0" cap="none" dirty="0" smtClean="0">
                <a:latin typeface="Arial"/>
              </a:rPr>
              <a:t>Programas </a:t>
            </a:r>
            <a:r>
              <a:rPr lang="es-MX" altLang="es-MX" sz="2800" kern="0" cap="none" dirty="0">
                <a:latin typeface="Arial"/>
              </a:rPr>
              <a:t>de información a la ciudadanía.</a:t>
            </a:r>
          </a:p>
          <a:p>
            <a:pPr marL="609600" lvl="0" indent="-609600" fontAlgn="base">
              <a:lnSpc>
                <a:spcPct val="100000"/>
              </a:lnSpc>
              <a:spcBef>
                <a:spcPct val="20000"/>
              </a:spcBef>
              <a:spcAft>
                <a:spcPct val="0"/>
              </a:spcAft>
              <a:buClr>
                <a:srgbClr val="003366"/>
              </a:buClr>
              <a:buSzPct val="75000"/>
              <a:buFontTx/>
              <a:buAutoNum type="arabicPeriod"/>
            </a:pPr>
            <a:r>
              <a:rPr lang="es-MX" altLang="es-MX" sz="2800" kern="0" cap="none" dirty="0" smtClean="0">
                <a:latin typeface="Arial"/>
              </a:rPr>
              <a:t>Formas de organización </a:t>
            </a:r>
            <a:r>
              <a:rPr lang="es-MX" altLang="es-MX" sz="2800" kern="0" cap="none" dirty="0">
                <a:latin typeface="Arial"/>
              </a:rPr>
              <a:t>social p/ control y vigilancia. </a:t>
            </a:r>
          </a:p>
          <a:p>
            <a:pPr marL="609600" lvl="0" indent="-609600" fontAlgn="base">
              <a:lnSpc>
                <a:spcPct val="100000"/>
              </a:lnSpc>
              <a:spcBef>
                <a:spcPct val="20000"/>
              </a:spcBef>
              <a:spcAft>
                <a:spcPct val="0"/>
              </a:spcAft>
              <a:buClr>
                <a:srgbClr val="003366"/>
              </a:buClr>
              <a:buSzPct val="75000"/>
              <a:buFontTx/>
              <a:buAutoNum type="arabicPeriod"/>
            </a:pPr>
            <a:r>
              <a:rPr lang="es-MX" altLang="es-MX" sz="2800" kern="0" cap="none" dirty="0">
                <a:latin typeface="Arial"/>
              </a:rPr>
              <a:t>Espacios de comunicación </a:t>
            </a:r>
            <a:r>
              <a:rPr lang="es-MX" altLang="es-MX" sz="2800" kern="0" cap="none" dirty="0" smtClean="0">
                <a:latin typeface="Arial"/>
              </a:rPr>
              <a:t>gobierno-sociedad.</a:t>
            </a:r>
            <a:endParaRPr lang="es-MX" altLang="es-MX" sz="2800" kern="0" cap="none" dirty="0">
              <a:latin typeface="Arial"/>
            </a:endParaRPr>
          </a:p>
          <a:p>
            <a:pPr marL="609600" lvl="0" indent="-609600" fontAlgn="base">
              <a:lnSpc>
                <a:spcPct val="100000"/>
              </a:lnSpc>
              <a:spcBef>
                <a:spcPct val="20000"/>
              </a:spcBef>
              <a:spcAft>
                <a:spcPct val="0"/>
              </a:spcAft>
              <a:buClr>
                <a:srgbClr val="003366"/>
              </a:buClr>
              <a:buSzPct val="75000"/>
              <a:buFontTx/>
              <a:buAutoNum type="arabicPeriod"/>
            </a:pPr>
            <a:r>
              <a:rPr lang="es-MX" altLang="es-MX" sz="2800" kern="0" cap="none" dirty="0" smtClean="0">
                <a:latin typeface="Arial"/>
              </a:rPr>
              <a:t>Sistemas </a:t>
            </a:r>
            <a:r>
              <a:rPr lang="es-MX" altLang="es-MX" sz="2800" kern="0" cap="none" dirty="0">
                <a:latin typeface="Arial"/>
              </a:rPr>
              <a:t>de atención y resolución de quejas y denuncias.</a:t>
            </a:r>
          </a:p>
          <a:p>
            <a:pPr marL="609600" lvl="0" indent="-609600" fontAlgn="base">
              <a:lnSpc>
                <a:spcPct val="100000"/>
              </a:lnSpc>
              <a:spcBef>
                <a:spcPct val="20000"/>
              </a:spcBef>
              <a:spcAft>
                <a:spcPct val="0"/>
              </a:spcAft>
              <a:buClr>
                <a:srgbClr val="003366"/>
              </a:buClr>
              <a:buSzPct val="75000"/>
              <a:buFontTx/>
              <a:buAutoNum type="arabicPeriod"/>
            </a:pPr>
            <a:r>
              <a:rPr lang="es-MX" altLang="es-MX" sz="2800" kern="0" cap="none" dirty="0" smtClean="0">
                <a:latin typeface="Arial"/>
              </a:rPr>
              <a:t>Programas </a:t>
            </a:r>
            <a:r>
              <a:rPr lang="es-MX" altLang="es-MX" sz="2800" kern="0" cap="none" dirty="0">
                <a:latin typeface="Arial"/>
              </a:rPr>
              <a:t>de evaluación social del </a:t>
            </a:r>
            <a:r>
              <a:rPr lang="es-MX" altLang="es-MX" sz="2800" kern="0" cap="none" dirty="0" smtClean="0">
                <a:latin typeface="Arial"/>
              </a:rPr>
              <a:t>gobierno.</a:t>
            </a:r>
            <a:endParaRPr lang="es-MX" altLang="es-MX" sz="2800" kern="0" cap="none" dirty="0">
              <a:latin typeface="Arial"/>
            </a:endParaRPr>
          </a:p>
          <a:p>
            <a:endParaRPr lang="es-MX" dirty="0"/>
          </a:p>
        </p:txBody>
      </p:sp>
      <p:pic>
        <p:nvPicPr>
          <p:cNvPr id="3074" name="Picture 2" descr="http://www.sierrasanpedrobaldios.com/Imagenes/Noticias/P4230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2595" y="257577"/>
            <a:ext cx="4215665" cy="315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94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3">
                                            <p:txEl>
                                              <p:pRg st="3" end="3"/>
                                            </p:txEl>
                                          </p:spTgt>
                                        </p:tgtEl>
                                        <p:attrNameLst>
                                          <p:attrName>style.visibility</p:attrName>
                                        </p:attrNameLst>
                                      </p:cBhvr>
                                      <p:to>
                                        <p:strVal val="visible"/>
                                      </p:to>
                                    </p:set>
                                    <p:animEffect transition="in" filter="wipe(down)">
                                      <p:cBhvr>
                                        <p:cTn id="66" dur="580">
                                          <p:stCondLst>
                                            <p:cond delay="0"/>
                                          </p:stCondLst>
                                        </p:cTn>
                                        <p:tgtEl>
                                          <p:spTgt spid="3">
                                            <p:txEl>
                                              <p:pRg st="3" end="3"/>
                                            </p:txEl>
                                          </p:spTgt>
                                        </p:tgtEl>
                                      </p:cBhvr>
                                    </p:animEffect>
                                    <p:anim calcmode="lin" valueType="num">
                                      <p:cBhvr>
                                        <p:cTn id="67"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3">
                                            <p:txEl>
                                              <p:pRg st="3" end="3"/>
                                            </p:txEl>
                                          </p:spTgt>
                                        </p:tgtEl>
                                      </p:cBhvr>
                                      <p:to x="100000" y="60000"/>
                                    </p:animScale>
                                    <p:animScale>
                                      <p:cBhvr>
                                        <p:cTn id="73" dur="166" decel="50000">
                                          <p:stCondLst>
                                            <p:cond delay="676"/>
                                          </p:stCondLst>
                                        </p:cTn>
                                        <p:tgtEl>
                                          <p:spTgt spid="3">
                                            <p:txEl>
                                              <p:pRg st="3" end="3"/>
                                            </p:txEl>
                                          </p:spTgt>
                                        </p:tgtEl>
                                      </p:cBhvr>
                                      <p:to x="100000" y="100000"/>
                                    </p:animScale>
                                    <p:animScale>
                                      <p:cBhvr>
                                        <p:cTn id="74" dur="26">
                                          <p:stCondLst>
                                            <p:cond delay="1312"/>
                                          </p:stCondLst>
                                        </p:cTn>
                                        <p:tgtEl>
                                          <p:spTgt spid="3">
                                            <p:txEl>
                                              <p:pRg st="3" end="3"/>
                                            </p:txEl>
                                          </p:spTgt>
                                        </p:tgtEl>
                                      </p:cBhvr>
                                      <p:to x="100000" y="80000"/>
                                    </p:animScale>
                                    <p:animScale>
                                      <p:cBhvr>
                                        <p:cTn id="75" dur="166" decel="50000">
                                          <p:stCondLst>
                                            <p:cond delay="1338"/>
                                          </p:stCondLst>
                                        </p:cTn>
                                        <p:tgtEl>
                                          <p:spTgt spid="3">
                                            <p:txEl>
                                              <p:pRg st="3" end="3"/>
                                            </p:txEl>
                                          </p:spTgt>
                                        </p:tgtEl>
                                      </p:cBhvr>
                                      <p:to x="100000" y="100000"/>
                                    </p:animScale>
                                    <p:animScale>
                                      <p:cBhvr>
                                        <p:cTn id="76" dur="26">
                                          <p:stCondLst>
                                            <p:cond delay="1642"/>
                                          </p:stCondLst>
                                        </p:cTn>
                                        <p:tgtEl>
                                          <p:spTgt spid="3">
                                            <p:txEl>
                                              <p:pRg st="3" end="3"/>
                                            </p:txEl>
                                          </p:spTgt>
                                        </p:tgtEl>
                                      </p:cBhvr>
                                      <p:to x="100000" y="90000"/>
                                    </p:animScale>
                                    <p:animScale>
                                      <p:cBhvr>
                                        <p:cTn id="77" dur="166" decel="50000">
                                          <p:stCondLst>
                                            <p:cond delay="1668"/>
                                          </p:stCondLst>
                                        </p:cTn>
                                        <p:tgtEl>
                                          <p:spTgt spid="3">
                                            <p:txEl>
                                              <p:pRg st="3" end="3"/>
                                            </p:txEl>
                                          </p:spTgt>
                                        </p:tgtEl>
                                      </p:cBhvr>
                                      <p:to x="100000" y="100000"/>
                                    </p:animScale>
                                    <p:animScale>
                                      <p:cBhvr>
                                        <p:cTn id="78" dur="26">
                                          <p:stCondLst>
                                            <p:cond delay="1808"/>
                                          </p:stCondLst>
                                        </p:cTn>
                                        <p:tgtEl>
                                          <p:spTgt spid="3">
                                            <p:txEl>
                                              <p:pRg st="3" end="3"/>
                                            </p:txEl>
                                          </p:spTgt>
                                        </p:tgtEl>
                                      </p:cBhvr>
                                      <p:to x="100000" y="95000"/>
                                    </p:animScale>
                                    <p:animScale>
                                      <p:cBhvr>
                                        <p:cTn id="79" dur="166" decel="50000">
                                          <p:stCondLst>
                                            <p:cond delay="1834"/>
                                          </p:stCondLst>
                                        </p:cTn>
                                        <p:tgtEl>
                                          <p:spTgt spid="3">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3">
                                            <p:txEl>
                                              <p:pRg st="4" end="4"/>
                                            </p:txEl>
                                          </p:spTgt>
                                        </p:tgtEl>
                                        <p:attrNameLst>
                                          <p:attrName>style.visibility</p:attrName>
                                        </p:attrNameLst>
                                      </p:cBhvr>
                                      <p:to>
                                        <p:strVal val="visible"/>
                                      </p:to>
                                    </p:set>
                                    <p:animEffect transition="in" filter="wipe(down)">
                                      <p:cBhvr>
                                        <p:cTn id="84" dur="580">
                                          <p:stCondLst>
                                            <p:cond delay="0"/>
                                          </p:stCondLst>
                                        </p:cTn>
                                        <p:tgtEl>
                                          <p:spTgt spid="3">
                                            <p:txEl>
                                              <p:pRg st="4" end="4"/>
                                            </p:txEl>
                                          </p:spTgt>
                                        </p:tgtEl>
                                      </p:cBhvr>
                                    </p:animEffect>
                                    <p:anim calcmode="lin" valueType="num">
                                      <p:cBhvr>
                                        <p:cTn id="8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3">
                                            <p:txEl>
                                              <p:pRg st="4" end="4"/>
                                            </p:txEl>
                                          </p:spTgt>
                                        </p:tgtEl>
                                      </p:cBhvr>
                                      <p:to x="100000" y="60000"/>
                                    </p:animScale>
                                    <p:animScale>
                                      <p:cBhvr>
                                        <p:cTn id="91" dur="166" decel="50000">
                                          <p:stCondLst>
                                            <p:cond delay="676"/>
                                          </p:stCondLst>
                                        </p:cTn>
                                        <p:tgtEl>
                                          <p:spTgt spid="3">
                                            <p:txEl>
                                              <p:pRg st="4" end="4"/>
                                            </p:txEl>
                                          </p:spTgt>
                                        </p:tgtEl>
                                      </p:cBhvr>
                                      <p:to x="100000" y="100000"/>
                                    </p:animScale>
                                    <p:animScale>
                                      <p:cBhvr>
                                        <p:cTn id="92" dur="26">
                                          <p:stCondLst>
                                            <p:cond delay="1312"/>
                                          </p:stCondLst>
                                        </p:cTn>
                                        <p:tgtEl>
                                          <p:spTgt spid="3">
                                            <p:txEl>
                                              <p:pRg st="4" end="4"/>
                                            </p:txEl>
                                          </p:spTgt>
                                        </p:tgtEl>
                                      </p:cBhvr>
                                      <p:to x="100000" y="80000"/>
                                    </p:animScale>
                                    <p:animScale>
                                      <p:cBhvr>
                                        <p:cTn id="93" dur="166" decel="50000">
                                          <p:stCondLst>
                                            <p:cond delay="1338"/>
                                          </p:stCondLst>
                                        </p:cTn>
                                        <p:tgtEl>
                                          <p:spTgt spid="3">
                                            <p:txEl>
                                              <p:pRg st="4" end="4"/>
                                            </p:txEl>
                                          </p:spTgt>
                                        </p:tgtEl>
                                      </p:cBhvr>
                                      <p:to x="100000" y="100000"/>
                                    </p:animScale>
                                    <p:animScale>
                                      <p:cBhvr>
                                        <p:cTn id="94" dur="26">
                                          <p:stCondLst>
                                            <p:cond delay="1642"/>
                                          </p:stCondLst>
                                        </p:cTn>
                                        <p:tgtEl>
                                          <p:spTgt spid="3">
                                            <p:txEl>
                                              <p:pRg st="4" end="4"/>
                                            </p:txEl>
                                          </p:spTgt>
                                        </p:tgtEl>
                                      </p:cBhvr>
                                      <p:to x="100000" y="90000"/>
                                    </p:animScale>
                                    <p:animScale>
                                      <p:cBhvr>
                                        <p:cTn id="95" dur="166" decel="50000">
                                          <p:stCondLst>
                                            <p:cond delay="1668"/>
                                          </p:stCondLst>
                                        </p:cTn>
                                        <p:tgtEl>
                                          <p:spTgt spid="3">
                                            <p:txEl>
                                              <p:pRg st="4" end="4"/>
                                            </p:txEl>
                                          </p:spTgt>
                                        </p:tgtEl>
                                      </p:cBhvr>
                                      <p:to x="100000" y="100000"/>
                                    </p:animScale>
                                    <p:animScale>
                                      <p:cBhvr>
                                        <p:cTn id="96" dur="26">
                                          <p:stCondLst>
                                            <p:cond delay="1808"/>
                                          </p:stCondLst>
                                        </p:cTn>
                                        <p:tgtEl>
                                          <p:spTgt spid="3">
                                            <p:txEl>
                                              <p:pRg st="4" end="4"/>
                                            </p:txEl>
                                          </p:spTgt>
                                        </p:tgtEl>
                                      </p:cBhvr>
                                      <p:to x="100000" y="95000"/>
                                    </p:animScale>
                                    <p:animScale>
                                      <p:cBhvr>
                                        <p:cTn id="97" dur="166" decel="50000">
                                          <p:stCondLst>
                                            <p:cond delay="1834"/>
                                          </p:stCondLst>
                                        </p:cTn>
                                        <p:tgtEl>
                                          <p:spTgt spid="3">
                                            <p:txEl>
                                              <p:pRg st="4" end="4"/>
                                            </p:txEl>
                                          </p:spTgt>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6" presetClass="entr" presetSubtype="16" fill="hold" nodeType="clickEffect">
                                  <p:stCondLst>
                                    <p:cond delay="0"/>
                                  </p:stCondLst>
                                  <p:childTnLst>
                                    <p:set>
                                      <p:cBhvr>
                                        <p:cTn id="101" dur="1" fill="hold">
                                          <p:stCondLst>
                                            <p:cond delay="0"/>
                                          </p:stCondLst>
                                        </p:cTn>
                                        <p:tgtEl>
                                          <p:spTgt spid="3074"/>
                                        </p:tgtEl>
                                        <p:attrNameLst>
                                          <p:attrName>style.visibility</p:attrName>
                                        </p:attrNameLst>
                                      </p:cBhvr>
                                      <p:to>
                                        <p:strVal val="visible"/>
                                      </p:to>
                                    </p:set>
                                    <p:animEffect transition="in" filter="circle(in)">
                                      <p:cBhvr>
                                        <p:cTn id="10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01874" y="427038"/>
            <a:ext cx="4471792" cy="1595437"/>
          </a:xfrm>
        </p:spPr>
        <p:txBody>
          <a:bodyPr/>
          <a:lstStyle/>
          <a:p>
            <a:r>
              <a:rPr lang="es-MX" dirty="0" smtClean="0"/>
              <a:t>tipologías</a:t>
            </a:r>
            <a:endParaRPr lang="es-MX" dirty="0"/>
          </a:p>
        </p:txBody>
      </p:sp>
      <p:sp>
        <p:nvSpPr>
          <p:cNvPr id="3" name="Marcador de contenido 2"/>
          <p:cNvSpPr>
            <a:spLocks noGrp="1"/>
          </p:cNvSpPr>
          <p:nvPr>
            <p:ph sz="quarter" idx="4294967295"/>
          </p:nvPr>
        </p:nvSpPr>
        <p:spPr>
          <a:xfrm>
            <a:off x="0" y="2022475"/>
            <a:ext cx="8345488" cy="3041650"/>
          </a:xfrm>
        </p:spPr>
        <p:txBody>
          <a:bodyPr/>
          <a:lstStyle/>
          <a:p>
            <a:pPr marL="0" lvl="0" indent="0" fontAlgn="base">
              <a:lnSpc>
                <a:spcPct val="100000"/>
              </a:lnSpc>
              <a:spcBef>
                <a:spcPct val="20000"/>
              </a:spcBef>
              <a:spcAft>
                <a:spcPct val="0"/>
              </a:spcAft>
              <a:buClr>
                <a:srgbClr val="003366"/>
              </a:buClr>
              <a:buSzPct val="75000"/>
              <a:buNone/>
            </a:pPr>
            <a:endParaRPr lang="es-MX" altLang="es-MX" sz="2400" kern="0" cap="none" dirty="0">
              <a:solidFill>
                <a:srgbClr val="003366"/>
              </a:solidFill>
              <a:latin typeface="Arial"/>
            </a:endParaRPr>
          </a:p>
          <a:p>
            <a:pPr marL="609600" lvl="0" indent="-609600" fontAlgn="base">
              <a:lnSpc>
                <a:spcPct val="100000"/>
              </a:lnSpc>
              <a:spcBef>
                <a:spcPct val="20000"/>
              </a:spcBef>
              <a:spcAft>
                <a:spcPct val="0"/>
              </a:spcAft>
              <a:buClr>
                <a:srgbClr val="003366"/>
              </a:buClr>
              <a:buSzPct val="75000"/>
              <a:buFontTx/>
              <a:buAutoNum type="arabicPeriod"/>
            </a:pPr>
            <a:r>
              <a:rPr lang="es-MX" altLang="es-MX" sz="2400" kern="0" cap="none" dirty="0" smtClean="0">
                <a:latin typeface="Arial"/>
              </a:rPr>
              <a:t>Sistemas </a:t>
            </a:r>
            <a:r>
              <a:rPr lang="es-MX" altLang="es-MX" sz="2400" kern="0" cap="none" dirty="0">
                <a:latin typeface="Arial"/>
              </a:rPr>
              <a:t>de atención </a:t>
            </a:r>
            <a:r>
              <a:rPr lang="es-MX" altLang="es-MX" sz="2400" kern="0" cap="none" dirty="0" smtClean="0">
                <a:latin typeface="Arial"/>
              </a:rPr>
              <a:t>ciudadana.</a:t>
            </a:r>
            <a:endParaRPr lang="es-MX" altLang="es-MX" sz="2400" kern="0" cap="none" dirty="0">
              <a:latin typeface="Arial"/>
            </a:endParaRPr>
          </a:p>
          <a:p>
            <a:pPr marL="609600" lvl="0" indent="-609600" fontAlgn="base">
              <a:lnSpc>
                <a:spcPct val="100000"/>
              </a:lnSpc>
              <a:spcBef>
                <a:spcPct val="20000"/>
              </a:spcBef>
              <a:spcAft>
                <a:spcPct val="0"/>
              </a:spcAft>
              <a:buClr>
                <a:srgbClr val="003366"/>
              </a:buClr>
              <a:buSzPct val="75000"/>
              <a:buFontTx/>
              <a:buAutoNum type="arabicPeriod"/>
            </a:pPr>
            <a:r>
              <a:rPr lang="es-MX" altLang="es-MX" sz="2400" kern="0" cap="none" dirty="0" smtClean="0">
                <a:latin typeface="Arial"/>
              </a:rPr>
              <a:t>Acciones </a:t>
            </a:r>
            <a:r>
              <a:rPr lang="es-MX" altLang="es-MX" sz="2400" kern="0" cap="none" dirty="0">
                <a:latin typeface="Arial"/>
              </a:rPr>
              <a:t>de control colectivo por parte de </a:t>
            </a:r>
            <a:r>
              <a:rPr lang="es-MX" altLang="es-MX" sz="2400" kern="0" cap="none" dirty="0" smtClean="0">
                <a:latin typeface="Arial"/>
              </a:rPr>
              <a:t>beneficiarios</a:t>
            </a:r>
          </a:p>
          <a:p>
            <a:pPr marL="457200" lvl="0" indent="-457200" fontAlgn="base">
              <a:lnSpc>
                <a:spcPct val="100000"/>
              </a:lnSpc>
              <a:spcBef>
                <a:spcPct val="20000"/>
              </a:spcBef>
              <a:spcAft>
                <a:spcPct val="0"/>
              </a:spcAft>
              <a:buClr>
                <a:srgbClr val="003366"/>
              </a:buClr>
              <a:buSzPct val="75000"/>
              <a:buFont typeface="+mj-lt"/>
              <a:buAutoNum type="arabicPeriod"/>
            </a:pPr>
            <a:r>
              <a:rPr lang="es-MX" altLang="es-MX" sz="2400" kern="0" cap="none" dirty="0">
                <a:latin typeface="Arial"/>
              </a:rPr>
              <a:t> </a:t>
            </a:r>
            <a:r>
              <a:rPr lang="es-MX" altLang="es-MX" sz="2400" kern="0" cap="none" dirty="0" smtClean="0">
                <a:latin typeface="Arial"/>
              </a:rPr>
              <a:t> Como </a:t>
            </a:r>
            <a:r>
              <a:rPr lang="es-MX" altLang="es-MX" sz="2400" kern="0" cap="none" dirty="0">
                <a:latin typeface="Arial"/>
              </a:rPr>
              <a:t>participación en órganos colegiados de decisión </a:t>
            </a:r>
            <a:endParaRPr lang="es-MX" altLang="es-MX" sz="2400" kern="0" cap="none" dirty="0" smtClean="0">
              <a:latin typeface="Arial"/>
            </a:endParaRPr>
          </a:p>
          <a:p>
            <a:pPr marL="0" lvl="0" indent="0" fontAlgn="base">
              <a:lnSpc>
                <a:spcPct val="100000"/>
              </a:lnSpc>
              <a:spcBef>
                <a:spcPct val="20000"/>
              </a:spcBef>
              <a:spcAft>
                <a:spcPct val="0"/>
              </a:spcAft>
              <a:buClr>
                <a:srgbClr val="003366"/>
              </a:buClr>
              <a:buSzPct val="75000"/>
              <a:buNone/>
            </a:pPr>
            <a:r>
              <a:rPr lang="es-MX" altLang="es-MX" sz="2400" kern="0" cap="none" dirty="0">
                <a:latin typeface="Arial"/>
              </a:rPr>
              <a:t> </a:t>
            </a:r>
            <a:r>
              <a:rPr lang="es-MX" altLang="es-MX" sz="2400" kern="0" cap="none" dirty="0" smtClean="0">
                <a:latin typeface="Arial"/>
              </a:rPr>
              <a:t>     (</a:t>
            </a:r>
            <a:r>
              <a:rPr lang="es-MX" altLang="es-MX" sz="2400" kern="0" cap="none" dirty="0">
                <a:latin typeface="Arial"/>
              </a:rPr>
              <a:t>consultivos o resolutivos).</a:t>
            </a:r>
            <a:endParaRPr lang="es-ES" altLang="es-MX" sz="2400" kern="0" cap="none" dirty="0">
              <a:latin typeface="Arial"/>
            </a:endParaRPr>
          </a:p>
          <a:p>
            <a:endParaRPr lang="es-MX" dirty="0"/>
          </a:p>
        </p:txBody>
      </p:sp>
      <p:pic>
        <p:nvPicPr>
          <p:cNvPr id="4" name="Imagen 3"/>
          <p:cNvPicPr>
            <a:picLocks noChangeAspect="1"/>
          </p:cNvPicPr>
          <p:nvPr/>
        </p:nvPicPr>
        <p:blipFill>
          <a:blip r:embed="rId2"/>
          <a:stretch>
            <a:fillRect/>
          </a:stretch>
        </p:blipFill>
        <p:spPr>
          <a:xfrm>
            <a:off x="8171463" y="427010"/>
            <a:ext cx="3840143" cy="2641867"/>
          </a:xfrm>
          <a:prstGeom prst="rect">
            <a:avLst/>
          </a:prstGeom>
        </p:spPr>
      </p:pic>
      <p:pic>
        <p:nvPicPr>
          <p:cNvPr id="5122" name="Picture 2" descr="http://3.bp.blogspot.com/-uCYHAFfBFW0/TumPbd56hhI/AAAAAAAAAdo/8QffnF3bUts/s1600/culp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8" y="3567106"/>
            <a:ext cx="3364891" cy="33648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encrypted-tbn1.gstatic.com/images?q=tbn:ANd9GcRzfZh3e6_V0yBfseFOPDUFT6VJqqABaK0pJKaaWvn9CNZnSR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423" y="4326897"/>
            <a:ext cx="3305576" cy="2482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177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5122"/>
                                        </p:tgtEl>
                                        <p:attrNameLst>
                                          <p:attrName>style.visibility</p:attrName>
                                        </p:attrNameLst>
                                      </p:cBhvr>
                                      <p:to>
                                        <p:strVal val="visible"/>
                                      </p:to>
                                    </p:set>
                                    <p:animEffect transition="in" filter="circle(in)">
                                      <p:cBhvr>
                                        <p:cTn id="30" dur="2000"/>
                                        <p:tgtEl>
                                          <p:spTgt spid="5122"/>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arn(inVertical)">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124"/>
                                        </p:tgtEl>
                                        <p:attrNameLst>
                                          <p:attrName>style.visibility</p:attrName>
                                        </p:attrNameLst>
                                      </p:cBhvr>
                                      <p:to>
                                        <p:strVal val="visible"/>
                                      </p:to>
                                    </p:set>
                                    <p:animEffect transition="in" filter="circle(in)">
                                      <p:cBhvr>
                                        <p:cTn id="38" dur="2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p:cNvGraphicFramePr>
          <p:nvPr>
            <p:extLst>
              <p:ext uri="{D42A27DB-BD31-4B8C-83A1-F6EECF244321}">
                <p14:modId xmlns:p14="http://schemas.microsoft.com/office/powerpoint/2010/main" val="2479527581"/>
              </p:ext>
            </p:extLst>
          </p:nvPr>
        </p:nvGraphicFramePr>
        <p:xfrm>
          <a:off x="-1" y="0"/>
          <a:ext cx="12080384" cy="676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00208" y="3105834"/>
            <a:ext cx="2154477" cy="646331"/>
          </a:xfrm>
          <a:prstGeom prst="rect">
            <a:avLst/>
          </a:prstGeom>
          <a:noFill/>
        </p:spPr>
        <p:txBody>
          <a:bodyPr wrap="square" rtlCol="0">
            <a:spAutoFit/>
          </a:bodyPr>
          <a:lstStyle/>
          <a:p>
            <a:r>
              <a:rPr lang="es-MX" b="1" dirty="0" smtClean="0"/>
              <a:t>Derecho a tener Derechos</a:t>
            </a:r>
            <a:endParaRPr lang="es-MX" b="1" dirty="0"/>
          </a:p>
        </p:txBody>
      </p:sp>
      <p:sp>
        <p:nvSpPr>
          <p:cNvPr id="6" name="CuadroTexto 5"/>
          <p:cNvSpPr txBox="1"/>
          <p:nvPr/>
        </p:nvSpPr>
        <p:spPr>
          <a:xfrm>
            <a:off x="10434182" y="2981195"/>
            <a:ext cx="1891430" cy="646331"/>
          </a:xfrm>
          <a:prstGeom prst="rect">
            <a:avLst/>
          </a:prstGeom>
          <a:noFill/>
        </p:spPr>
        <p:txBody>
          <a:bodyPr wrap="square" rtlCol="0">
            <a:spAutoFit/>
          </a:bodyPr>
          <a:lstStyle/>
          <a:p>
            <a:r>
              <a:rPr lang="es-MX" b="1" dirty="0" smtClean="0"/>
              <a:t>Participación Ciudadana</a:t>
            </a:r>
            <a:endParaRPr lang="es-MX" b="1" dirty="0"/>
          </a:p>
        </p:txBody>
      </p:sp>
    </p:spTree>
    <p:extLst>
      <p:ext uri="{BB962C8B-B14F-4D97-AF65-F5344CB8AC3E}">
        <p14:creationId xmlns:p14="http://schemas.microsoft.com/office/powerpoint/2010/main" val="249061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4" y="322303"/>
            <a:ext cx="9724174" cy="888311"/>
          </a:xfrm>
        </p:spPr>
        <p:txBody>
          <a:bodyPr/>
          <a:lstStyle/>
          <a:p>
            <a:r>
              <a:rPr lang="es-MX" dirty="0" smtClean="0"/>
              <a:t> sistema de atención ciudadana</a:t>
            </a:r>
            <a:endParaRPr lang="es-MX" dirty="0"/>
          </a:p>
        </p:txBody>
      </p:sp>
      <p:sp>
        <p:nvSpPr>
          <p:cNvPr id="3" name="Marcador de contenido 2"/>
          <p:cNvSpPr>
            <a:spLocks noGrp="1"/>
          </p:cNvSpPr>
          <p:nvPr>
            <p:ph idx="1"/>
          </p:nvPr>
        </p:nvSpPr>
        <p:spPr>
          <a:xfrm>
            <a:off x="540913" y="1674254"/>
            <a:ext cx="10736687" cy="4778061"/>
          </a:xfrm>
          <a:prstGeom prst="rect">
            <a:avLst/>
          </a:prstGeom>
        </p:spPr>
        <p:txBody>
          <a:bodyPr>
            <a:normAutofit/>
          </a:bodyPr>
          <a:lstStyle/>
          <a:p>
            <a:pPr marL="0" indent="0">
              <a:lnSpc>
                <a:spcPct val="90000"/>
              </a:lnSpc>
              <a:buNone/>
            </a:pPr>
            <a:r>
              <a:rPr lang="es-MX" altLang="es-MX" sz="2400" i="1" dirty="0"/>
              <a:t>A nivel federal</a:t>
            </a:r>
            <a:r>
              <a:rPr lang="es-MX" altLang="es-MX" sz="2400" dirty="0"/>
              <a:t>: </a:t>
            </a:r>
            <a:r>
              <a:rPr lang="es-MX" altLang="es-MX" sz="2400" dirty="0" smtClean="0"/>
              <a:t>PROSPERA, </a:t>
            </a:r>
            <a:r>
              <a:rPr lang="es-MX" altLang="es-MX" sz="2400" dirty="0"/>
              <a:t>CONACYT, FOVI. En</a:t>
            </a:r>
            <a:r>
              <a:rPr lang="es-MX" altLang="es-MX" sz="2400" i="1" dirty="0"/>
              <a:t> </a:t>
            </a:r>
            <a:r>
              <a:rPr lang="es-MX" altLang="es-MX" sz="2400" dirty="0"/>
              <a:t>la práctica se limitan a servir de sistemas de difusión de información, recepción y queja, </a:t>
            </a:r>
            <a:r>
              <a:rPr lang="es-MX" altLang="es-MX" sz="2400" dirty="0" smtClean="0"/>
              <a:t>(vigilancia </a:t>
            </a:r>
            <a:r>
              <a:rPr lang="es-MX" altLang="es-MX" sz="2400" dirty="0"/>
              <a:t>y </a:t>
            </a:r>
            <a:r>
              <a:rPr lang="es-MX" altLang="es-MX" sz="2400" dirty="0" smtClean="0"/>
              <a:t>control).</a:t>
            </a:r>
            <a:endParaRPr lang="es-MX" altLang="es-MX" sz="2400" dirty="0"/>
          </a:p>
          <a:p>
            <a:pPr marL="0" indent="0">
              <a:lnSpc>
                <a:spcPct val="90000"/>
              </a:lnSpc>
              <a:buNone/>
            </a:pPr>
            <a:r>
              <a:rPr lang="es-MX" altLang="es-MX" sz="2400" dirty="0" smtClean="0"/>
              <a:t> </a:t>
            </a:r>
          </a:p>
          <a:p>
            <a:pPr marL="0" indent="0">
              <a:lnSpc>
                <a:spcPct val="90000"/>
              </a:lnSpc>
              <a:buNone/>
            </a:pPr>
            <a:r>
              <a:rPr lang="es-MX" altLang="es-MX" sz="2400" dirty="0" smtClean="0"/>
              <a:t>PROSPERA:</a:t>
            </a:r>
          </a:p>
          <a:p>
            <a:pPr marL="0" indent="0">
              <a:lnSpc>
                <a:spcPct val="90000"/>
              </a:lnSpc>
              <a:buNone/>
            </a:pPr>
            <a:r>
              <a:rPr lang="es-MX" altLang="es-MX" sz="2400" dirty="0" smtClean="0"/>
              <a:t> - Programa de Inclusión Social.</a:t>
            </a:r>
          </a:p>
          <a:p>
            <a:pPr>
              <a:lnSpc>
                <a:spcPct val="90000"/>
              </a:lnSpc>
              <a:buFontTx/>
              <a:buChar char="-"/>
            </a:pPr>
            <a:r>
              <a:rPr lang="es-MX" sz="2400" dirty="0" smtClean="0"/>
              <a:t>Programa de Apoyo Alimentario.</a:t>
            </a:r>
          </a:p>
          <a:p>
            <a:pPr>
              <a:lnSpc>
                <a:spcPct val="90000"/>
              </a:lnSpc>
              <a:buFontTx/>
              <a:buChar char="-"/>
            </a:pPr>
            <a:r>
              <a:rPr lang="es-MX" sz="2400" dirty="0" smtClean="0"/>
              <a:t>Apoyo Alimentario </a:t>
            </a:r>
            <a:r>
              <a:rPr lang="es-MX" sz="2400" dirty="0" err="1" smtClean="0"/>
              <a:t>SINHambre</a:t>
            </a:r>
            <a:endParaRPr lang="es-MX" sz="2400" dirty="0"/>
          </a:p>
        </p:txBody>
      </p:sp>
    </p:spTree>
    <p:extLst>
      <p:ext uri="{BB962C8B-B14F-4D97-AF65-F5344CB8AC3E}">
        <p14:creationId xmlns:p14="http://schemas.microsoft.com/office/powerpoint/2010/main" val="1550597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347730"/>
            <a:ext cx="10364451" cy="965916"/>
          </a:xfrm>
        </p:spPr>
        <p:txBody>
          <a:bodyPr/>
          <a:lstStyle/>
          <a:p>
            <a:r>
              <a:rPr lang="es-MX" dirty="0" smtClean="0"/>
              <a:t>Metodología del control</a:t>
            </a:r>
            <a:endParaRPr lang="es-MX" dirty="0"/>
          </a:p>
        </p:txBody>
      </p:sp>
      <p:sp>
        <p:nvSpPr>
          <p:cNvPr id="3" name="Marcador de contenido 2"/>
          <p:cNvSpPr>
            <a:spLocks noGrp="1"/>
          </p:cNvSpPr>
          <p:nvPr>
            <p:ph idx="1"/>
          </p:nvPr>
        </p:nvSpPr>
        <p:spPr>
          <a:xfrm>
            <a:off x="913774" y="1906074"/>
            <a:ext cx="10363826" cy="3885126"/>
          </a:xfrm>
          <a:prstGeom prst="rect">
            <a:avLst/>
          </a:prstGeom>
        </p:spPr>
        <p:txBody>
          <a:bodyPr/>
          <a:lstStyle/>
          <a:p>
            <a:r>
              <a:rPr lang="es-MX" altLang="es-MX" sz="2400" dirty="0"/>
              <a:t>Limitada a la recepción de información, capacitación y eventual presentación de quejas, sugerencia y aclaraciones a los organismos estatales o </a:t>
            </a:r>
            <a:r>
              <a:rPr lang="es-MX" altLang="es-MX" sz="2400" dirty="0" err="1"/>
              <a:t>fed.</a:t>
            </a:r>
            <a:r>
              <a:rPr lang="es-MX" altLang="es-MX" sz="2400" dirty="0"/>
              <a:t> de control, utilizando el </a:t>
            </a:r>
            <a:r>
              <a:rPr lang="es-MX" altLang="es-MX" sz="2400" dirty="0" err="1"/>
              <a:t>sist</a:t>
            </a:r>
            <a:r>
              <a:rPr lang="es-MX" altLang="es-MX" sz="2400" dirty="0"/>
              <a:t>. de Atención Ciudadana.</a:t>
            </a:r>
            <a:endParaRPr lang="es-ES" altLang="es-MX" sz="2400" dirty="0"/>
          </a:p>
          <a:p>
            <a:endParaRPr lang="es-MX" dirty="0"/>
          </a:p>
        </p:txBody>
      </p:sp>
      <p:pic>
        <p:nvPicPr>
          <p:cNvPr id="4" name="Imagen 3"/>
          <p:cNvPicPr>
            <a:picLocks noChangeAspect="1"/>
          </p:cNvPicPr>
          <p:nvPr/>
        </p:nvPicPr>
        <p:blipFill>
          <a:blip r:embed="rId2"/>
          <a:stretch>
            <a:fillRect/>
          </a:stretch>
        </p:blipFill>
        <p:spPr>
          <a:xfrm>
            <a:off x="5505719" y="3464417"/>
            <a:ext cx="5330521" cy="3197640"/>
          </a:xfrm>
          <a:prstGeom prst="rect">
            <a:avLst/>
          </a:prstGeom>
        </p:spPr>
      </p:pic>
    </p:spTree>
    <p:extLst>
      <p:ext uri="{BB962C8B-B14F-4D97-AF65-F5344CB8AC3E}">
        <p14:creationId xmlns:p14="http://schemas.microsoft.com/office/powerpoint/2010/main" val="23827138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905483"/>
          </a:xfrm>
        </p:spPr>
        <p:txBody>
          <a:bodyPr/>
          <a:lstStyle/>
          <a:p>
            <a:r>
              <a:rPr lang="es-MX" dirty="0" smtClean="0"/>
              <a:t>a nivel estatal.</a:t>
            </a:r>
            <a:endParaRPr lang="es-MX" dirty="0"/>
          </a:p>
        </p:txBody>
      </p:sp>
      <p:sp>
        <p:nvSpPr>
          <p:cNvPr id="3" name="Marcador de contenido 2"/>
          <p:cNvSpPr>
            <a:spLocks noGrp="1"/>
          </p:cNvSpPr>
          <p:nvPr>
            <p:ph idx="1"/>
          </p:nvPr>
        </p:nvSpPr>
        <p:spPr>
          <a:xfrm>
            <a:off x="913774" y="2367092"/>
            <a:ext cx="10363826" cy="3424107"/>
          </a:xfrm>
          <a:prstGeom prst="rect">
            <a:avLst/>
          </a:prstGeom>
        </p:spPr>
        <p:txBody>
          <a:bodyPr/>
          <a:lstStyle/>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800" i="1" kern="0" cap="none" dirty="0">
                <a:latin typeface="Arial"/>
              </a:rPr>
              <a:t>Estatal:</a:t>
            </a:r>
            <a:r>
              <a:rPr lang="es-MX" altLang="es-MX" sz="2800" kern="0" cap="none" dirty="0">
                <a:latin typeface="Arial"/>
              </a:rPr>
              <a:t> la CS se ubica como sistema de recepción de quejas y sugerencias, a través de oficinas del </a:t>
            </a:r>
            <a:r>
              <a:rPr lang="es-MX" altLang="es-MX" sz="2800" kern="0" cap="none" dirty="0" smtClean="0">
                <a:latin typeface="Arial"/>
              </a:rPr>
              <a:t>gobierno.</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800" kern="0" dirty="0" smtClean="0">
                <a:latin typeface="Arial"/>
              </a:rPr>
              <a:t>Programas de obra pública.</a:t>
            </a:r>
            <a:endParaRPr lang="es-MX" altLang="es-MX" sz="2800" kern="0" cap="none" dirty="0">
              <a:latin typeface="Arial"/>
            </a:endParaRP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800" kern="0" cap="none" dirty="0">
                <a:latin typeface="Arial"/>
              </a:rPr>
              <a:t>Las funciones de estas oficinas son: promoción de información, capacitación a funcionarios y OSC, seguimiento y control de quejas y sugerencias. </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800" kern="0" cap="none" dirty="0">
                <a:latin typeface="Arial"/>
              </a:rPr>
              <a:t>Destacan los programas: “A los ojos de Todos” y Municipios por la Transparencia</a:t>
            </a:r>
            <a:endParaRPr lang="es-MX" dirty="0"/>
          </a:p>
        </p:txBody>
      </p:sp>
    </p:spTree>
    <p:extLst>
      <p:ext uri="{BB962C8B-B14F-4D97-AF65-F5344CB8AC3E}">
        <p14:creationId xmlns:p14="http://schemas.microsoft.com/office/powerpoint/2010/main" val="350140165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8347" y="379032"/>
            <a:ext cx="8597618" cy="687769"/>
          </a:xfrm>
        </p:spPr>
        <p:txBody>
          <a:bodyPr>
            <a:normAutofit/>
          </a:bodyPr>
          <a:lstStyle/>
          <a:p>
            <a:r>
              <a:rPr lang="es-MX" dirty="0" smtClean="0"/>
              <a:t>A nivel municipal</a:t>
            </a:r>
            <a:endParaRPr lang="es-MX" dirty="0"/>
          </a:p>
        </p:txBody>
      </p:sp>
      <p:sp>
        <p:nvSpPr>
          <p:cNvPr id="3" name="Marcador de contenido 2"/>
          <p:cNvSpPr>
            <a:spLocks noGrp="1"/>
          </p:cNvSpPr>
          <p:nvPr>
            <p:ph idx="1"/>
          </p:nvPr>
        </p:nvSpPr>
        <p:spPr>
          <a:xfrm>
            <a:off x="232229" y="2656114"/>
            <a:ext cx="7387771" cy="3802743"/>
          </a:xfrm>
          <a:prstGeom prst="rect">
            <a:avLst/>
          </a:prstGeom>
        </p:spPr>
        <p:txBody>
          <a:bodyPr>
            <a:normAutofit/>
          </a:bodyPr>
          <a:lstStyle/>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smtClean="0">
                <a:latin typeface="Arial"/>
              </a:rPr>
              <a:t>a</a:t>
            </a:r>
            <a:r>
              <a:rPr lang="es-MX" altLang="es-MX" sz="2400" kern="0" cap="none" dirty="0">
                <a:latin typeface="Arial"/>
              </a:rPr>
              <a:t>) </a:t>
            </a:r>
            <a:r>
              <a:rPr lang="es-MX" altLang="es-MX" sz="2400" kern="0" cap="none" dirty="0" smtClean="0">
                <a:latin typeface="Arial"/>
              </a:rPr>
              <a:t>Asociada </a:t>
            </a:r>
            <a:r>
              <a:rPr lang="es-MX" altLang="es-MX" sz="2400" kern="0" cap="none" dirty="0">
                <a:latin typeface="Arial"/>
              </a:rPr>
              <a:t>a la </a:t>
            </a:r>
            <a:r>
              <a:rPr lang="es-MX" altLang="es-MX" sz="2400" kern="0" cap="none" dirty="0" smtClean="0">
                <a:latin typeface="Arial"/>
              </a:rPr>
              <a:t>transparencia, </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smtClean="0">
                <a:latin typeface="Arial"/>
              </a:rPr>
              <a:t> </a:t>
            </a:r>
            <a:r>
              <a:rPr lang="es-MX" altLang="es-MX" sz="2400" kern="0" cap="none" dirty="0">
                <a:latin typeface="Arial"/>
              </a:rPr>
              <a:t>b) a procesos de participación más amplios</a:t>
            </a:r>
            <a:r>
              <a:rPr lang="es-MX" altLang="es-MX" sz="2400" kern="0" cap="none" dirty="0" smtClean="0">
                <a:latin typeface="Arial"/>
              </a:rPr>
              <a:t>.</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dirty="0" smtClean="0">
                <a:latin typeface="Arial"/>
              </a:rPr>
              <a:t>C) Denuncias y quejas.</a:t>
            </a:r>
            <a:endParaRPr lang="es-MX" altLang="es-MX" sz="2400" kern="0" cap="none" dirty="0">
              <a:latin typeface="Arial"/>
            </a:endParaRP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endParaRPr lang="es-MX" altLang="es-MX" sz="2400" kern="0" cap="none" dirty="0">
              <a:latin typeface="Arial"/>
            </a:endParaRP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14 acciones por la transparencia, Proyecto </a:t>
            </a:r>
            <a:r>
              <a:rPr lang="es-MX" altLang="es-MX" sz="2400" kern="0" cap="none" dirty="0" err="1">
                <a:latin typeface="Arial"/>
              </a:rPr>
              <a:t>Atlatl</a:t>
            </a:r>
            <a:r>
              <a:rPr lang="es-MX" altLang="es-MX" sz="2400" kern="0" cap="none" dirty="0">
                <a:latin typeface="Arial"/>
              </a:rPr>
              <a:t>, USAID, ICMA, INAFED y SFP.</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Otros: presupuesto participativo en </a:t>
            </a:r>
            <a:r>
              <a:rPr lang="es-MX" altLang="es-MX" sz="2400" kern="0" cap="none" dirty="0" smtClean="0">
                <a:latin typeface="Arial"/>
              </a:rPr>
              <a:t>Tlalpan, Tlajomul</a:t>
            </a:r>
            <a:r>
              <a:rPr lang="es-MX" altLang="es-MX" sz="2400" kern="0" dirty="0" smtClean="0">
                <a:latin typeface="Arial"/>
              </a:rPr>
              <a:t>co</a:t>
            </a:r>
            <a:r>
              <a:rPr lang="es-MX" altLang="es-MX" sz="2400" kern="0" cap="none" dirty="0" smtClean="0">
                <a:latin typeface="Arial"/>
              </a:rPr>
              <a:t>; miércoles </a:t>
            </a:r>
            <a:r>
              <a:rPr lang="es-MX" altLang="es-MX" sz="2400" kern="0" cap="none" dirty="0">
                <a:latin typeface="Arial"/>
              </a:rPr>
              <a:t>ciudadanos; audiencias públicas…</a:t>
            </a:r>
          </a:p>
          <a:p>
            <a:pPr marL="342900" lvl="0" indent="-342900" fontAlgn="base">
              <a:lnSpc>
                <a:spcPct val="90000"/>
              </a:lnSpc>
              <a:spcBef>
                <a:spcPct val="20000"/>
              </a:spcBef>
              <a:spcAft>
                <a:spcPct val="0"/>
              </a:spcAft>
              <a:buClr>
                <a:srgbClr val="003366"/>
              </a:buClr>
              <a:buSzPct val="75000"/>
              <a:buFont typeface="Wingdings" panose="05000000000000000000" pitchFamily="2" charset="2"/>
              <a:buChar char="l"/>
            </a:pPr>
            <a:endParaRPr lang="es-ES" altLang="es-MX" sz="2400" kern="0" cap="none" dirty="0">
              <a:solidFill>
                <a:srgbClr val="003366"/>
              </a:solidFill>
              <a:latin typeface="Arial"/>
            </a:endParaRPr>
          </a:p>
          <a:p>
            <a:endParaRPr lang="es-MX" dirty="0"/>
          </a:p>
        </p:txBody>
      </p:sp>
      <p:pic>
        <p:nvPicPr>
          <p:cNvPr id="4" name="Imagen 3"/>
          <p:cNvPicPr>
            <a:picLocks noChangeAspect="1"/>
          </p:cNvPicPr>
          <p:nvPr/>
        </p:nvPicPr>
        <p:blipFill>
          <a:blip r:embed="rId2"/>
          <a:stretch>
            <a:fillRect/>
          </a:stretch>
        </p:blipFill>
        <p:spPr>
          <a:xfrm>
            <a:off x="4959351" y="1066801"/>
            <a:ext cx="6743700" cy="1485900"/>
          </a:xfrm>
          <a:prstGeom prst="rect">
            <a:avLst/>
          </a:prstGeom>
        </p:spPr>
      </p:pic>
      <p:pic>
        <p:nvPicPr>
          <p:cNvPr id="5" name="Imagen 4"/>
          <p:cNvPicPr>
            <a:picLocks noChangeAspect="1"/>
          </p:cNvPicPr>
          <p:nvPr/>
        </p:nvPicPr>
        <p:blipFill>
          <a:blip r:embed="rId3"/>
          <a:stretch>
            <a:fillRect/>
          </a:stretch>
        </p:blipFill>
        <p:spPr>
          <a:xfrm>
            <a:off x="8345715" y="4182382"/>
            <a:ext cx="2857500" cy="2276475"/>
          </a:xfrm>
          <a:prstGeom prst="rect">
            <a:avLst/>
          </a:prstGeom>
        </p:spPr>
      </p:pic>
      <p:pic>
        <p:nvPicPr>
          <p:cNvPr id="6" name="Imagen 5"/>
          <p:cNvPicPr>
            <a:picLocks noChangeAspect="1"/>
          </p:cNvPicPr>
          <p:nvPr/>
        </p:nvPicPr>
        <p:blipFill>
          <a:blip r:embed="rId4"/>
          <a:stretch>
            <a:fillRect/>
          </a:stretch>
        </p:blipFill>
        <p:spPr>
          <a:xfrm>
            <a:off x="7461199" y="2656115"/>
            <a:ext cx="4155060" cy="1248228"/>
          </a:xfrm>
          <a:prstGeom prst="rect">
            <a:avLst/>
          </a:prstGeom>
        </p:spPr>
      </p:pic>
    </p:spTree>
    <p:extLst>
      <p:ext uri="{BB962C8B-B14F-4D97-AF65-F5344CB8AC3E}">
        <p14:creationId xmlns:p14="http://schemas.microsoft.com/office/powerpoint/2010/main" val="2770773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circle(in)">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Comités de vigilancia</a:t>
            </a:r>
            <a:endParaRPr lang="es-MX" dirty="0"/>
          </a:p>
        </p:txBody>
      </p:sp>
      <p:sp>
        <p:nvSpPr>
          <p:cNvPr id="3" name="Marcador de contenido 2"/>
          <p:cNvSpPr>
            <a:spLocks noGrp="1"/>
          </p:cNvSpPr>
          <p:nvPr>
            <p:ph idx="1"/>
          </p:nvPr>
        </p:nvSpPr>
        <p:spPr>
          <a:xfrm>
            <a:off x="913774" y="2367092"/>
            <a:ext cx="10363826" cy="3424107"/>
          </a:xfrm>
          <a:prstGeom prst="rect">
            <a:avLst/>
          </a:prstGeom>
        </p:spPr>
        <p:txBody>
          <a:bodyPr/>
          <a:lstStyle/>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Un segundo tipo de CS son los Comités de Vigilancia conformado por beneficiarios de programas u obras.</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400" kern="0" cap="none" dirty="0">
                <a:latin typeface="Arial"/>
              </a:rPr>
              <a:t>Las acciones de control incluyen quejas y  recepción de obra.</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400" kern="0" cap="none" dirty="0" err="1">
                <a:latin typeface="Arial"/>
              </a:rPr>
              <a:t>Ejem</a:t>
            </a:r>
            <a:r>
              <a:rPr lang="es-MX" altLang="es-MX" sz="2400" kern="0" cap="none" dirty="0" smtClean="0">
                <a:latin typeface="Arial"/>
              </a:rPr>
              <a:t>.:  Programa Federal de Construcción de Escuelas (CAPFCE), </a:t>
            </a:r>
            <a:r>
              <a:rPr lang="es-MX" altLang="es-MX" sz="2400" kern="0" cap="none" dirty="0">
                <a:latin typeface="Arial"/>
              </a:rPr>
              <a:t>establece 5 pasos: 1) </a:t>
            </a:r>
            <a:r>
              <a:rPr lang="es-MX" altLang="es-MX" sz="2400" kern="0" cap="none" dirty="0" smtClean="0">
                <a:latin typeface="Arial"/>
              </a:rPr>
              <a:t>inf</a:t>
            </a:r>
            <a:r>
              <a:rPr lang="es-MX" altLang="es-MX" sz="2400" kern="0" dirty="0" smtClean="0">
                <a:latin typeface="Arial"/>
              </a:rPr>
              <a:t>ormación</a:t>
            </a:r>
            <a:r>
              <a:rPr lang="es-MX" altLang="es-MX" sz="2400" kern="0" cap="none" dirty="0" smtClean="0">
                <a:latin typeface="Arial"/>
              </a:rPr>
              <a:t> </a:t>
            </a:r>
            <a:r>
              <a:rPr lang="es-MX" altLang="es-MX" sz="2400" kern="0" cap="none" dirty="0">
                <a:latin typeface="Arial"/>
              </a:rPr>
              <a:t>de la obra; 2) formación de comité; 3) capacitación a cte.; 4) mecanismos de queja y denuncia y 5) certificación  de recepción de obra.</a:t>
            </a:r>
            <a:endParaRPr lang="es-ES" altLang="es-MX" sz="2400" kern="0" cap="none" dirty="0">
              <a:latin typeface="Arial"/>
            </a:endParaRPr>
          </a:p>
          <a:p>
            <a:endParaRPr lang="es-MX" dirty="0"/>
          </a:p>
        </p:txBody>
      </p:sp>
    </p:spTree>
    <p:extLst>
      <p:ext uri="{BB962C8B-B14F-4D97-AF65-F5344CB8AC3E}">
        <p14:creationId xmlns:p14="http://schemas.microsoft.com/office/powerpoint/2010/main" val="6068507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órganos colegiados</a:t>
            </a:r>
            <a:endParaRPr lang="es-MX" dirty="0"/>
          </a:p>
        </p:txBody>
      </p:sp>
      <p:sp>
        <p:nvSpPr>
          <p:cNvPr id="3" name="Marcador de contenido 2"/>
          <p:cNvSpPr>
            <a:spLocks noGrp="1"/>
          </p:cNvSpPr>
          <p:nvPr>
            <p:ph idx="1"/>
          </p:nvPr>
        </p:nvSpPr>
        <p:spPr>
          <a:xfrm>
            <a:off x="913774" y="1916482"/>
            <a:ext cx="10363826" cy="3874717"/>
          </a:xfrm>
          <a:prstGeom prst="rect">
            <a:avLst/>
          </a:prstGeom>
        </p:spPr>
        <p:txBody>
          <a:bodyPr>
            <a:normAutofit fontScale="85000" lnSpcReduction="20000"/>
          </a:bodyPr>
          <a:lstStyle/>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dirty="0">
                <a:latin typeface="Arial"/>
              </a:rPr>
              <a:t>Ó</a:t>
            </a:r>
            <a:r>
              <a:rPr lang="es-MX" altLang="es-MX" sz="2800" kern="0" cap="none" dirty="0" smtClean="0">
                <a:latin typeface="Arial"/>
              </a:rPr>
              <a:t>rganos </a:t>
            </a:r>
            <a:r>
              <a:rPr lang="es-MX" altLang="es-MX" sz="2800" kern="0" cap="none" dirty="0">
                <a:latin typeface="Arial"/>
              </a:rPr>
              <a:t>colegiados: consultivos y resolutivos.</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cap="none" dirty="0">
                <a:latin typeface="Arial"/>
              </a:rPr>
              <a:t>Casos: </a:t>
            </a:r>
            <a:endParaRPr lang="es-MX" altLang="es-MX" sz="2800" kern="0" cap="none" dirty="0" smtClean="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cap="none" dirty="0" smtClean="0">
                <a:latin typeface="Arial"/>
              </a:rPr>
              <a:t>Consejos </a:t>
            </a:r>
            <a:r>
              <a:rPr lang="es-MX" altLang="es-MX" sz="2800" kern="0" cap="none" dirty="0">
                <a:latin typeface="Arial"/>
              </a:rPr>
              <a:t>de PC de la PGR; </a:t>
            </a:r>
            <a:endParaRPr lang="es-MX" altLang="es-MX" sz="2800" kern="0" cap="none" dirty="0" smtClean="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cap="none" dirty="0" err="1" smtClean="0">
                <a:latin typeface="Arial"/>
              </a:rPr>
              <a:t>Cjos</a:t>
            </a:r>
            <a:r>
              <a:rPr lang="es-MX" altLang="es-MX" sz="2800" kern="0" cap="none" dirty="0">
                <a:latin typeface="Arial"/>
              </a:rPr>
              <a:t>. Consultivo y </a:t>
            </a:r>
            <a:r>
              <a:rPr lang="es-MX" altLang="es-MX" sz="2800" kern="0" cap="none" dirty="0" smtClean="0">
                <a:latin typeface="Arial"/>
              </a:rPr>
              <a:t>Sociales </a:t>
            </a:r>
            <a:r>
              <a:rPr lang="es-MX" altLang="es-MX" sz="2800" kern="0" cap="none" dirty="0">
                <a:latin typeface="Arial"/>
              </a:rPr>
              <a:t>del INM; </a:t>
            </a:r>
            <a:endParaRPr lang="es-MX" altLang="es-MX" sz="2800" kern="0" cap="none" dirty="0" smtClean="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dirty="0" smtClean="0">
                <a:latin typeface="Arial"/>
              </a:rPr>
              <a:t>Consejo Ciudadano del Agua</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cap="none" dirty="0" smtClean="0">
                <a:latin typeface="Arial"/>
              </a:rPr>
              <a:t>Observatorio Ciudadano de Movilidad Sustentable para el AMG</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dirty="0" smtClean="0">
                <a:latin typeface="Arial"/>
              </a:rPr>
              <a:t>Observatorio Ciudadano para la Gestión Integral del Agua p/ Edo. Jalisco</a:t>
            </a:r>
            <a:endParaRPr lang="es-MX" altLang="es-MX" sz="2800" kern="0" cap="none" dirty="0" smtClean="0">
              <a:latin typeface="Arial"/>
            </a:endParaRP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MX" altLang="es-MX" sz="2800" kern="0" cap="none" dirty="0" smtClean="0">
                <a:latin typeface="Arial"/>
              </a:rPr>
              <a:t>Acciones </a:t>
            </a:r>
            <a:r>
              <a:rPr lang="es-MX" altLang="es-MX" sz="2800" kern="0" cap="none" dirty="0">
                <a:latin typeface="Arial"/>
              </a:rPr>
              <a:t>de control y vigilancia que abarcan representación de intereses e incidencia en políticas sectoriales.</a:t>
            </a:r>
            <a:endParaRPr lang="es-ES" altLang="es-MX" sz="2800" kern="0" cap="none" dirty="0">
              <a:latin typeface="Arial"/>
            </a:endParaRPr>
          </a:p>
          <a:p>
            <a:endParaRPr lang="es-MX" dirty="0"/>
          </a:p>
        </p:txBody>
      </p:sp>
    </p:spTree>
    <p:extLst>
      <p:ext uri="{BB962C8B-B14F-4D97-AF65-F5344CB8AC3E}">
        <p14:creationId xmlns:p14="http://schemas.microsoft.com/office/powerpoint/2010/main" val="55565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ircle(in)">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ircle(in)">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tm.org.mx/wp-content/uploads/2013/05/xTransparencia_Mexicana_logo.png.pagespeed.ic._MnWfgPa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860" y="2301184"/>
            <a:ext cx="2649714" cy="86290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tm.org.mx/wp-content/uploads/2014/09/GESO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806" y="3499822"/>
            <a:ext cx="2619749" cy="1042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imumi.org/pnd/images/fund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98" y="5165352"/>
            <a:ext cx="2844857" cy="95596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data:image/jpeg;base64,/9j/4AAQSkZJRgABAQAAAQABAAD/2wCEAAkGBxAPEhAQEBARFBQQFhIUGBETExYYFhcSGBIWGBUSFxUYHyghGBwmHRUWJT0jJSkrLjouGB82ODMtNygtLisBCgoKDg0OFhAQGTclHBwsLCwrMCwsNzctNy01Li0sMCs1ODA3LC0uNystNy81NzUtKywuLCssLTc3Ny0wLCs1LP/AABEIAMIBAwMBIgACEQEDEQH/xAAcAAEAAgMBAQEAAAAAAAAAAAAABQYDBAcBCAL/xABIEAACAgEBBQQHBAULAQkBAAABAgADEQQFBhIhMRMiQVEHFVVhcYGUFDKRoTVCUoKxIzNTYnJ0krKztMGiFyQlQ1Rzk8LRFv/EABkBAQADAQEAAAAAAAAAAAAAAAABAwQCBf/EAC0RAQACAAUCBAYCAwEAAAAAAAABAgMRE6HRUlMhMVFxBBIyQWGBkfCxweEj/9oADAMBAAIRAxEAPwDuMREBERAREQEREBERAREQEREBERAREQEREBERAREQEREBERAREQEREBERAREQEREBERAREQEREBERAREQEREBERAREQEREBERAREQEREBERAREQEREBERAREQEREBERAREQEREBERAREQEREBERAREQEREBERAREQEREBERAREQEREBERAREQEREBERAREQEREBERAREQETzM0NlbVTVdqa1bgrcoLDjhsK/eKeYByM+6TETMTPoibRExHqkIiJCSIiAiIgIiICIiAiIgIiICIiAiIgIiICJA7V3w0GksNV+oFbrjIKv4jI54wZgo392XYyourQs7BQMPzYnAHTzMCyxI7bO2tPokWzU2dmrHhDcLEZxnwBx0kP8A9oeyf/WJ/hf/APIFpiaeydqU6utbtPYLK2JAYZ6g4I5zcgIiICJXH362YthqOrTjD9nw4b7/ABcOM4x1ljgIiQ21d6tBpci/VVKR+rxZb/CuTA1t9Na61Jp6Ti3W2LQpHVVPOx/kgb5kSZ0GkSiuumsYStVVR7gMTm20t+tn2bR0uo7YmjTV298I388/Id3Gemecs2n9I+yXxjVgZ/aRx+ZEvxI+WlKx9/Gf77KcPxva36WyJo7O2vptT/MX1WY59xw2B7wJvShcRMOs1ddKGy11RF6u7AAfEmQC741WH/u2m1mpH7dVOKz8HsKg/KBZYlbbepk527O2gg/aFSWAe8ityfyknsjbem1gJ09yvw/eXoynyZDzX5iBIxEQEREBERAREQEREBERAREQNTaWzqdSjVXVq6sCCGAPh1HkffPmzQUivXVVjmK9UiAnyW8Afwn09Pmar9Ir/fB/uJMD6XZQeRAI8iJxH0x7Kqq1mn7CpVN9fNUGAzhyAcDxx/CdwnJvSwf/ABLZfxT/AFxEDS9Cu3uyus0Lnu3ZdAfCxR31+YGflOzTgPpA2Y+y9pdvR3RYw1FR8A/Fl0+HFnl5NO4bD2mmrop1Ff3blDfA+Kn3g5HyiRvSvb+7d+waK64HvkdnX/7jZAPyGT8pYZyrfRjtba2l2ahzVpv5S3HnyL5+XCvxcyBzKrSWU6jTrapVmaizn1Ku4Ksfj1n0+7hVLMQAoySegAHMzg/pFUDbAAGADpAAPAAjAnRPS7tRtPs9kU4bUMtWf6p5t+Qkik7y756za2oGi2eWSp24FKkhrPN2Yc1TxwPCXjdn0baHSKrWoNRdyLWWDK8Xjwp0x8cmVT0GbNVn1WqI51hKl93F3mP4BZ2CBzjW6SirblFTU1dnfpyoTgXh4hxHPDjGe7NzfPcjZr19p2QodnRBbV3QGZgoLJ0IyfdNX0tad6vse0Ks8WmsAPwJyufdkEfOWDalo2ls17NOQTZWLE91iEMF+IZcTbekWrg3ny+mf1PDHW01nFrHn5woHow2Rbotr6jT3AcddD8x0ZS9ZVh7iJ1Tbm1q9HS11mTjCqi/eexjhK1HiSZAbr9nr7adqo4DjTnTW1Y5iwOGOT4Y5+HQiZ3X7XtPhbnXs6tXA8DqbgcN8VQf9RmO9Zraaz5w1VtFoiY+5s3d572XVbSxZb1TTdaKB4Kqnk7+bnx6YlnAxyieOwAySABzJPl5zl007NeBqE0/i9b2Z8uFkX/7flNLbW7dOpItXNOoT7mpqwtinyPg6/1WyJE7q6z7drdZrV/mqlXTVN4MAS1jD4nEtWs1K0o9jnCoCSfdLcXD+W0V++UZ+6rDv81ZtPlnOXsiN3dr2u9mk1YVdVQASV5JdUeS3156A9CPA/KT0qu9oZE020VXhs0jqWHnp7CFtrJ8eoPxWWlTnmPGVLYexEQEREBERAREQEREBERAT5mq/SK/3wf7ifTM+Zqv0iv98H+4kwPpmcm9LP6R2X+5/ridZnJfSz+kdl/uf64iBavSju/9t0Tsgzbps2p5kAd9PmPzAlV9CO3/AOd0Dnztq+B++o/j+M6yZ8/7z6R9ibUFtIIQOL6wOhrY9+r/ADD8IHcN4Nqpo9PdqX6VIWx5t+qvzOBKV6H9lMa79o3DNusdiCevZhiSQfe38BNH0j7U9ZPs/ZulbI1fZ3Mw/ozzTPwHE37onTdDpEorrqrGFrVVA9wGIHDPSR+mf3tL/ES2enMH7PpD4C1s/wDxnEqfpI/TP72l/iJ0v0o7IOr2fbwDL0YtUDqeH7wHyzAr/oKtHYaxPEWo3yNYA/ymdPnB/Q9toafWmp2wmrUIOfLtAcp+OWHzneIkaW19nJqqbaLRlbVKn3eTD3g4PynJd3ttXbB1Vmj1QY0FsnHhn7t6eYI6j/kTs8gd7N16No18Fnddc8FoHeU+XvU+U1fDY9a54eJGdLbflm+IwbWyvT6o/uSnbX0V+htO1NkkW6e/vW0rzX3twjw68xzBz4Rupv7oxbrbdQWpOpsRwCpYALUqEcSjzBlZso2rsGwlSwrJ+8AWof3kfqn44Mj9JtfSW6vUX67TcVeowSlJINdgxlk5jkeeRPRt8NF6xMx80fa1Z8cvz6sNcaaTOU/LPpPl+vR1jU+kfZiAkXlz+ylbEn3cxiVXV7e123mOl0dbU6YnFlp68PkzD/KOvwmjpdobt1ni+zahj+y4LD8OLElL/Sjp6lFWi0bYHJQ3Ci/4EzK6/D/JOeFhzNvW2WUO5xpvH/peIj8L/svQUaDTrUpVK6V5sxA/tOx8zIHR647XvDVgjRaV88ZGPtF4+6AP2F6+848pX9DsPaW2WWzaLtTpgcjTgcJf3cPh8W5zpOj0qUotVShEQYVR0AmPEiuFnnOd5/iOZ/w1UzxMvDKkb/8AERv1j1frc/0T/j4fniS+gB7KrPXgTPx4RK9va/2izTbOQ5NzLbdj9XTVsCeL+03Co+flLOBMbU9iIgIiICIiAiIgIiICIiAnzDdeKtc1jdK9UXOPJb8n8hPp6QFm5ezWJZtFQSxLE8PUk5JkiS2btfT6lQ1F1dgIz3WBOPeOo+c5b6ZLxVrtnWHpWoY/BbgTOi6DdPZ+nsW2nSUo65w6rgjIxM+1d39JqyranT12lAQC65IBOcCQMuzdr6bVKGoursDDPdYE/Neo+cqfpc2B9q0ZuRc2aTNgx1Nf/mL+HP5SwaHdPZ+nsW2nSUo6dHVcEcsf8yYZAQQQCDkEHoQfCByX0J7E4jbr358I7GrP/WR+Q/Gdcmts/Q1adFqprWutc4RRgDJyeXxM2YHAfShbwbWd8Z4Ps7Y/s4P/ABO27K2zptWitRdXYGAOAwJ+BXqPnMG0N1tDqbDbfparHYAF2XJIHSfjR7o7PodbatJSjocq6rgg+ckcu9IHo9u01jarQozUseM1p9+ls5yoHMrny5iTe6HpWpKLVtDKWLhe3Ckq2PFgOat8p1CQ21N1NBqjxXaWpmP6/Dhv8S4MDXO/OywOL7bTj4nP4YzIDanpW0ans9JXdqrDyCohCk/MZPyElU9HGyQc/ZF+buR+BMndm7F0ulGNPRVX/YQA/M9TIEHubZtLUdvdtFErrtCCrTYGVXvcRb45HXy6Cam+Po/0+ppc6WqunUDvKyjhViP1GA5AHzxLtE7riWp9M5ezm1K2+qM3Ad1js1LDptrUW1WoxBsLMFzn7tijmvxHIzsWwdjbPqAs0dVHPpYmHPyfmfzmLenc7SbSGbk4bAMLcnJx7j+0PcZzjV+ivaOnJOj1KOPDDtU/zA5fnO7Y+JeMrWn+XFcHDrOcVh2ZmA5kgDzMre0t76u0+y6ELqtUwOK0YdmgGMvbZ0CjPQZPunL7NwNu292wkj+vqsj8MmWPdD0XX6a6rU3aoI1RDBKM8/NWdvA+WJUtXrd7Yn2btLbX7XU6ghrbsYzj7taD9WtfAfE9TJmIkBERAREQEREBERA1to22JVY1NYssVSVrLBQzeC8R6Sseu9teya/qklvlR029rqr9pS9rK2rb+SCgLRTcUJPEeuPDxltMSKx41iffP/UwrvSbT4WmPZ567217Jr+qSPXe2vZNf1STPtDfBVXVGmkudKiP3mVeLjVGBCk8XDhx3umQR4T8HeW5bhWKWfjvrqKHgU1cWl7UqGz3z1OfjO9avbjflxo26524Y/Xe2vZNf1SR67217Jr+qSbOv3vRKBdXU7s9OpuRTgDFJAbiOeXXMyNvWqk8WntC1mpbnBUip7McKnnlvvLkjpxCNavbjfk0bdc7cNL13tr2TX9Ukeu9teya/qkmxtTeJ9Prkpfh+zmniZsd5bT2hTn5EVMMeZEjdn79cFbfalHa9pcQilU4aF4WXPGebYcchzJzGtXtxvyaNuuduG167217Jr+qSPXe2vZNf1STNq9762S8VC1bKqXuJKA8FXZ8VdpBOCGzyHmDnGJuUbxBxa6Uu1VPEDeWREaxOTKOI8gDkZPLIMa1e3G/Jo26524RvrvbXsmv6pI9d7a9k1/VJM6b6Vuqmqi2xit7FUKd0UMq294nB+8MY6zO+9tWeIV2NSDUj393hR7QvACM5P31yR0zGtXtxvyaNuuduGj67217Jr+qSPXe2vZNf1SSS2pvMmnstTsLnXTrW9tiheFEfOG5nLYwSQPCYNTvjTU99bo2aUazuMjllVlBGAe63eBAPhGtXtxvyaNuuduGp67217Jr+qSPXe2vZNf1SSRXedBfTp7amra/AALoWDFSwVkUkjkOvTMj33rOnGre8caVai2sYKKRWiKcAEgu3M8hzjWr2435NG3XO3D8+u9teya/qknvrvbXsmv6pJI7T2hdZdRptK619rW17XMvERWCoAVDyLEsOvhMbbxdgWqsWy77Oa1v1CKqqjWY4crnJ5EE46AiNavbjfk0bdc7cNL13tr2TX9Ukeu9teya/qkmYb5qSAmkvbj7bgI4MP2LYt/W5AeGesyWb41AF1puapBSz3YXhRLUDKcZycBhkDpGtXtxvyaNuuduGr67217Jr+qSeeutteya/qkn512/9IS8019o1a2snfXD9m3C5IByg8Rkc5lbei1bkrFTP2l1FRrPCvZcdHGcNnvmNavbjfk0bdc7cPz66217Jr+qSeeu9teya/qkmzoN6kFZ7TtHcBCuEVTZ2l5qUKoPUNgH4g+M0tZvZYumuNK2W211XWNYERRWA9ioWUnvc0PIeAzGtXtxvyaNuuduGQbb217Jr+qSe+u9teya/qkm3dvfTS/ZXAgis2casrZKoGYcAOVJzyz1nuxNs336y+qytqkSiixa34S3E72gtxKT1Cry8CDGtXtxvyaNuuduGn67217Jr+qSPXe2vZNf1STLu3vMdVqtRSWrKd5qQv3gldhrfj95IDD3NNjZOq1Wsd7luSqmu6yoU9mGZ1rcqzM5PIkg4xGtXtxvyaNuuduG5u/rdZaLPtmlXTkEcIFofiGDk8umOX4yXnk9lNpznOIyW1jKMs8yIicuiIiAkNXu1p148cf8ot6Hvfq3Px2Y+Z5SZiBAajdLT2Z7RrWHZNQoLAcFbBQQpAB/VHUmZP8A+ZqyG7S7jFlV3a8Q4jZXV2QJ5YwUyCMeMm4gV1dztN3gWuKlL6lrNndSu/8AnFQY5e7OcT9ndSgnLWXsG7I2KXHDc1X3GsAHM8h0xnAzmT8QIfae7en1JtNoY9sKFYcWBil2dMeXNzmYrN16DY1yPbXYzMxdGXOGVQyYZSOHuKcY6ydiBAXbp6dzYzG0tctiWPx950deHgbl0GOXl855bulQwsQWXrXY4t7JXHAtoYN2igg4PEM4zjOeUsEQITS7sUVksDazMNQpZmyT27KbCeXXKDHlMY3S0wK4NvADSzVcfcd6gBW7jGSe6vQgHAyJPxArmr3ZF+o1FttlgquWhOyR8BxXxErYMdMkdCOWRA3N0veHFdwsLVCcY4VFtgscLyz94dTmWOIEI27FBv8AtHFaD2q38AYcHaisJxEYye6OmcTDrdz9Na1jFrlN3bcZRwMraFDpzBwO6OnP3ywxAitdsKq3sSGsrfTjhS2tuFwuACpJBDA4HIjwms26tLMWay88fZm1S4xc1ZyjWADmeg5YyAM5k9ECHo3b06dnjj/kvtHD3v6c5sz/AMSNo3OTjuD2Wdgw0yrSr910prUAWjHPmPAjI6y1RAghutRwXU8dvY3CwGjiHAvGxZihxxLzJIGcCDuvSSG47uMWU29pxDi46k4AemOa8jy8ZOxAha919MraVuFs6Q2MmW8XOTxftAHmPIgTWt3O0zKVD3oHR63CWY7RGdn4X5eBZsYwcHEscQK6252lLMWNpVjY3Zl+5xWIEduQznAHjyxymzs/d2ulrbBbe721rSXscEiteLhAwAARxHnJmIEI27Gn4KETtKzp0dEsrbhfhZOFstjmfHPmMz9V7uoju9V2orFh43rRxwM+MF8FTgnqeHHOTMQMOko7NEr4mbgAXic5Y4HVj4mZo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640681" y="-377428"/>
            <a:ext cx="34290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s-MX" sz="1350">
              <a:solidFill>
                <a:prstClr val="white"/>
              </a:solidFill>
            </a:endParaRPr>
          </a:p>
        </p:txBody>
      </p:sp>
      <p:sp>
        <p:nvSpPr>
          <p:cNvPr id="4" name="AutoShape 10" descr="data:image/jpeg;base64,/9j/4AAQSkZJRgABAQAAAQABAAD/2wCEAAkGBxAPEhAQEBARFBQQFhIUGBETExYYFhcSGBIWGBUSFxUYHyghGBwmHRUWJT0jJSkrLjouGB82ODMtNygtLisBCgoKDg0OFhAQGTclHBwsLCwrMCwsNzctNy01Li0sMCs1ODA3LC0uNystNy81NzUtKywuLCssLTc3Ny0wLCs1LP/AABEIAMIBAwMBIgACEQEDEQH/xAAcAAEAAgMBAQEAAAAAAAAAAAAABQYDBAcBCAL/xABIEAACAgEBBQQHBAULAQkBAAABAgADEQQFBhIhMRMiQVEHFVVhcYGUFDKRoTVCUoKxIzNTYnJ0krKztMGiFyQlQ1Rzk8LRFv/EABkBAQADAQEAAAAAAAAAAAAAAAABAwQCBf/EAC0RAQACAAUCBAYCAwEAAAAAAAABAgMRE6HRUlMhMVFxBBIyQWGBkfCxweEj/9oADAMBAAIRAxEAPwDuMREBERAREQEREBERAREQEREBERAREQEREBERAREQEREBERAREQEREBERAREQEREBERAREQEREBERAREQEREBERAREQEREBERAREQEREBERAREQEREBERAREQEREBERAREQEREBERAREQEREBERAREQEREBERAREQEREBERAREQEREBERAREQEREBERAREQEREBERAREQETzM0NlbVTVdqa1bgrcoLDjhsK/eKeYByM+6TETMTPoibRExHqkIiJCSIiAiIgIiICIiAiIgIiICIiAiIgIiICJA7V3w0GksNV+oFbrjIKv4jI54wZgo392XYyourQs7BQMPzYnAHTzMCyxI7bO2tPokWzU2dmrHhDcLEZxnwBx0kP8A9oeyf/WJ/hf/APIFpiaeydqU6utbtPYLK2JAYZ6g4I5zcgIiICJXH362YthqOrTjD9nw4b7/ABcOM4x1ljgIiQ21d6tBpci/VVKR+rxZb/CuTA1t9Na61Jp6Ti3W2LQpHVVPOx/kgb5kSZ0GkSiuumsYStVVR7gMTm20t+tn2bR0uo7YmjTV298I388/Id3Gemecs2n9I+yXxjVgZ/aRx+ZEvxI+WlKx9/Gf77KcPxva36WyJo7O2vptT/MX1WY59xw2B7wJvShcRMOs1ddKGy11RF6u7AAfEmQC741WH/u2m1mpH7dVOKz8HsKg/KBZYlbbepk527O2gg/aFSWAe8ityfyknsjbem1gJ09yvw/eXoynyZDzX5iBIxEQEREBERAREQEREBERAREQNTaWzqdSjVXVq6sCCGAPh1HkffPmzQUivXVVjmK9UiAnyW8Afwn09Pmar9Ir/fB/uJMD6XZQeRAI8iJxH0x7Kqq1mn7CpVN9fNUGAzhyAcDxx/CdwnJvSwf/ABLZfxT/AFxEDS9Cu3uyus0Lnu3ZdAfCxR31+YGflOzTgPpA2Y+y9pdvR3RYw1FR8A/Fl0+HFnl5NO4bD2mmrop1Ff3blDfA+Kn3g5HyiRvSvb+7d+waK64HvkdnX/7jZAPyGT8pYZyrfRjtba2l2ahzVpv5S3HnyL5+XCvxcyBzKrSWU6jTrapVmaizn1Ku4Ksfj1n0+7hVLMQAoySegAHMzg/pFUDbAAGADpAAPAAjAnRPS7tRtPs9kU4bUMtWf6p5t+Qkik7y756za2oGi2eWSp24FKkhrPN2Yc1TxwPCXjdn0baHSKrWoNRdyLWWDK8Xjwp0x8cmVT0GbNVn1WqI51hKl93F3mP4BZ2CBzjW6SirblFTU1dnfpyoTgXh4hxHPDjGe7NzfPcjZr19p2QodnRBbV3QGZgoLJ0IyfdNX0tad6vse0Ks8WmsAPwJyufdkEfOWDalo2ls17NOQTZWLE91iEMF+IZcTbekWrg3ny+mf1PDHW01nFrHn5woHow2Rbotr6jT3AcddD8x0ZS9ZVh7iJ1Tbm1q9HS11mTjCqi/eexjhK1HiSZAbr9nr7adqo4DjTnTW1Y5iwOGOT4Y5+HQiZ3X7XtPhbnXs6tXA8DqbgcN8VQf9RmO9Zraaz5w1VtFoiY+5s3d572XVbSxZb1TTdaKB4Kqnk7+bnx6YlnAxyieOwAySABzJPl5zl007NeBqE0/i9b2Z8uFkX/7flNLbW7dOpItXNOoT7mpqwtinyPg6/1WyJE7q6z7drdZrV/mqlXTVN4MAS1jD4nEtWs1K0o9jnCoCSfdLcXD+W0V++UZ+6rDv81ZtPlnOXsiN3dr2u9mk1YVdVQASV5JdUeS3156A9CPA/KT0qu9oZE020VXhs0jqWHnp7CFtrJ8eoPxWWlTnmPGVLYexEQEREBERAREQEREBERAT5mq/SK/3wf7ifTM+Zqv0iv98H+4kwPpmcm9LP6R2X+5/ridZnJfSz+kdl/uf64iBavSju/9t0Tsgzbps2p5kAd9PmPzAlV9CO3/AOd0Dnztq+B++o/j+M6yZ8/7z6R9ibUFtIIQOL6wOhrY9+r/ADD8IHcN4Nqpo9PdqX6VIWx5t+qvzOBKV6H9lMa79o3DNusdiCevZhiSQfe38BNH0j7U9ZPs/ZulbI1fZ3Mw/ozzTPwHE37onTdDpEorrqrGFrVVA9wGIHDPSR+mf3tL/ES2enMH7PpD4C1s/wDxnEqfpI/TP72l/iJ0v0o7IOr2fbwDL0YtUDqeH7wHyzAr/oKtHYaxPEWo3yNYA/ymdPnB/Q9toafWmp2wmrUIOfLtAcp+OWHzneIkaW19nJqqbaLRlbVKn3eTD3g4PynJd3ttXbB1Vmj1QY0FsnHhn7t6eYI6j/kTs8gd7N16No18Fnddc8FoHeU+XvU+U1fDY9a54eJGdLbflm+IwbWyvT6o/uSnbX0V+htO1NkkW6e/vW0rzX3twjw68xzBz4Rupv7oxbrbdQWpOpsRwCpYALUqEcSjzBlZso2rsGwlSwrJ+8AWof3kfqn44Mj9JtfSW6vUX67TcVeowSlJINdgxlk5jkeeRPRt8NF6xMx80fa1Z8cvz6sNcaaTOU/LPpPl+vR1jU+kfZiAkXlz+ylbEn3cxiVXV7e123mOl0dbU6YnFlp68PkzD/KOvwmjpdobt1ni+zahj+y4LD8OLElL/Sjp6lFWi0bYHJQ3Ci/4EzK6/D/JOeFhzNvW2WUO5xpvH/peIj8L/svQUaDTrUpVK6V5sxA/tOx8zIHR647XvDVgjRaV88ZGPtF4+6AP2F6+848pX9DsPaW2WWzaLtTpgcjTgcJf3cPh8W5zpOj0qUotVShEQYVR0AmPEiuFnnOd5/iOZ/w1UzxMvDKkb/8AERv1j1frc/0T/j4fniS+gB7KrPXgTPx4RK9va/2izTbOQ5NzLbdj9XTVsCeL+03Co+flLOBMbU9iIgIiICIiAiIgIiICIiAnzDdeKtc1jdK9UXOPJb8n8hPp6QFm5ezWJZtFQSxLE8PUk5JkiS2btfT6lQ1F1dgIz3WBOPeOo+c5b6ZLxVrtnWHpWoY/BbgTOi6DdPZ+nsW2nSUo65w6rgjIxM+1d39JqyranT12lAQC65IBOcCQMuzdr6bVKGoursDDPdYE/Neo+cqfpc2B9q0ZuRc2aTNgx1Nf/mL+HP5SwaHdPZ+nsW2nSUo6dHVcEcsf8yYZAQQQCDkEHoQfCByX0J7E4jbr358I7GrP/WR+Q/Gdcmts/Q1adFqprWutc4RRgDJyeXxM2YHAfShbwbWd8Z4Ps7Y/s4P/ABO27K2zptWitRdXYGAOAwJ+BXqPnMG0N1tDqbDbfparHYAF2XJIHSfjR7o7PodbatJSjocq6rgg+ckcu9IHo9u01jarQozUseM1p9+ls5yoHMrny5iTe6HpWpKLVtDKWLhe3Ckq2PFgOat8p1CQ21N1NBqjxXaWpmP6/Dhv8S4MDXO/OywOL7bTj4nP4YzIDanpW0ans9JXdqrDyCohCk/MZPyElU9HGyQc/ZF+buR+BMndm7F0ulGNPRVX/YQA/M9TIEHubZtLUdvdtFErrtCCrTYGVXvcRb45HXy6Cam+Po/0+ppc6WqunUDvKyjhViP1GA5AHzxLtE7riWp9M5ezm1K2+qM3Ad1js1LDptrUW1WoxBsLMFzn7tijmvxHIzsWwdjbPqAs0dVHPpYmHPyfmfzmLenc7SbSGbk4bAMLcnJx7j+0PcZzjV+ivaOnJOj1KOPDDtU/zA5fnO7Y+JeMrWn+XFcHDrOcVh2ZmA5kgDzMre0t76u0+y6ELqtUwOK0YdmgGMvbZ0CjPQZPunL7NwNu292wkj+vqsj8MmWPdD0XX6a6rU3aoI1RDBKM8/NWdvA+WJUtXrd7Yn2btLbX7XU6ghrbsYzj7taD9WtfAfE9TJmIkBERAREQEREBERA1to22JVY1NYssVSVrLBQzeC8R6Sseu9teya/qklvlR029rqr9pS9rK2rb+SCgLRTcUJPEeuPDxltMSKx41iffP/UwrvSbT4WmPZ567217Jr+qSPXe2vZNf1STPtDfBVXVGmkudKiP3mVeLjVGBCk8XDhx3umQR4T8HeW5bhWKWfjvrqKHgU1cWl7UqGz3z1OfjO9avbjflxo26524Y/Xe2vZNf1SR67217Jr+qSbOv3vRKBdXU7s9OpuRTgDFJAbiOeXXMyNvWqk8WntC1mpbnBUip7McKnnlvvLkjpxCNavbjfk0bdc7cNL13tr2TX9Ukeu9teya/qkmxtTeJ9Prkpfh+zmniZsd5bT2hTn5EVMMeZEjdn79cFbfalHa9pcQilU4aF4WXPGebYcchzJzGtXtxvyaNuuduG167217Jr+qSPXe2vZNf1STNq9762S8VC1bKqXuJKA8FXZ8VdpBOCGzyHmDnGJuUbxBxa6Uu1VPEDeWREaxOTKOI8gDkZPLIMa1e3G/Jo26524RvrvbXsmv6pI9d7a9k1/VJM6b6Vuqmqi2xit7FUKd0UMq294nB+8MY6zO+9tWeIV2NSDUj393hR7QvACM5P31yR0zGtXtxvyaNuuduGj67217Jr+qSPXe2vZNf1SSS2pvMmnstTsLnXTrW9tiheFEfOG5nLYwSQPCYNTvjTU99bo2aUazuMjllVlBGAe63eBAPhGtXtxvyaNuuduGp67217Jr+qSPXe2vZNf1SSRXedBfTp7amra/AALoWDFSwVkUkjkOvTMj33rOnGre8caVai2sYKKRWiKcAEgu3M8hzjWr2435NG3XO3D8+u9teya/qknvrvbXsmv6pJI7T2hdZdRptK619rW17XMvERWCoAVDyLEsOvhMbbxdgWqsWy77Oa1v1CKqqjWY4crnJ5EE46AiNavbjfk0bdc7cNL13tr2TX9Ukeu9teya/qkmYb5qSAmkvbj7bgI4MP2LYt/W5AeGesyWb41AF1puapBSz3YXhRLUDKcZycBhkDpGtXtxvyaNuuduGr67217Jr+qSeeutteya/qkn512/9IS8019o1a2snfXD9m3C5IByg8Rkc5lbei1bkrFTP2l1FRrPCvZcdHGcNnvmNavbjfk0bdc7cPz66217Jr+qSeeu9teya/qkmzoN6kFZ7TtHcBCuEVTZ2l5qUKoPUNgH4g+M0tZvZYumuNK2W211XWNYERRWA9ioWUnvc0PIeAzGtXtxvyaNuuduGQbb217Jr+qSe+u9teya/qkm3dvfTS/ZXAgis2casrZKoGYcAOVJzyz1nuxNs336y+qytqkSiixa34S3E72gtxKT1Cry8CDGtXtxvyaNuuduGn67217Jr+qSPXe2vZNf1STLu3vMdVqtRSWrKd5qQv3gldhrfj95IDD3NNjZOq1Wsd7luSqmu6yoU9mGZ1rcqzM5PIkg4xGtXtxvyaNuuduG5u/rdZaLPtmlXTkEcIFofiGDk8umOX4yXnk9lNpznOIyW1jKMs8yIicuiIiAkNXu1p148cf8ot6Hvfq3Px2Y+Z5SZiBAajdLT2Z7RrWHZNQoLAcFbBQQpAB/VHUmZP8A+ZqyG7S7jFlV3a8Q4jZXV2QJ5YwUyCMeMm4gV1dztN3gWuKlL6lrNndSu/8AnFQY5e7OcT9ndSgnLWXsG7I2KXHDc1X3GsAHM8h0xnAzmT8QIfae7en1JtNoY9sKFYcWBil2dMeXNzmYrN16DY1yPbXYzMxdGXOGVQyYZSOHuKcY6ydiBAXbp6dzYzG0tctiWPx950deHgbl0GOXl855bulQwsQWXrXY4t7JXHAtoYN2igg4PEM4zjOeUsEQITS7sUVksDazMNQpZmyT27KbCeXXKDHlMY3S0wK4NvADSzVcfcd6gBW7jGSe6vQgHAyJPxArmr3ZF+o1FttlgquWhOyR8BxXxErYMdMkdCOWRA3N0veHFdwsLVCcY4VFtgscLyz94dTmWOIEI27FBv8AtHFaD2q38AYcHaisJxEYye6OmcTDrdz9Na1jFrlN3bcZRwMraFDpzBwO6OnP3ywxAitdsKq3sSGsrfTjhS2tuFwuACpJBDA4HIjwms26tLMWay88fZm1S4xc1ZyjWADmeg5YyAM5k9ECHo3b06dnjj/kvtHD3v6c5sz/AMSNo3OTjuD2Wdgw0yrSr910prUAWjHPmPAjI6y1RAghutRwXU8dvY3CwGjiHAvGxZihxxLzJIGcCDuvSSG47uMWU29pxDi46k4AemOa8jy8ZOxAha919MraVuFs6Q2MmW8XOTxftAHmPIgTWt3O0zKVD3oHR63CWY7RGdn4X5eBZsYwcHEscQK6252lLMWNpVjY3Zl+5xWIEduQznAHjyxymzs/d2ulrbBbe721rSXscEiteLhAwAARxHnJmIEI27Gn4KETtKzp0dEsrbhfhZOFstjmfHPmMz9V7uoju9V2orFh43rRxwM+MF8FTgnqeHHOTMQMOko7NEr4mbgAXic5Y4HVj4mZoiAiIgIiICIiAiIgIiICIiAiIgIiICIiAiIgIiICIiAiIgIiICIiAiIgIiICIiAiIgIiICIiAiIgIiICIiAiIgIiICIiAiIgIiICIiAiIgIiICIiAiIgIiICIiAiIgIiICIiAiIgIiICIiAiIgIiICIiAiIgIiICIiAiIgIiICIiAiIgf//Z"/>
          <p:cNvSpPr>
            <a:spLocks noChangeAspect="1" noChangeArrowheads="1"/>
          </p:cNvSpPr>
          <p:nvPr/>
        </p:nvSpPr>
        <p:spPr bwMode="auto">
          <a:xfrm>
            <a:off x="1754981" y="-263128"/>
            <a:ext cx="3429000" cy="2571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s-MX" sz="1350">
              <a:solidFill>
                <a:prstClr val="white"/>
              </a:solidFill>
            </a:endParaRPr>
          </a:p>
        </p:txBody>
      </p:sp>
      <p:pic>
        <p:nvPicPr>
          <p:cNvPr id="5" name="Imagen 4"/>
          <p:cNvPicPr>
            <a:picLocks noChangeAspect="1"/>
          </p:cNvPicPr>
          <p:nvPr/>
        </p:nvPicPr>
        <p:blipFill>
          <a:blip r:embed="rId5"/>
          <a:stretch>
            <a:fillRect/>
          </a:stretch>
        </p:blipFill>
        <p:spPr>
          <a:xfrm>
            <a:off x="5727049" y="484731"/>
            <a:ext cx="1716263" cy="1285541"/>
          </a:xfrm>
          <a:prstGeom prst="rect">
            <a:avLst/>
          </a:prstGeom>
        </p:spPr>
      </p:pic>
      <p:pic>
        <p:nvPicPr>
          <p:cNvPr id="3084" name="Picture 12" descr="http://rendiciondecuentas.org.mx/wp-content/uploads/2014/02/colectivo-500x2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98943" y="2369487"/>
            <a:ext cx="2067398" cy="107918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www.alcaldesdemexico.com/wp-content/uploads/2015/01/cimtr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2503" y="532234"/>
            <a:ext cx="2094181" cy="106612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libertad.org.ar/UserFiles/prensa/fotos/med/236_lib_y_progreso1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47615" y="3637734"/>
            <a:ext cx="1818726" cy="1136704"/>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juliomoa.files.wordpress.com/2011/03/amedi-logo.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8049" y="461625"/>
            <a:ext cx="1458713" cy="1458713"/>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p:cNvPicPr>
            <a:picLocks noChangeAspect="1"/>
          </p:cNvPicPr>
          <p:nvPr/>
        </p:nvPicPr>
        <p:blipFill>
          <a:blip r:embed="rId10"/>
          <a:stretch>
            <a:fillRect/>
          </a:stretch>
        </p:blipFill>
        <p:spPr>
          <a:xfrm>
            <a:off x="8159393" y="5207884"/>
            <a:ext cx="3852916" cy="700075"/>
          </a:xfrm>
          <a:prstGeom prst="rect">
            <a:avLst/>
          </a:prstGeom>
        </p:spPr>
      </p:pic>
      <p:pic>
        <p:nvPicPr>
          <p:cNvPr id="8" name="Imagen 7"/>
          <p:cNvPicPr>
            <a:picLocks noChangeAspect="1"/>
          </p:cNvPicPr>
          <p:nvPr/>
        </p:nvPicPr>
        <p:blipFill>
          <a:blip r:embed="rId11"/>
          <a:stretch>
            <a:fillRect/>
          </a:stretch>
        </p:blipFill>
        <p:spPr>
          <a:xfrm>
            <a:off x="10085851" y="444113"/>
            <a:ext cx="1961072" cy="1178364"/>
          </a:xfrm>
          <a:prstGeom prst="rect">
            <a:avLst/>
          </a:prstGeom>
        </p:spPr>
      </p:pic>
      <p:pic>
        <p:nvPicPr>
          <p:cNvPr id="3094" name="Picture 22" descr="http://ccs-ciesas.org/ima/menu/ciesas.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21198" y="3641731"/>
            <a:ext cx="2873725" cy="109003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13"/>
          <a:stretch>
            <a:fillRect/>
          </a:stretch>
        </p:blipFill>
        <p:spPr>
          <a:xfrm>
            <a:off x="6797674" y="2318337"/>
            <a:ext cx="2320774" cy="1181485"/>
          </a:xfrm>
          <a:prstGeom prst="rect">
            <a:avLst/>
          </a:prstGeom>
        </p:spPr>
      </p:pic>
      <p:pic>
        <p:nvPicPr>
          <p:cNvPr id="3096" name="Picture 24" descr="http://www.libertaddepalabra.com/periodico/wp-content/uploads/2014/12/Logo-M%C3%A9xico-Inf%C3%B3rmate.1.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91107" y="2285177"/>
            <a:ext cx="3026072" cy="11196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15"/>
          <a:stretch>
            <a:fillRect/>
          </a:stretch>
        </p:blipFill>
        <p:spPr>
          <a:xfrm>
            <a:off x="3260724" y="3574168"/>
            <a:ext cx="2886837" cy="908644"/>
          </a:xfrm>
          <a:prstGeom prst="rect">
            <a:avLst/>
          </a:prstGeom>
        </p:spPr>
      </p:pic>
      <p:pic>
        <p:nvPicPr>
          <p:cNvPr id="3098" name="Picture 26" descr="http://www.paradigmas.mx/wp-content/uploads/2012/02/CIDAC.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07711" y="461625"/>
            <a:ext cx="2192864" cy="137837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17"/>
          <a:stretch>
            <a:fillRect/>
          </a:stretch>
        </p:blipFill>
        <p:spPr>
          <a:xfrm>
            <a:off x="121356" y="484731"/>
            <a:ext cx="1913828" cy="1246213"/>
          </a:xfrm>
          <a:prstGeom prst="rect">
            <a:avLst/>
          </a:prstGeom>
        </p:spPr>
      </p:pic>
      <p:pic>
        <p:nvPicPr>
          <p:cNvPr id="1028" name="Picture 4" descr="http://lajornadajalisco.com.mx/wp-content/uploads/2014/12/Logo_JCV_web-3.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19134" y="5165352"/>
            <a:ext cx="2773453" cy="12299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quientieneelpoder.com/wp-content/uploads/2012/01/observatorio-ciudadano-nacional-del-feminicidio.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96673" y="5176511"/>
            <a:ext cx="2093248" cy="122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75734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34844" y="210096"/>
            <a:ext cx="3768247" cy="1293028"/>
          </a:xfrm>
        </p:spPr>
        <p:txBody>
          <a:bodyPr/>
          <a:lstStyle/>
          <a:p>
            <a:r>
              <a:rPr lang="es-MX" dirty="0" smtClean="0"/>
              <a:t>Ventajas:</a:t>
            </a:r>
            <a:endParaRPr lang="es-MX" dirty="0"/>
          </a:p>
        </p:txBody>
      </p:sp>
      <p:sp>
        <p:nvSpPr>
          <p:cNvPr id="3" name="Marcador de contenido 2"/>
          <p:cNvSpPr>
            <a:spLocks noGrp="1"/>
          </p:cNvSpPr>
          <p:nvPr>
            <p:ph idx="1"/>
          </p:nvPr>
        </p:nvSpPr>
        <p:spPr>
          <a:xfrm>
            <a:off x="663879" y="1503124"/>
            <a:ext cx="10709753" cy="5073040"/>
          </a:xfrm>
          <a:prstGeom prst="rect">
            <a:avLst/>
          </a:prstGeom>
        </p:spPr>
        <p:txBody>
          <a:bodyPr>
            <a:noAutofit/>
          </a:bodyPr>
          <a:lstStyle/>
          <a:p>
            <a:r>
              <a:rPr lang="es-MX" sz="2800" dirty="0" smtClean="0"/>
              <a:t>Fortalece los vínculos entre gobierno y sociedad.</a:t>
            </a:r>
          </a:p>
          <a:p>
            <a:r>
              <a:rPr lang="es-MX" sz="2800" dirty="0" smtClean="0"/>
              <a:t>Contribuye a mejorar la provisión de servicios públicos.</a:t>
            </a:r>
          </a:p>
          <a:p>
            <a:r>
              <a:rPr lang="es-MX" sz="2800" dirty="0" smtClean="0"/>
              <a:t>Promueve un gobierno responsivo.</a:t>
            </a:r>
          </a:p>
          <a:p>
            <a:r>
              <a:rPr lang="es-MX" sz="2800" dirty="0" smtClean="0"/>
              <a:t>Influye en la orientación de políticas públicas hacia los más vulnerables.</a:t>
            </a:r>
          </a:p>
          <a:p>
            <a:r>
              <a:rPr lang="es-MX" sz="2800" dirty="0" smtClean="0"/>
              <a:t>Facilita vínculos entre ciudadanos y gobiernos a nivel local.</a:t>
            </a:r>
          </a:p>
          <a:p>
            <a:r>
              <a:rPr lang="es-MX" sz="2800" dirty="0" smtClean="0"/>
              <a:t>Empodera grupos marginados.</a:t>
            </a:r>
          </a:p>
          <a:p>
            <a:r>
              <a:rPr lang="es-MX" sz="2800" dirty="0" smtClean="0"/>
              <a:t>Dificulta el abuso y la corrupción.</a:t>
            </a:r>
            <a:endParaRPr lang="es-MX" sz="2800" dirty="0"/>
          </a:p>
        </p:txBody>
      </p:sp>
    </p:spTree>
    <p:extLst>
      <p:ext uri="{BB962C8B-B14F-4D97-AF65-F5344CB8AC3E}">
        <p14:creationId xmlns:p14="http://schemas.microsoft.com/office/powerpoint/2010/main" val="252469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p:cTn id="4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 calcmode="lin" valueType="num">
                                      <p:cBhvr>
                                        <p:cTn id="6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60773" y="391014"/>
            <a:ext cx="5440027" cy="862621"/>
          </a:xfrm>
        </p:spPr>
        <p:txBody>
          <a:bodyPr/>
          <a:lstStyle/>
          <a:p>
            <a:pPr>
              <a:defRPr/>
            </a:pPr>
            <a:r>
              <a:rPr lang="es-ES" dirty="0" smtClean="0"/>
              <a:t>Alcances.</a:t>
            </a:r>
          </a:p>
        </p:txBody>
      </p:sp>
      <p:sp>
        <p:nvSpPr>
          <p:cNvPr id="14339" name="Rectangle 3"/>
          <p:cNvSpPr>
            <a:spLocks noGrp="1" noChangeArrowheads="1"/>
          </p:cNvSpPr>
          <p:nvPr>
            <p:ph sz="half" idx="1"/>
          </p:nvPr>
        </p:nvSpPr>
        <p:spPr>
          <a:xfrm>
            <a:off x="463639" y="1481138"/>
            <a:ext cx="5556161" cy="4525962"/>
          </a:xfrm>
          <a:prstGeom prst="rect">
            <a:avLst/>
          </a:prstGeom>
        </p:spPr>
        <p:txBody>
          <a:bodyPr>
            <a:normAutofit/>
          </a:bodyPr>
          <a:lstStyle/>
          <a:p>
            <a:pPr marL="660400" indent="-660400">
              <a:buFontTx/>
              <a:buAutoNum type="romanLcPeriod"/>
              <a:defRPr/>
            </a:pPr>
            <a:r>
              <a:rPr lang="es-ES" sz="2400" dirty="0" smtClean="0"/>
              <a:t>Contrapeso del poder.</a:t>
            </a:r>
          </a:p>
          <a:p>
            <a:pPr marL="660400" indent="-660400">
              <a:buFontTx/>
              <a:buAutoNum type="romanLcPeriod"/>
              <a:defRPr/>
            </a:pPr>
            <a:r>
              <a:rPr lang="es-ES" sz="2400" dirty="0" smtClean="0"/>
              <a:t>Equilibrio del poder.</a:t>
            </a:r>
          </a:p>
          <a:p>
            <a:pPr marL="660400" indent="-660400">
              <a:buFontTx/>
              <a:buAutoNum type="romanLcPeriod"/>
              <a:defRPr/>
            </a:pPr>
            <a:r>
              <a:rPr lang="es-ES" sz="2400" dirty="0" smtClean="0"/>
              <a:t>limitar el abuso </a:t>
            </a:r>
            <a:r>
              <a:rPr lang="es-ES" sz="2400" dirty="0" smtClean="0"/>
              <a:t>de autoridades</a:t>
            </a:r>
            <a:r>
              <a:rPr lang="es-ES" sz="2400" dirty="0" smtClean="0"/>
              <a:t>.</a:t>
            </a:r>
            <a:endParaRPr lang="es-ES" sz="2400" dirty="0" smtClean="0"/>
          </a:p>
          <a:p>
            <a:pPr marL="660400" indent="-660400">
              <a:buFontTx/>
              <a:buAutoNum type="romanLcPeriod"/>
              <a:defRPr/>
            </a:pPr>
            <a:r>
              <a:rPr lang="es-ES" sz="2400" dirty="0" smtClean="0"/>
              <a:t>Impedir la apropiación privada de lo público.</a:t>
            </a:r>
          </a:p>
          <a:p>
            <a:pPr marL="660400" indent="-660400">
              <a:buFontTx/>
              <a:buAutoNum type="romanLcPeriod"/>
              <a:defRPr/>
            </a:pPr>
            <a:r>
              <a:rPr lang="es-ES" sz="2400" dirty="0" smtClean="0"/>
              <a:t>Sancionar los excesos de abuso del poder.</a:t>
            </a:r>
          </a:p>
          <a:p>
            <a:pPr marL="660400" indent="-660400">
              <a:buFontTx/>
              <a:buAutoNum type="romanLcPeriod"/>
              <a:defRPr/>
            </a:pPr>
            <a:r>
              <a:rPr lang="es-ES" sz="2400" dirty="0" smtClean="0"/>
              <a:t>reparar el daño.</a:t>
            </a:r>
          </a:p>
          <a:p>
            <a:pPr marL="0" indent="0">
              <a:buNone/>
              <a:defRPr/>
            </a:pPr>
            <a:endParaRPr lang="es-ES" dirty="0" smtClean="0"/>
          </a:p>
          <a:p>
            <a:pPr marL="660400" indent="-660400">
              <a:buFontTx/>
              <a:buAutoNum type="romanLcPeriod"/>
              <a:defRPr/>
            </a:pPr>
            <a:endParaRPr lang="es-ES" dirty="0" smtClean="0"/>
          </a:p>
          <a:p>
            <a:pPr marL="660400" indent="-660400">
              <a:buFontTx/>
              <a:buAutoNum type="romanLcPeriod"/>
              <a:defRPr/>
            </a:pPr>
            <a:endParaRPr lang="es-ES" dirty="0" smtClean="0"/>
          </a:p>
          <a:p>
            <a:pPr marL="660400" indent="-660400">
              <a:buNone/>
              <a:defRPr/>
            </a:pPr>
            <a:endParaRPr lang="es-ES" dirty="0" smtClean="0"/>
          </a:p>
        </p:txBody>
      </p:sp>
      <p:pic>
        <p:nvPicPr>
          <p:cNvPr id="27652" name="4 Marcador de contenido" descr="http://4.bp.blogspot.com/-Yp1hucj1dzc/UTdFh_W9ZAI/AAAAAAAABH4/DHiUV7GCjEw/s1600/7-equilibrio-emocional.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040227" y="391014"/>
            <a:ext cx="4975762" cy="6305999"/>
          </a:xfrm>
          <a:prstGeom prst="rect">
            <a:avLst/>
          </a:prstGeom>
        </p:spPr>
      </p:pic>
    </p:spTree>
    <p:extLst>
      <p:ext uri="{BB962C8B-B14F-4D97-AF65-F5344CB8AC3E}">
        <p14:creationId xmlns:p14="http://schemas.microsoft.com/office/powerpoint/2010/main" val="37552564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80">
                                          <p:stCondLst>
                                            <p:cond delay="0"/>
                                          </p:stCondLst>
                                        </p:cTn>
                                        <p:tgtEl>
                                          <p:spTgt spid="14338"/>
                                        </p:tgtEl>
                                      </p:cBhvr>
                                    </p:animEffect>
                                    <p:anim calcmode="lin" valueType="num">
                                      <p:cBhvr>
                                        <p:cTn id="8"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8"/>
                                        </p:tgtEl>
                                      </p:cBhvr>
                                      <p:to x="100000" y="60000"/>
                                    </p:animScale>
                                    <p:animScale>
                                      <p:cBhvr>
                                        <p:cTn id="14" dur="166" decel="50000">
                                          <p:stCondLst>
                                            <p:cond delay="676"/>
                                          </p:stCondLst>
                                        </p:cTn>
                                        <p:tgtEl>
                                          <p:spTgt spid="14338"/>
                                        </p:tgtEl>
                                      </p:cBhvr>
                                      <p:to x="100000" y="100000"/>
                                    </p:animScale>
                                    <p:animScale>
                                      <p:cBhvr>
                                        <p:cTn id="15" dur="26">
                                          <p:stCondLst>
                                            <p:cond delay="1312"/>
                                          </p:stCondLst>
                                        </p:cTn>
                                        <p:tgtEl>
                                          <p:spTgt spid="14338"/>
                                        </p:tgtEl>
                                      </p:cBhvr>
                                      <p:to x="100000" y="80000"/>
                                    </p:animScale>
                                    <p:animScale>
                                      <p:cBhvr>
                                        <p:cTn id="16" dur="166" decel="50000">
                                          <p:stCondLst>
                                            <p:cond delay="1338"/>
                                          </p:stCondLst>
                                        </p:cTn>
                                        <p:tgtEl>
                                          <p:spTgt spid="14338"/>
                                        </p:tgtEl>
                                      </p:cBhvr>
                                      <p:to x="100000" y="100000"/>
                                    </p:animScale>
                                    <p:animScale>
                                      <p:cBhvr>
                                        <p:cTn id="17" dur="26">
                                          <p:stCondLst>
                                            <p:cond delay="1642"/>
                                          </p:stCondLst>
                                        </p:cTn>
                                        <p:tgtEl>
                                          <p:spTgt spid="14338"/>
                                        </p:tgtEl>
                                      </p:cBhvr>
                                      <p:to x="100000" y="90000"/>
                                    </p:animScale>
                                    <p:animScale>
                                      <p:cBhvr>
                                        <p:cTn id="18" dur="166" decel="50000">
                                          <p:stCondLst>
                                            <p:cond delay="1668"/>
                                          </p:stCondLst>
                                        </p:cTn>
                                        <p:tgtEl>
                                          <p:spTgt spid="14338"/>
                                        </p:tgtEl>
                                      </p:cBhvr>
                                      <p:to x="100000" y="100000"/>
                                    </p:animScale>
                                    <p:animScale>
                                      <p:cBhvr>
                                        <p:cTn id="19" dur="26">
                                          <p:stCondLst>
                                            <p:cond delay="1808"/>
                                          </p:stCondLst>
                                        </p:cTn>
                                        <p:tgtEl>
                                          <p:spTgt spid="14338"/>
                                        </p:tgtEl>
                                      </p:cBhvr>
                                      <p:to x="100000" y="95000"/>
                                    </p:animScale>
                                    <p:animScale>
                                      <p:cBhvr>
                                        <p:cTn id="20" dur="166" decel="50000">
                                          <p:stCondLst>
                                            <p:cond delay="1834"/>
                                          </p:stCondLst>
                                        </p:cTn>
                                        <p:tgtEl>
                                          <p:spTgt spid="1433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4339">
                                            <p:txEl>
                                              <p:pRg st="0" end="0"/>
                                            </p:txEl>
                                          </p:spTgt>
                                        </p:tgtEl>
                                        <p:attrNameLst>
                                          <p:attrName>style.visibility</p:attrName>
                                        </p:attrNameLst>
                                      </p:cBhvr>
                                      <p:to>
                                        <p:strVal val="visible"/>
                                      </p:to>
                                    </p:set>
                                    <p:anim calcmode="lin" valueType="num">
                                      <p:cBhvr>
                                        <p:cTn id="25"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433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4339">
                                            <p:txEl>
                                              <p:pRg st="1" end="1"/>
                                            </p:txEl>
                                          </p:spTgt>
                                        </p:tgtEl>
                                        <p:attrNameLst>
                                          <p:attrName>style.visibility</p:attrName>
                                        </p:attrNameLst>
                                      </p:cBhvr>
                                      <p:to>
                                        <p:strVal val="visible"/>
                                      </p:to>
                                    </p:set>
                                    <p:anim calcmode="lin" valueType="num">
                                      <p:cBhvr>
                                        <p:cTn id="32"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14339">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14339">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4339">
                                            <p:txEl>
                                              <p:pRg st="2" end="2"/>
                                            </p:txEl>
                                          </p:spTgt>
                                        </p:tgtEl>
                                        <p:attrNameLst>
                                          <p:attrName>style.visibility</p:attrName>
                                        </p:attrNameLst>
                                      </p:cBhvr>
                                      <p:to>
                                        <p:strVal val="visible"/>
                                      </p:to>
                                    </p:set>
                                    <p:anim calcmode="lin" valueType="num">
                                      <p:cBhvr>
                                        <p:cTn id="39"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14339">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339">
                                            <p:txEl>
                                              <p:pRg st="3" end="3"/>
                                            </p:txEl>
                                          </p:spTgt>
                                        </p:tgtEl>
                                        <p:attrNameLst>
                                          <p:attrName>style.visibility</p:attrName>
                                        </p:attrNameLst>
                                      </p:cBhvr>
                                      <p:to>
                                        <p:strVal val="visible"/>
                                      </p:to>
                                    </p:set>
                                    <p:anim calcmode="lin" valueType="num">
                                      <p:cBhvr>
                                        <p:cTn id="46"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14339">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14339">
                                            <p:txEl>
                                              <p:pRg st="3" end="3"/>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339">
                                            <p:txEl>
                                              <p:pRg st="4" end="4"/>
                                            </p:txEl>
                                          </p:spTgt>
                                        </p:tgtEl>
                                        <p:attrNameLst>
                                          <p:attrName>style.visibility</p:attrName>
                                        </p:attrNameLst>
                                      </p:cBhvr>
                                      <p:to>
                                        <p:strVal val="visible"/>
                                      </p:to>
                                    </p:set>
                                    <p:anim calcmode="lin" valueType="num">
                                      <p:cBhvr>
                                        <p:cTn id="53"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14339">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14339">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4339">
                                            <p:txEl>
                                              <p:pRg st="5" end="5"/>
                                            </p:txEl>
                                          </p:spTgt>
                                        </p:tgtEl>
                                        <p:attrNameLst>
                                          <p:attrName>style.visibility</p:attrName>
                                        </p:attrNameLst>
                                      </p:cBhvr>
                                      <p:to>
                                        <p:strVal val="visible"/>
                                      </p:to>
                                    </p:set>
                                    <p:anim calcmode="lin" valueType="num">
                                      <p:cBhvr>
                                        <p:cTn id="60"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14339">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14339">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nodeType="clickEffect">
                                  <p:stCondLst>
                                    <p:cond delay="0"/>
                                  </p:stCondLst>
                                  <p:childTnLst>
                                    <p:set>
                                      <p:cBhvr>
                                        <p:cTn id="66" dur="1" fill="hold">
                                          <p:stCondLst>
                                            <p:cond delay="0"/>
                                          </p:stCondLst>
                                        </p:cTn>
                                        <p:tgtEl>
                                          <p:spTgt spid="27652"/>
                                        </p:tgtEl>
                                        <p:attrNameLst>
                                          <p:attrName>style.visibility</p:attrName>
                                        </p:attrNameLst>
                                      </p:cBhvr>
                                      <p:to>
                                        <p:strVal val="visible"/>
                                      </p:to>
                                    </p:set>
                                    <p:animEffect transition="in" filter="circle(in)">
                                      <p:cBhvr>
                                        <p:cTn id="67" dur="2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13775" y="618518"/>
            <a:ext cx="5106025" cy="630734"/>
          </a:xfrm>
        </p:spPr>
        <p:txBody>
          <a:bodyPr>
            <a:normAutofit fontScale="90000"/>
          </a:bodyPr>
          <a:lstStyle/>
          <a:p>
            <a:pPr>
              <a:defRPr/>
            </a:pPr>
            <a:r>
              <a:rPr lang="es-ES" dirty="0" smtClean="0"/>
              <a:t>Limitaciones.</a:t>
            </a:r>
          </a:p>
        </p:txBody>
      </p:sp>
      <p:sp>
        <p:nvSpPr>
          <p:cNvPr id="15363" name="Rectangle 3"/>
          <p:cNvSpPr>
            <a:spLocks noGrp="1" noChangeArrowheads="1"/>
          </p:cNvSpPr>
          <p:nvPr>
            <p:ph sz="half" idx="1"/>
          </p:nvPr>
        </p:nvSpPr>
        <p:spPr>
          <a:xfrm>
            <a:off x="489397" y="1867438"/>
            <a:ext cx="5530403" cy="4649272"/>
          </a:xfrm>
          <a:prstGeom prst="rect">
            <a:avLst/>
          </a:prstGeom>
        </p:spPr>
        <p:txBody>
          <a:bodyPr/>
          <a:lstStyle/>
          <a:p>
            <a:pPr eaLnBrk="1" hangingPunct="1"/>
            <a:r>
              <a:rPr lang="es-ES" altLang="es-MX" sz="2800" dirty="0" smtClean="0"/>
              <a:t>Exige un Estado y sociedad civil fuertes y autónomos.</a:t>
            </a:r>
          </a:p>
          <a:p>
            <a:pPr eaLnBrk="1" hangingPunct="1"/>
            <a:r>
              <a:rPr lang="es-ES" altLang="es-MX" sz="2800" dirty="0" smtClean="0"/>
              <a:t>Captura del </a:t>
            </a:r>
            <a:r>
              <a:rPr lang="es-ES" altLang="es-MX" sz="2800" dirty="0" smtClean="0"/>
              <a:t>Estado por grupos de poder.</a:t>
            </a:r>
            <a:endParaRPr lang="es-ES" altLang="es-MX" sz="2800" dirty="0" smtClean="0"/>
          </a:p>
          <a:p>
            <a:pPr eaLnBrk="1" hangingPunct="1"/>
            <a:r>
              <a:rPr lang="es-ES" altLang="es-MX" sz="2800" dirty="0" smtClean="0"/>
              <a:t>Conflicto de interés.</a:t>
            </a:r>
          </a:p>
          <a:p>
            <a:pPr eaLnBrk="1" hangingPunct="1"/>
            <a:endParaRPr lang="es-ES" altLang="es-MX" dirty="0" smtClean="0"/>
          </a:p>
          <a:p>
            <a:pPr eaLnBrk="1" hangingPunct="1"/>
            <a:endParaRPr lang="es-ES" altLang="es-MX" dirty="0" smtClean="0"/>
          </a:p>
        </p:txBody>
      </p:sp>
      <p:pic>
        <p:nvPicPr>
          <p:cNvPr id="2050" name="Picture 2" descr="http://www.dolorespadierna.com/dolorespl3/media/k2/items/cache/c54cd01619725a4dabebc35be504cd7b_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7293" y="392182"/>
            <a:ext cx="4325507" cy="295051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lapatilla.com/site/wp-content/uploads/2014/04/sociedad_civil-fuer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606" y="4092498"/>
            <a:ext cx="5987811" cy="2185552"/>
          </a:xfrm>
          <a:prstGeom prst="rect">
            <a:avLst/>
          </a:prstGeom>
          <a:noFill/>
          <a:extLst>
            <a:ext uri="{909E8E84-426E-40DD-AFC4-6F175D3DCCD1}">
              <a14:hiddenFill xmlns:a14="http://schemas.microsoft.com/office/drawing/2010/main">
                <a:solidFill>
                  <a:srgbClr val="FFFFFF"/>
                </a:solidFill>
              </a14:hiddenFill>
            </a:ext>
          </a:extLst>
        </p:spPr>
      </p:pic>
      <p:sp>
        <p:nvSpPr>
          <p:cNvPr id="2" name="Marcador de contenido 1"/>
          <p:cNvSpPr>
            <a:spLocks noGrp="1"/>
          </p:cNvSpPr>
          <p:nvPr>
            <p:ph sz="half" idx="2"/>
          </p:nvPr>
        </p:nvSpPr>
        <p:spPr/>
        <p:txBody>
          <a:bodyPr/>
          <a:lstStyle/>
          <a:p>
            <a:endParaRPr lang="es-MX"/>
          </a:p>
        </p:txBody>
      </p:sp>
      <p:pic>
        <p:nvPicPr>
          <p:cNvPr id="2054" name="Picture 6" descr="http://eventos.ifai.org.mx/XIIEncuentroIberoamericanoPDP/images/Plen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22" y="4208498"/>
            <a:ext cx="3401663" cy="2428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96257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wipe(down)">
                                      <p:cBhvr>
                                        <p:cTn id="7" dur="580">
                                          <p:stCondLst>
                                            <p:cond delay="0"/>
                                          </p:stCondLst>
                                        </p:cTn>
                                        <p:tgtEl>
                                          <p:spTgt spid="15362"/>
                                        </p:tgtEl>
                                      </p:cBhvr>
                                    </p:animEffect>
                                    <p:anim calcmode="lin" valueType="num">
                                      <p:cBhvr>
                                        <p:cTn id="8"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62"/>
                                        </p:tgtEl>
                                      </p:cBhvr>
                                      <p:to x="100000" y="60000"/>
                                    </p:animScale>
                                    <p:animScale>
                                      <p:cBhvr>
                                        <p:cTn id="14" dur="166" decel="50000">
                                          <p:stCondLst>
                                            <p:cond delay="676"/>
                                          </p:stCondLst>
                                        </p:cTn>
                                        <p:tgtEl>
                                          <p:spTgt spid="15362"/>
                                        </p:tgtEl>
                                      </p:cBhvr>
                                      <p:to x="100000" y="100000"/>
                                    </p:animScale>
                                    <p:animScale>
                                      <p:cBhvr>
                                        <p:cTn id="15" dur="26">
                                          <p:stCondLst>
                                            <p:cond delay="1312"/>
                                          </p:stCondLst>
                                        </p:cTn>
                                        <p:tgtEl>
                                          <p:spTgt spid="15362"/>
                                        </p:tgtEl>
                                      </p:cBhvr>
                                      <p:to x="100000" y="80000"/>
                                    </p:animScale>
                                    <p:animScale>
                                      <p:cBhvr>
                                        <p:cTn id="16" dur="166" decel="50000">
                                          <p:stCondLst>
                                            <p:cond delay="1338"/>
                                          </p:stCondLst>
                                        </p:cTn>
                                        <p:tgtEl>
                                          <p:spTgt spid="15362"/>
                                        </p:tgtEl>
                                      </p:cBhvr>
                                      <p:to x="100000" y="100000"/>
                                    </p:animScale>
                                    <p:animScale>
                                      <p:cBhvr>
                                        <p:cTn id="17" dur="26">
                                          <p:stCondLst>
                                            <p:cond delay="1642"/>
                                          </p:stCondLst>
                                        </p:cTn>
                                        <p:tgtEl>
                                          <p:spTgt spid="15362"/>
                                        </p:tgtEl>
                                      </p:cBhvr>
                                      <p:to x="100000" y="90000"/>
                                    </p:animScale>
                                    <p:animScale>
                                      <p:cBhvr>
                                        <p:cTn id="18" dur="166" decel="50000">
                                          <p:stCondLst>
                                            <p:cond delay="1668"/>
                                          </p:stCondLst>
                                        </p:cTn>
                                        <p:tgtEl>
                                          <p:spTgt spid="15362"/>
                                        </p:tgtEl>
                                      </p:cBhvr>
                                      <p:to x="100000" y="100000"/>
                                    </p:animScale>
                                    <p:animScale>
                                      <p:cBhvr>
                                        <p:cTn id="19" dur="26">
                                          <p:stCondLst>
                                            <p:cond delay="1808"/>
                                          </p:stCondLst>
                                        </p:cTn>
                                        <p:tgtEl>
                                          <p:spTgt spid="15362"/>
                                        </p:tgtEl>
                                      </p:cBhvr>
                                      <p:to x="100000" y="95000"/>
                                    </p:animScale>
                                    <p:animScale>
                                      <p:cBhvr>
                                        <p:cTn id="20" dur="166" decel="50000">
                                          <p:stCondLst>
                                            <p:cond delay="1834"/>
                                          </p:stCondLst>
                                        </p:cTn>
                                        <p:tgtEl>
                                          <p:spTgt spid="1536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363">
                                            <p:txEl>
                                              <p:pRg st="0" end="0"/>
                                            </p:txEl>
                                          </p:spTgt>
                                        </p:tgtEl>
                                        <p:attrNameLst>
                                          <p:attrName>style.visibility</p:attrName>
                                        </p:attrNameLst>
                                      </p:cBhvr>
                                      <p:to>
                                        <p:strVal val="visible"/>
                                      </p:to>
                                    </p:set>
                                    <p:animEffect transition="in" filter="wipe(down)">
                                      <p:cBhvr>
                                        <p:cTn id="25" dur="580">
                                          <p:stCondLst>
                                            <p:cond delay="0"/>
                                          </p:stCondLst>
                                        </p:cTn>
                                        <p:tgtEl>
                                          <p:spTgt spid="15363">
                                            <p:txEl>
                                              <p:pRg st="0" end="0"/>
                                            </p:txEl>
                                          </p:spTgt>
                                        </p:tgtEl>
                                      </p:cBhvr>
                                    </p:animEffect>
                                    <p:anim calcmode="lin" valueType="num">
                                      <p:cBhvr>
                                        <p:cTn id="26" dur="1822" tmFilter="0,0; 0.14,0.36; 0.43,0.73; 0.71,0.91; 1.0,1.0">
                                          <p:stCondLst>
                                            <p:cond delay="0"/>
                                          </p:stCondLst>
                                        </p:cTn>
                                        <p:tgtEl>
                                          <p:spTgt spid="1536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36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36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36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36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5363">
                                            <p:txEl>
                                              <p:pRg st="0" end="0"/>
                                            </p:txEl>
                                          </p:spTgt>
                                        </p:tgtEl>
                                      </p:cBhvr>
                                      <p:to x="100000" y="60000"/>
                                    </p:animScale>
                                    <p:animScale>
                                      <p:cBhvr>
                                        <p:cTn id="32" dur="166" decel="50000">
                                          <p:stCondLst>
                                            <p:cond delay="676"/>
                                          </p:stCondLst>
                                        </p:cTn>
                                        <p:tgtEl>
                                          <p:spTgt spid="15363">
                                            <p:txEl>
                                              <p:pRg st="0" end="0"/>
                                            </p:txEl>
                                          </p:spTgt>
                                        </p:tgtEl>
                                      </p:cBhvr>
                                      <p:to x="100000" y="100000"/>
                                    </p:animScale>
                                    <p:animScale>
                                      <p:cBhvr>
                                        <p:cTn id="33" dur="26">
                                          <p:stCondLst>
                                            <p:cond delay="1312"/>
                                          </p:stCondLst>
                                        </p:cTn>
                                        <p:tgtEl>
                                          <p:spTgt spid="15363">
                                            <p:txEl>
                                              <p:pRg st="0" end="0"/>
                                            </p:txEl>
                                          </p:spTgt>
                                        </p:tgtEl>
                                      </p:cBhvr>
                                      <p:to x="100000" y="80000"/>
                                    </p:animScale>
                                    <p:animScale>
                                      <p:cBhvr>
                                        <p:cTn id="34" dur="166" decel="50000">
                                          <p:stCondLst>
                                            <p:cond delay="1338"/>
                                          </p:stCondLst>
                                        </p:cTn>
                                        <p:tgtEl>
                                          <p:spTgt spid="15363">
                                            <p:txEl>
                                              <p:pRg st="0" end="0"/>
                                            </p:txEl>
                                          </p:spTgt>
                                        </p:tgtEl>
                                      </p:cBhvr>
                                      <p:to x="100000" y="100000"/>
                                    </p:animScale>
                                    <p:animScale>
                                      <p:cBhvr>
                                        <p:cTn id="35" dur="26">
                                          <p:stCondLst>
                                            <p:cond delay="1642"/>
                                          </p:stCondLst>
                                        </p:cTn>
                                        <p:tgtEl>
                                          <p:spTgt spid="15363">
                                            <p:txEl>
                                              <p:pRg st="0" end="0"/>
                                            </p:txEl>
                                          </p:spTgt>
                                        </p:tgtEl>
                                      </p:cBhvr>
                                      <p:to x="100000" y="90000"/>
                                    </p:animScale>
                                    <p:animScale>
                                      <p:cBhvr>
                                        <p:cTn id="36" dur="166" decel="50000">
                                          <p:stCondLst>
                                            <p:cond delay="1668"/>
                                          </p:stCondLst>
                                        </p:cTn>
                                        <p:tgtEl>
                                          <p:spTgt spid="15363">
                                            <p:txEl>
                                              <p:pRg st="0" end="0"/>
                                            </p:txEl>
                                          </p:spTgt>
                                        </p:tgtEl>
                                      </p:cBhvr>
                                      <p:to x="100000" y="100000"/>
                                    </p:animScale>
                                    <p:animScale>
                                      <p:cBhvr>
                                        <p:cTn id="37" dur="26">
                                          <p:stCondLst>
                                            <p:cond delay="1808"/>
                                          </p:stCondLst>
                                        </p:cTn>
                                        <p:tgtEl>
                                          <p:spTgt spid="15363">
                                            <p:txEl>
                                              <p:pRg st="0" end="0"/>
                                            </p:txEl>
                                          </p:spTgt>
                                        </p:tgtEl>
                                      </p:cBhvr>
                                      <p:to x="100000" y="95000"/>
                                    </p:animScale>
                                    <p:animScale>
                                      <p:cBhvr>
                                        <p:cTn id="38" dur="166" decel="50000">
                                          <p:stCondLst>
                                            <p:cond delay="1834"/>
                                          </p:stCondLst>
                                        </p:cTn>
                                        <p:tgtEl>
                                          <p:spTgt spid="1536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363">
                                            <p:txEl>
                                              <p:pRg st="1" end="1"/>
                                            </p:txEl>
                                          </p:spTgt>
                                        </p:tgtEl>
                                        <p:attrNameLst>
                                          <p:attrName>style.visibility</p:attrName>
                                        </p:attrNameLst>
                                      </p:cBhvr>
                                      <p:to>
                                        <p:strVal val="visible"/>
                                      </p:to>
                                    </p:set>
                                    <p:animEffect transition="in" filter="wipe(down)">
                                      <p:cBhvr>
                                        <p:cTn id="43" dur="580">
                                          <p:stCondLst>
                                            <p:cond delay="0"/>
                                          </p:stCondLst>
                                        </p:cTn>
                                        <p:tgtEl>
                                          <p:spTgt spid="15363">
                                            <p:txEl>
                                              <p:pRg st="1" end="1"/>
                                            </p:txEl>
                                          </p:spTgt>
                                        </p:tgtEl>
                                      </p:cBhvr>
                                    </p:animEffect>
                                    <p:anim calcmode="lin" valueType="num">
                                      <p:cBhvr>
                                        <p:cTn id="44" dur="1822" tmFilter="0,0; 0.14,0.36; 0.43,0.73; 0.71,0.91; 1.0,1.0">
                                          <p:stCondLst>
                                            <p:cond delay="0"/>
                                          </p:stCondLst>
                                        </p:cTn>
                                        <p:tgtEl>
                                          <p:spTgt spid="1536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36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36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36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36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5363">
                                            <p:txEl>
                                              <p:pRg st="1" end="1"/>
                                            </p:txEl>
                                          </p:spTgt>
                                        </p:tgtEl>
                                      </p:cBhvr>
                                      <p:to x="100000" y="60000"/>
                                    </p:animScale>
                                    <p:animScale>
                                      <p:cBhvr>
                                        <p:cTn id="50" dur="166" decel="50000">
                                          <p:stCondLst>
                                            <p:cond delay="676"/>
                                          </p:stCondLst>
                                        </p:cTn>
                                        <p:tgtEl>
                                          <p:spTgt spid="15363">
                                            <p:txEl>
                                              <p:pRg st="1" end="1"/>
                                            </p:txEl>
                                          </p:spTgt>
                                        </p:tgtEl>
                                      </p:cBhvr>
                                      <p:to x="100000" y="100000"/>
                                    </p:animScale>
                                    <p:animScale>
                                      <p:cBhvr>
                                        <p:cTn id="51" dur="26">
                                          <p:stCondLst>
                                            <p:cond delay="1312"/>
                                          </p:stCondLst>
                                        </p:cTn>
                                        <p:tgtEl>
                                          <p:spTgt spid="15363">
                                            <p:txEl>
                                              <p:pRg st="1" end="1"/>
                                            </p:txEl>
                                          </p:spTgt>
                                        </p:tgtEl>
                                      </p:cBhvr>
                                      <p:to x="100000" y="80000"/>
                                    </p:animScale>
                                    <p:animScale>
                                      <p:cBhvr>
                                        <p:cTn id="52" dur="166" decel="50000">
                                          <p:stCondLst>
                                            <p:cond delay="1338"/>
                                          </p:stCondLst>
                                        </p:cTn>
                                        <p:tgtEl>
                                          <p:spTgt spid="15363">
                                            <p:txEl>
                                              <p:pRg st="1" end="1"/>
                                            </p:txEl>
                                          </p:spTgt>
                                        </p:tgtEl>
                                      </p:cBhvr>
                                      <p:to x="100000" y="100000"/>
                                    </p:animScale>
                                    <p:animScale>
                                      <p:cBhvr>
                                        <p:cTn id="53" dur="26">
                                          <p:stCondLst>
                                            <p:cond delay="1642"/>
                                          </p:stCondLst>
                                        </p:cTn>
                                        <p:tgtEl>
                                          <p:spTgt spid="15363">
                                            <p:txEl>
                                              <p:pRg st="1" end="1"/>
                                            </p:txEl>
                                          </p:spTgt>
                                        </p:tgtEl>
                                      </p:cBhvr>
                                      <p:to x="100000" y="90000"/>
                                    </p:animScale>
                                    <p:animScale>
                                      <p:cBhvr>
                                        <p:cTn id="54" dur="166" decel="50000">
                                          <p:stCondLst>
                                            <p:cond delay="1668"/>
                                          </p:stCondLst>
                                        </p:cTn>
                                        <p:tgtEl>
                                          <p:spTgt spid="15363">
                                            <p:txEl>
                                              <p:pRg st="1" end="1"/>
                                            </p:txEl>
                                          </p:spTgt>
                                        </p:tgtEl>
                                      </p:cBhvr>
                                      <p:to x="100000" y="100000"/>
                                    </p:animScale>
                                    <p:animScale>
                                      <p:cBhvr>
                                        <p:cTn id="55" dur="26">
                                          <p:stCondLst>
                                            <p:cond delay="1808"/>
                                          </p:stCondLst>
                                        </p:cTn>
                                        <p:tgtEl>
                                          <p:spTgt spid="15363">
                                            <p:txEl>
                                              <p:pRg st="1" end="1"/>
                                            </p:txEl>
                                          </p:spTgt>
                                        </p:tgtEl>
                                      </p:cBhvr>
                                      <p:to x="100000" y="95000"/>
                                    </p:animScale>
                                    <p:animScale>
                                      <p:cBhvr>
                                        <p:cTn id="56" dur="166" decel="50000">
                                          <p:stCondLst>
                                            <p:cond delay="1834"/>
                                          </p:stCondLst>
                                        </p:cTn>
                                        <p:tgtEl>
                                          <p:spTgt spid="1536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363">
                                            <p:txEl>
                                              <p:pRg st="2" end="2"/>
                                            </p:txEl>
                                          </p:spTgt>
                                        </p:tgtEl>
                                        <p:attrNameLst>
                                          <p:attrName>style.visibility</p:attrName>
                                        </p:attrNameLst>
                                      </p:cBhvr>
                                      <p:to>
                                        <p:strVal val="visible"/>
                                      </p:to>
                                    </p:set>
                                    <p:animEffect transition="in" filter="wipe(down)">
                                      <p:cBhvr>
                                        <p:cTn id="61" dur="580">
                                          <p:stCondLst>
                                            <p:cond delay="0"/>
                                          </p:stCondLst>
                                        </p:cTn>
                                        <p:tgtEl>
                                          <p:spTgt spid="15363">
                                            <p:txEl>
                                              <p:pRg st="2" end="2"/>
                                            </p:txEl>
                                          </p:spTgt>
                                        </p:tgtEl>
                                      </p:cBhvr>
                                    </p:animEffect>
                                    <p:anim calcmode="lin" valueType="num">
                                      <p:cBhvr>
                                        <p:cTn id="62" dur="1822" tmFilter="0,0; 0.14,0.36; 0.43,0.73; 0.71,0.91; 1.0,1.0">
                                          <p:stCondLst>
                                            <p:cond delay="0"/>
                                          </p:stCondLst>
                                        </p:cTn>
                                        <p:tgtEl>
                                          <p:spTgt spid="1536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36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36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36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36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5363">
                                            <p:txEl>
                                              <p:pRg st="2" end="2"/>
                                            </p:txEl>
                                          </p:spTgt>
                                        </p:tgtEl>
                                      </p:cBhvr>
                                      <p:to x="100000" y="60000"/>
                                    </p:animScale>
                                    <p:animScale>
                                      <p:cBhvr>
                                        <p:cTn id="68" dur="166" decel="50000">
                                          <p:stCondLst>
                                            <p:cond delay="676"/>
                                          </p:stCondLst>
                                        </p:cTn>
                                        <p:tgtEl>
                                          <p:spTgt spid="15363">
                                            <p:txEl>
                                              <p:pRg st="2" end="2"/>
                                            </p:txEl>
                                          </p:spTgt>
                                        </p:tgtEl>
                                      </p:cBhvr>
                                      <p:to x="100000" y="100000"/>
                                    </p:animScale>
                                    <p:animScale>
                                      <p:cBhvr>
                                        <p:cTn id="69" dur="26">
                                          <p:stCondLst>
                                            <p:cond delay="1312"/>
                                          </p:stCondLst>
                                        </p:cTn>
                                        <p:tgtEl>
                                          <p:spTgt spid="15363">
                                            <p:txEl>
                                              <p:pRg st="2" end="2"/>
                                            </p:txEl>
                                          </p:spTgt>
                                        </p:tgtEl>
                                      </p:cBhvr>
                                      <p:to x="100000" y="80000"/>
                                    </p:animScale>
                                    <p:animScale>
                                      <p:cBhvr>
                                        <p:cTn id="70" dur="166" decel="50000">
                                          <p:stCondLst>
                                            <p:cond delay="1338"/>
                                          </p:stCondLst>
                                        </p:cTn>
                                        <p:tgtEl>
                                          <p:spTgt spid="15363">
                                            <p:txEl>
                                              <p:pRg st="2" end="2"/>
                                            </p:txEl>
                                          </p:spTgt>
                                        </p:tgtEl>
                                      </p:cBhvr>
                                      <p:to x="100000" y="100000"/>
                                    </p:animScale>
                                    <p:animScale>
                                      <p:cBhvr>
                                        <p:cTn id="71" dur="26">
                                          <p:stCondLst>
                                            <p:cond delay="1642"/>
                                          </p:stCondLst>
                                        </p:cTn>
                                        <p:tgtEl>
                                          <p:spTgt spid="15363">
                                            <p:txEl>
                                              <p:pRg st="2" end="2"/>
                                            </p:txEl>
                                          </p:spTgt>
                                        </p:tgtEl>
                                      </p:cBhvr>
                                      <p:to x="100000" y="90000"/>
                                    </p:animScale>
                                    <p:animScale>
                                      <p:cBhvr>
                                        <p:cTn id="72" dur="166" decel="50000">
                                          <p:stCondLst>
                                            <p:cond delay="1668"/>
                                          </p:stCondLst>
                                        </p:cTn>
                                        <p:tgtEl>
                                          <p:spTgt spid="15363">
                                            <p:txEl>
                                              <p:pRg st="2" end="2"/>
                                            </p:txEl>
                                          </p:spTgt>
                                        </p:tgtEl>
                                      </p:cBhvr>
                                      <p:to x="100000" y="100000"/>
                                    </p:animScale>
                                    <p:animScale>
                                      <p:cBhvr>
                                        <p:cTn id="73" dur="26">
                                          <p:stCondLst>
                                            <p:cond delay="1808"/>
                                          </p:stCondLst>
                                        </p:cTn>
                                        <p:tgtEl>
                                          <p:spTgt spid="15363">
                                            <p:txEl>
                                              <p:pRg st="2" end="2"/>
                                            </p:txEl>
                                          </p:spTgt>
                                        </p:tgtEl>
                                      </p:cBhvr>
                                      <p:to x="100000" y="95000"/>
                                    </p:animScale>
                                    <p:animScale>
                                      <p:cBhvr>
                                        <p:cTn id="74" dur="166" decel="50000">
                                          <p:stCondLst>
                                            <p:cond delay="1834"/>
                                          </p:stCondLst>
                                        </p:cTn>
                                        <p:tgtEl>
                                          <p:spTgt spid="1536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UBICACIÓN </a:t>
            </a:r>
            <a:endParaRPr lang="es-MX" dirty="0"/>
          </a:p>
        </p:txBody>
      </p:sp>
      <p:sp>
        <p:nvSpPr>
          <p:cNvPr id="3" name="Marcador de contenido 2"/>
          <p:cNvSpPr>
            <a:spLocks noGrp="1"/>
          </p:cNvSpPr>
          <p:nvPr>
            <p:ph idx="1"/>
          </p:nvPr>
        </p:nvSpPr>
        <p:spPr>
          <a:xfrm>
            <a:off x="913774" y="2367092"/>
            <a:ext cx="10363826" cy="3424107"/>
          </a:xfrm>
          <a:prstGeom prst="rect">
            <a:avLst/>
          </a:prstGeom>
        </p:spPr>
        <p:txBody>
          <a:bodyPr/>
          <a:lstStyle/>
          <a:p>
            <a:pPr fontAlgn="base">
              <a:lnSpc>
                <a:spcPct val="100000"/>
              </a:lnSpc>
              <a:spcBef>
                <a:spcPct val="20000"/>
              </a:spcBef>
              <a:spcAft>
                <a:spcPct val="0"/>
              </a:spcAft>
              <a:buClr>
                <a:srgbClr val="003366"/>
              </a:buClr>
              <a:buSzPct val="75000"/>
            </a:pPr>
            <a:r>
              <a:rPr lang="es-ES" altLang="es-MX" sz="2800" kern="0" cap="none" dirty="0">
                <a:latin typeface="Arial"/>
              </a:rPr>
              <a:t>La </a:t>
            </a:r>
            <a:r>
              <a:rPr lang="es-ES" altLang="es-MX" sz="2800" kern="0" cap="none" dirty="0" smtClean="0">
                <a:latin typeface="Arial"/>
              </a:rPr>
              <a:t>Contraloría Social (CS) </a:t>
            </a:r>
            <a:r>
              <a:rPr lang="es-ES" altLang="es-MX" sz="2800" kern="0" cap="none" dirty="0">
                <a:latin typeface="Arial"/>
              </a:rPr>
              <a:t>se ubica dentro de la Ciencia Política </a:t>
            </a:r>
            <a:r>
              <a:rPr lang="es-ES" altLang="es-MX" sz="2800" kern="0" dirty="0" smtClean="0">
                <a:latin typeface="Arial"/>
              </a:rPr>
              <a:t>(democracia participativa</a:t>
            </a:r>
            <a:r>
              <a:rPr lang="es-ES" altLang="es-MX" sz="2800" kern="0" cap="none" dirty="0" smtClean="0">
                <a:latin typeface="Arial"/>
              </a:rPr>
              <a:t> </a:t>
            </a:r>
            <a:r>
              <a:rPr lang="es-ES" altLang="es-MX" sz="2800" kern="0" cap="none" dirty="0">
                <a:latin typeface="Arial"/>
              </a:rPr>
              <a:t>y de la C. Administrativa </a:t>
            </a:r>
            <a:r>
              <a:rPr lang="es-ES" altLang="es-MX" sz="2800" kern="0" cap="none" dirty="0" smtClean="0">
                <a:latin typeface="Arial"/>
              </a:rPr>
              <a:t>(incidencia </a:t>
            </a:r>
            <a:r>
              <a:rPr lang="es-ES" altLang="es-MX" sz="2800" kern="0" cap="none" dirty="0">
                <a:latin typeface="Arial"/>
              </a:rPr>
              <a:t>en </a:t>
            </a:r>
            <a:r>
              <a:rPr lang="es-ES" altLang="es-MX" sz="2800" kern="0" dirty="0" smtClean="0">
                <a:latin typeface="Arial"/>
              </a:rPr>
              <a:t>políticas públicas)</a:t>
            </a:r>
            <a:endParaRPr lang="es-ES" altLang="es-MX" sz="2800" kern="0" cap="none" dirty="0" smtClean="0">
              <a:latin typeface="Arial"/>
            </a:endParaRPr>
          </a:p>
          <a:p>
            <a:pPr marL="0" indent="0" fontAlgn="base">
              <a:lnSpc>
                <a:spcPct val="100000"/>
              </a:lnSpc>
              <a:spcBef>
                <a:spcPct val="20000"/>
              </a:spcBef>
              <a:spcAft>
                <a:spcPct val="0"/>
              </a:spcAft>
              <a:buClr>
                <a:srgbClr val="003366"/>
              </a:buClr>
              <a:buSzPct val="75000"/>
              <a:buNone/>
            </a:pPr>
            <a:endParaRPr lang="es-ES" altLang="es-MX" sz="2800" kern="0" cap="none" dirty="0">
              <a:latin typeface="Arial"/>
            </a:endParaRPr>
          </a:p>
          <a:p>
            <a:pPr fontAlgn="base">
              <a:lnSpc>
                <a:spcPct val="100000"/>
              </a:lnSpc>
              <a:spcBef>
                <a:spcPct val="20000"/>
              </a:spcBef>
              <a:spcAft>
                <a:spcPct val="0"/>
              </a:spcAft>
              <a:buClr>
                <a:srgbClr val="003366"/>
              </a:buClr>
              <a:buSzPct val="75000"/>
            </a:pPr>
            <a:r>
              <a:rPr lang="es-ES" altLang="es-MX" sz="2800" kern="0" cap="none" dirty="0" smtClean="0">
                <a:latin typeface="Arial"/>
              </a:rPr>
              <a:t>La </a:t>
            </a:r>
            <a:r>
              <a:rPr lang="es-ES" altLang="es-MX" sz="2800" kern="0" cap="none" dirty="0">
                <a:latin typeface="Arial"/>
              </a:rPr>
              <a:t>CS se ubica dentro de la rendición de cuentas vertical </a:t>
            </a:r>
            <a:r>
              <a:rPr lang="es-ES" altLang="es-MX" sz="2800" kern="0" cap="none" dirty="0" smtClean="0">
                <a:latin typeface="Arial"/>
              </a:rPr>
              <a:t>(Guillermo </a:t>
            </a:r>
            <a:r>
              <a:rPr lang="es-ES" altLang="es-MX" sz="2800" kern="0" cap="none" dirty="0" err="1" smtClean="0">
                <a:latin typeface="Arial"/>
              </a:rPr>
              <a:t>O’Donell</a:t>
            </a:r>
            <a:r>
              <a:rPr lang="es-ES" altLang="es-MX" sz="2800" kern="0" cap="none" dirty="0">
                <a:latin typeface="Arial"/>
              </a:rPr>
              <a:t>).</a:t>
            </a:r>
          </a:p>
        </p:txBody>
      </p:sp>
    </p:spTree>
    <p:extLst>
      <p:ext uri="{BB962C8B-B14F-4D97-AF65-F5344CB8AC3E}">
        <p14:creationId xmlns:p14="http://schemas.microsoft.com/office/powerpoint/2010/main" val="2804407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991544" y="188640"/>
            <a:ext cx="8229600" cy="504056"/>
          </a:xfrm>
        </p:spPr>
        <p:txBody>
          <a:bodyPr>
            <a:normAutofit fontScale="90000"/>
          </a:bodyPr>
          <a:lstStyle/>
          <a:p>
            <a:pPr eaLnBrk="1" hangingPunct="1">
              <a:defRPr/>
            </a:pPr>
            <a:r>
              <a:rPr lang="es-MX" sz="2400" dirty="0"/>
              <a:t>Participación ciudadana esquema actual de RC:</a:t>
            </a:r>
          </a:p>
        </p:txBody>
      </p:sp>
      <p:pic>
        <p:nvPicPr>
          <p:cNvPr id="2560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8801" y="659826"/>
            <a:ext cx="9076964" cy="6198174"/>
          </a:xfrm>
          <a:prstGeom prst="rect">
            <a:avLst/>
          </a:prstGeom>
          <a:noFill/>
        </p:spPr>
      </p:pic>
    </p:spTree>
    <p:extLst>
      <p:ext uri="{BB962C8B-B14F-4D97-AF65-F5344CB8AC3E}">
        <p14:creationId xmlns:p14="http://schemas.microsoft.com/office/powerpoint/2010/main" val="58967155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5603"/>
                                        </p:tgtEl>
                                        <p:attrNameLst>
                                          <p:attrName>style.visibility</p:attrName>
                                        </p:attrNameLst>
                                      </p:cBhvr>
                                      <p:to>
                                        <p:strVal val="visible"/>
                                      </p:to>
                                    </p:set>
                                    <p:animEffect transition="in" filter="circle(in)">
                                      <p:cBhvr>
                                        <p:cTn id="12"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171607"/>
            <a:ext cx="8090079" cy="343548"/>
          </a:xfrm>
        </p:spPr>
        <p:txBody>
          <a:bodyPr>
            <a:normAutofit fontScale="90000"/>
          </a:bodyPr>
          <a:lstStyle/>
          <a:p>
            <a:pPr eaLnBrk="1" hangingPunct="1">
              <a:defRPr/>
            </a:pPr>
            <a:r>
              <a:rPr lang="es-MX" sz="2800" dirty="0"/>
              <a:t>Control ciudadano en un régimen </a:t>
            </a:r>
            <a:r>
              <a:rPr lang="es-MX" sz="2800" dirty="0" smtClean="0"/>
              <a:t>integral </a:t>
            </a:r>
            <a:r>
              <a:rPr lang="es-MX" sz="2800" dirty="0"/>
              <a:t>de RC</a:t>
            </a:r>
          </a:p>
        </p:txBody>
      </p:sp>
      <p:pic>
        <p:nvPicPr>
          <p:cNvPr id="2662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05318" y="581706"/>
            <a:ext cx="7469747" cy="6276294"/>
          </a:xfrm>
          <a:prstGeom prst="rect">
            <a:avLst/>
          </a:prstGeom>
          <a:noFill/>
        </p:spPr>
      </p:pic>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5373689"/>
            <a:ext cx="312261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265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circle(in)">
                                      <p:cBhvr>
                                        <p:cTn id="12" dur="2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1050626"/>
          </a:xfrm>
        </p:spPr>
        <p:txBody>
          <a:bodyPr/>
          <a:lstStyle/>
          <a:p>
            <a:r>
              <a:rPr lang="es-MX" dirty="0" smtClean="0"/>
              <a:t>¡Gracias!</a:t>
            </a:r>
            <a:endParaRPr lang="es-MX" dirty="0"/>
          </a:p>
        </p:txBody>
      </p:sp>
      <p:sp>
        <p:nvSpPr>
          <p:cNvPr id="3" name="Marcador de contenido 2"/>
          <p:cNvSpPr>
            <a:spLocks noGrp="1"/>
          </p:cNvSpPr>
          <p:nvPr>
            <p:ph idx="1"/>
          </p:nvPr>
        </p:nvSpPr>
        <p:spPr>
          <a:xfrm>
            <a:off x="913774" y="2214694"/>
            <a:ext cx="10363826" cy="4084506"/>
          </a:xfrm>
          <a:prstGeom prst="rect">
            <a:avLst/>
          </a:prstGeom>
        </p:spPr>
        <p:txBody>
          <a:bodyPr>
            <a:noAutofit/>
          </a:bodyPr>
          <a:lstStyle/>
          <a:p>
            <a:r>
              <a:rPr lang="es-MX" sz="3600" dirty="0">
                <a:ea typeface="+mj-ea"/>
                <a:cs typeface="+mj-cs"/>
              </a:rPr>
              <a:t>José </a:t>
            </a:r>
            <a:r>
              <a:rPr lang="es-MX" sz="3600" dirty="0" smtClean="0">
                <a:ea typeface="+mj-ea"/>
                <a:cs typeface="+mj-cs"/>
              </a:rPr>
              <a:t>Bautista </a:t>
            </a:r>
            <a:r>
              <a:rPr lang="es-MX" sz="3600" dirty="0">
                <a:ea typeface="+mj-ea"/>
                <a:cs typeface="+mj-cs"/>
              </a:rPr>
              <a:t>F</a:t>
            </a:r>
            <a:r>
              <a:rPr lang="es-MX" sz="3600" dirty="0" smtClean="0">
                <a:ea typeface="+mj-ea"/>
                <a:cs typeface="+mj-cs"/>
              </a:rPr>
              <a:t>arías</a:t>
            </a:r>
            <a:endParaRPr lang="es-MX" sz="3600" dirty="0" smtClean="0"/>
          </a:p>
          <a:p>
            <a:r>
              <a:rPr lang="es-MX" sz="3600" dirty="0" smtClean="0"/>
              <a:t>Centro de investigación y formación social (CIFS) </a:t>
            </a:r>
          </a:p>
          <a:p>
            <a:r>
              <a:rPr lang="es-MX" sz="3600" dirty="0" smtClean="0"/>
              <a:t>ITESO.</a:t>
            </a:r>
          </a:p>
          <a:p>
            <a:r>
              <a:rPr lang="es-MX" sz="3600" cap="none" dirty="0" smtClean="0"/>
              <a:t>jbautista@iteso.mx</a:t>
            </a:r>
            <a:endParaRPr lang="es-MX" sz="3600" cap="none" dirty="0"/>
          </a:p>
        </p:txBody>
      </p:sp>
    </p:spTree>
    <p:extLst>
      <p:ext uri="{BB962C8B-B14F-4D97-AF65-F5344CB8AC3E}">
        <p14:creationId xmlns:p14="http://schemas.microsoft.com/office/powerpoint/2010/main" val="30841190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819118" y="299204"/>
            <a:ext cx="10364451" cy="426512"/>
          </a:xfrm>
        </p:spPr>
        <p:txBody>
          <a:bodyPr>
            <a:normAutofit fontScale="90000"/>
          </a:bodyPr>
          <a:lstStyle/>
          <a:p>
            <a:pPr>
              <a:defRPr/>
            </a:pPr>
            <a:r>
              <a:rPr lang="es-MX" dirty="0" smtClean="0"/>
              <a:t>Bibliografía</a:t>
            </a:r>
            <a:endParaRPr lang="es-MX" dirty="0"/>
          </a:p>
        </p:txBody>
      </p:sp>
      <p:sp>
        <p:nvSpPr>
          <p:cNvPr id="30722" name="7 Marcador de contenido"/>
          <p:cNvSpPr>
            <a:spLocks noGrp="1"/>
          </p:cNvSpPr>
          <p:nvPr>
            <p:ph idx="1"/>
          </p:nvPr>
        </p:nvSpPr>
        <p:spPr>
          <a:xfrm>
            <a:off x="913775" y="1059543"/>
            <a:ext cx="10175139" cy="5181600"/>
          </a:xfrm>
          <a:prstGeom prst="rect">
            <a:avLst/>
          </a:prstGeom>
        </p:spPr>
        <p:txBody>
          <a:bodyPr>
            <a:normAutofit lnSpcReduction="10000"/>
          </a:bodyPr>
          <a:lstStyle/>
          <a:p>
            <a:pPr eaLnBrk="1" hangingPunct="1"/>
            <a:r>
              <a:rPr lang="es-MX" altLang="es-MX" sz="1600" dirty="0" smtClean="0"/>
              <a:t>Aguilar V., Luis F. (2013) “Gobierno y administración pública”, FCE, México.</a:t>
            </a:r>
          </a:p>
          <a:p>
            <a:r>
              <a:rPr lang="es-MX" altLang="es-MX" sz="1600" dirty="0"/>
              <a:t>Cejudo, Guillermo M. (2009), “La Construcción de un Nuevo Régimen de Rendición de Cuentas en las Entidades Federativas”, Serie Cultura de la Rendición de Cuentas, ASF, México.</a:t>
            </a:r>
          </a:p>
          <a:p>
            <a:r>
              <a:rPr lang="es-MX" altLang="es-MX" sz="1600" i="1" dirty="0" smtClean="0"/>
              <a:t>Contraloría Social en México. Experiencias de Participación Ciudadana y Rendición de Cuentas </a:t>
            </a:r>
            <a:r>
              <a:rPr lang="es-MX" altLang="es-MX" sz="1600" dirty="0" smtClean="0"/>
              <a:t>(2011), SFP, Gob. Edo. De Oaxaca, Comisión Permanente de Contralores Estado-Federación, México.</a:t>
            </a:r>
          </a:p>
          <a:p>
            <a:r>
              <a:rPr lang="es-MX" altLang="es-MX" sz="1600" dirty="0" err="1" smtClean="0"/>
              <a:t>Hebia</a:t>
            </a:r>
            <a:r>
              <a:rPr lang="es-MX" altLang="es-MX" sz="1600" dirty="0" smtClean="0"/>
              <a:t> </a:t>
            </a:r>
            <a:r>
              <a:rPr lang="es-MX" altLang="es-MX" sz="1600" dirty="0"/>
              <a:t>de la </a:t>
            </a:r>
            <a:r>
              <a:rPr lang="es-MX" altLang="es-MX" sz="1600" dirty="0" smtClean="0"/>
              <a:t>Jara</a:t>
            </a:r>
            <a:r>
              <a:rPr lang="es-MX" altLang="es-MX" sz="1600" dirty="0"/>
              <a:t>, </a:t>
            </a:r>
            <a:r>
              <a:rPr lang="es-MX" altLang="es-MX" sz="1600" dirty="0" smtClean="0"/>
              <a:t>Felipe </a:t>
            </a:r>
            <a:r>
              <a:rPr lang="es-MX" altLang="es-MX" sz="1600" dirty="0"/>
              <a:t>(2004) “la contraloría social mexicana: participación ciudadana para la rendición de cuentas”, CIESAS, </a:t>
            </a:r>
            <a:r>
              <a:rPr lang="es-MX" altLang="es-MX" sz="1600" dirty="0" smtClean="0"/>
              <a:t>Universidad Veracruzana, México</a:t>
            </a:r>
            <a:endParaRPr lang="es-MX" altLang="es-MX" sz="1600" dirty="0"/>
          </a:p>
          <a:p>
            <a:r>
              <a:rPr lang="es-MX" altLang="es-MX" sz="1600" dirty="0" smtClean="0"/>
              <a:t>López </a:t>
            </a:r>
            <a:r>
              <a:rPr lang="es-MX" altLang="es-MX" sz="1600" dirty="0"/>
              <a:t>Presa, José O. (2002), “La rendición de cuentas en la política social”, Serie Cultura de la Rendición de Cuentas, ASF, México.</a:t>
            </a:r>
          </a:p>
          <a:p>
            <a:pPr eaLnBrk="1" hangingPunct="1"/>
            <a:r>
              <a:rPr lang="es-MX" altLang="es-MX" sz="1600" dirty="0" smtClean="0"/>
              <a:t>Olvera </a:t>
            </a:r>
            <a:r>
              <a:rPr lang="es-MX" altLang="es-MX" sz="1600" dirty="0"/>
              <a:t>R., Alberto, (2009) “La Rendición de Cuentas en México: diseño institucional y participación ciudadana”, Cuadernos de RC No. 2, SFP, México.</a:t>
            </a:r>
          </a:p>
          <a:p>
            <a:pPr eaLnBrk="1" hangingPunct="1"/>
            <a:r>
              <a:rPr lang="es-MX" altLang="es-MX" sz="1600" dirty="0" smtClean="0"/>
              <a:t>Merino</a:t>
            </a:r>
            <a:r>
              <a:rPr lang="es-MX" altLang="es-MX" sz="1600" dirty="0"/>
              <a:t>, Mauricio, et. al. </a:t>
            </a:r>
            <a:r>
              <a:rPr lang="es-MX" altLang="es-MX" sz="1600" dirty="0" err="1"/>
              <a:t>Coords</a:t>
            </a:r>
            <a:r>
              <a:rPr lang="es-MX" altLang="es-MX" sz="1600" dirty="0"/>
              <a:t>., (2010), “La Estructura de la Rendición de Cuentas en México”, UNAM, CIDE, México</a:t>
            </a:r>
            <a:r>
              <a:rPr lang="es-MX" altLang="es-MX" sz="1600" dirty="0" smtClean="0"/>
              <a:t>.</a:t>
            </a:r>
          </a:p>
          <a:p>
            <a:r>
              <a:rPr lang="es-MX" altLang="es-MX" sz="1600" dirty="0" smtClean="0"/>
              <a:t>Rendición de Cuentas Social en México. Evaluación y Control desde la Sociedad Civil (2013), SFP, Gobierno del Edo. Oaxaca, </a:t>
            </a:r>
            <a:r>
              <a:rPr lang="es-MX" altLang="es-MX" sz="1600" dirty="0"/>
              <a:t>Comisión Permanente de Contralores Estado-Federación, México.</a:t>
            </a:r>
          </a:p>
          <a:p>
            <a:r>
              <a:rPr lang="es-MX" altLang="es-MX" sz="1600" dirty="0" err="1" smtClean="0"/>
              <a:t>Schedler</a:t>
            </a:r>
            <a:r>
              <a:rPr lang="es-MX" altLang="es-MX" sz="1600" dirty="0"/>
              <a:t>, Andreas (2005), ¿Qué es la rendición de cuentas?, Cuadernos de transparencia No. 3, IFAI, México.</a:t>
            </a:r>
          </a:p>
          <a:p>
            <a:r>
              <a:rPr lang="es-MX" altLang="es-MX" sz="1600" dirty="0" smtClean="0"/>
              <a:t>Ugalde</a:t>
            </a:r>
            <a:r>
              <a:rPr lang="es-MX" altLang="es-MX" sz="1600" dirty="0"/>
              <a:t>, Luis Carlos (2006)m La Rendición de Cuentas en los Gobiernos Estatales y Municipales, Serie Cultura de la Rendición de Cuentas, ASF, México.</a:t>
            </a:r>
          </a:p>
          <a:p>
            <a:pPr eaLnBrk="1" hangingPunct="1"/>
            <a:endParaRPr lang="es-MX" altLang="es-MX" sz="1600" dirty="0"/>
          </a:p>
        </p:txBody>
      </p:sp>
    </p:spTree>
    <p:extLst>
      <p:ext uri="{BB962C8B-B14F-4D97-AF65-F5344CB8AC3E}">
        <p14:creationId xmlns:p14="http://schemas.microsoft.com/office/powerpoint/2010/main" val="31974844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260" y="357171"/>
            <a:ext cx="10364451" cy="803883"/>
          </a:xfrm>
        </p:spPr>
        <p:txBody>
          <a:bodyPr/>
          <a:lstStyle/>
          <a:p>
            <a:r>
              <a:rPr lang="es-MX" dirty="0" smtClean="0"/>
              <a:t>RENDICIÓN DE CUENTAS</a:t>
            </a:r>
            <a:endParaRPr lang="es-MX" dirty="0"/>
          </a:p>
        </p:txBody>
      </p:sp>
      <p:sp>
        <p:nvSpPr>
          <p:cNvPr id="3" name="Marcador de contenido 2"/>
          <p:cNvSpPr>
            <a:spLocks noGrp="1"/>
          </p:cNvSpPr>
          <p:nvPr>
            <p:ph sz="half" idx="1"/>
          </p:nvPr>
        </p:nvSpPr>
        <p:spPr>
          <a:xfrm>
            <a:off x="0" y="1930400"/>
            <a:ext cx="5878286" cy="4470400"/>
          </a:xfrm>
          <a:prstGeom prst="rect">
            <a:avLst/>
          </a:prstGeom>
        </p:spPr>
        <p:txBody>
          <a:bodyPr>
            <a:normAutofit/>
          </a:bodyPr>
          <a:lstStyle/>
          <a:p>
            <a:pPr marL="365125" lvl="0" indent="-255588" algn="ctr" fontAlgn="base">
              <a:lnSpc>
                <a:spcPct val="100000"/>
              </a:lnSpc>
              <a:spcBef>
                <a:spcPts val="400"/>
              </a:spcBef>
              <a:spcAft>
                <a:spcPct val="0"/>
              </a:spcAft>
              <a:buClr>
                <a:srgbClr val="2DA2BF"/>
              </a:buClr>
              <a:buSzPct val="68000"/>
              <a:buNone/>
            </a:pPr>
            <a:r>
              <a:rPr lang="es-ES" altLang="es-MX" sz="2700" b="1" cap="none" dirty="0" smtClean="0">
                <a:latin typeface="Lucida Sans Unicode"/>
              </a:rPr>
              <a:t>ACCOUNTABILITY </a:t>
            </a:r>
            <a:r>
              <a:rPr lang="es-ES" altLang="es-MX" sz="2700" b="1" cap="none" dirty="0">
                <a:latin typeface="Lucida Sans Unicode"/>
              </a:rPr>
              <a:t>:</a:t>
            </a:r>
          </a:p>
          <a:p>
            <a:pPr marL="365125" lvl="0" indent="-255588" fontAlgn="base">
              <a:lnSpc>
                <a:spcPct val="100000"/>
              </a:lnSpc>
              <a:spcBef>
                <a:spcPts val="400"/>
              </a:spcBef>
              <a:spcAft>
                <a:spcPct val="0"/>
              </a:spcAft>
              <a:buClr>
                <a:srgbClr val="2DA2BF"/>
              </a:buClr>
              <a:buSzPct val="68000"/>
              <a:buNone/>
            </a:pPr>
            <a:r>
              <a:rPr lang="es-ES" altLang="es-MX" sz="2700" cap="none" dirty="0">
                <a:latin typeface="Lucida Sans Unicode"/>
              </a:rPr>
              <a:t>	“SER SUJETO A LA OBLIGACIÓN DE REPORTAR, EXPLICAR O JUSTIFICAR ALGO; SER RESPONSABLE ANTE ALGUIEN DE ALGO.”</a:t>
            </a:r>
          </a:p>
          <a:p>
            <a:pPr marL="365125" lvl="0" indent="-255588" fontAlgn="base">
              <a:lnSpc>
                <a:spcPct val="100000"/>
              </a:lnSpc>
              <a:spcBef>
                <a:spcPts val="400"/>
              </a:spcBef>
              <a:spcAft>
                <a:spcPct val="0"/>
              </a:spcAft>
              <a:buClr>
                <a:srgbClr val="2DA2BF"/>
              </a:buClr>
              <a:buSzPct val="68000"/>
              <a:buNone/>
            </a:pPr>
            <a:endParaRPr lang="es-ES" altLang="es-MX" sz="2700" cap="none" dirty="0">
              <a:latin typeface="Lucida Sans Unicode"/>
            </a:endParaRPr>
          </a:p>
          <a:p>
            <a:pPr marL="365125" lvl="0" indent="-255588" fontAlgn="base">
              <a:lnSpc>
                <a:spcPct val="100000"/>
              </a:lnSpc>
              <a:spcBef>
                <a:spcPts val="400"/>
              </a:spcBef>
              <a:spcAft>
                <a:spcPct val="0"/>
              </a:spcAft>
              <a:buClr>
                <a:srgbClr val="2DA2BF"/>
              </a:buClr>
              <a:buSzPct val="68000"/>
              <a:buNone/>
            </a:pPr>
            <a:r>
              <a:rPr lang="es-ES" altLang="es-MX" sz="2700" cap="none" dirty="0">
                <a:latin typeface="Lucida Sans Unicode"/>
              </a:rPr>
              <a:t>	(</a:t>
            </a:r>
            <a:r>
              <a:rPr lang="es-ES" altLang="es-MX" sz="2700" cap="none" dirty="0" err="1">
                <a:latin typeface="Lucida Sans Unicode"/>
              </a:rPr>
              <a:t>Schedler</a:t>
            </a:r>
            <a:r>
              <a:rPr lang="es-ES" altLang="es-MX" sz="2700" cap="none" dirty="0">
                <a:latin typeface="Lucida Sans Unicode"/>
              </a:rPr>
              <a:t>, Andreas)</a:t>
            </a:r>
          </a:p>
          <a:p>
            <a:endParaRPr lang="es-MX" dirty="0"/>
          </a:p>
        </p:txBody>
      </p:sp>
      <p:pic>
        <p:nvPicPr>
          <p:cNvPr id="4100" name="Picture 4" descr="http://nofm-radio.com/wp-content/uploads/2014/09/EPN-en-su-primer-informe-de-gobierno.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878286" y="1930400"/>
            <a:ext cx="6240061" cy="2897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01386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80">
                                          <p:stCondLst>
                                            <p:cond delay="0"/>
                                          </p:stCondLst>
                                        </p:cTn>
                                        <p:tgtEl>
                                          <p:spTgt spid="3">
                                            <p:txEl>
                                              <p:pRg st="3" end="3"/>
                                            </p:txEl>
                                          </p:spTgt>
                                        </p:tgtEl>
                                      </p:cBhvr>
                                    </p:animEffect>
                                    <p:anim calcmode="lin" valueType="num">
                                      <p:cBhvr>
                                        <p:cTn id="4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3" end="3"/>
                                            </p:txEl>
                                          </p:spTgt>
                                        </p:tgtEl>
                                      </p:cBhvr>
                                      <p:to x="100000" y="60000"/>
                                    </p:animScale>
                                    <p:animScale>
                                      <p:cBhvr>
                                        <p:cTn id="55" dur="166" decel="50000">
                                          <p:stCondLst>
                                            <p:cond delay="676"/>
                                          </p:stCondLst>
                                        </p:cTn>
                                        <p:tgtEl>
                                          <p:spTgt spid="3">
                                            <p:txEl>
                                              <p:pRg st="3" end="3"/>
                                            </p:txEl>
                                          </p:spTgt>
                                        </p:tgtEl>
                                      </p:cBhvr>
                                      <p:to x="100000" y="100000"/>
                                    </p:animScale>
                                    <p:animScale>
                                      <p:cBhvr>
                                        <p:cTn id="56" dur="26">
                                          <p:stCondLst>
                                            <p:cond delay="1312"/>
                                          </p:stCondLst>
                                        </p:cTn>
                                        <p:tgtEl>
                                          <p:spTgt spid="3">
                                            <p:txEl>
                                              <p:pRg st="3" end="3"/>
                                            </p:txEl>
                                          </p:spTgt>
                                        </p:tgtEl>
                                      </p:cBhvr>
                                      <p:to x="100000" y="80000"/>
                                    </p:animScale>
                                    <p:animScale>
                                      <p:cBhvr>
                                        <p:cTn id="57" dur="166" decel="50000">
                                          <p:stCondLst>
                                            <p:cond delay="1338"/>
                                          </p:stCondLst>
                                        </p:cTn>
                                        <p:tgtEl>
                                          <p:spTgt spid="3">
                                            <p:txEl>
                                              <p:pRg st="3" end="3"/>
                                            </p:txEl>
                                          </p:spTgt>
                                        </p:tgtEl>
                                      </p:cBhvr>
                                      <p:to x="100000" y="100000"/>
                                    </p:animScale>
                                    <p:animScale>
                                      <p:cBhvr>
                                        <p:cTn id="58" dur="26">
                                          <p:stCondLst>
                                            <p:cond delay="1642"/>
                                          </p:stCondLst>
                                        </p:cTn>
                                        <p:tgtEl>
                                          <p:spTgt spid="3">
                                            <p:txEl>
                                              <p:pRg st="3" end="3"/>
                                            </p:txEl>
                                          </p:spTgt>
                                        </p:tgtEl>
                                      </p:cBhvr>
                                      <p:to x="100000" y="90000"/>
                                    </p:animScale>
                                    <p:animScale>
                                      <p:cBhvr>
                                        <p:cTn id="59" dur="166" decel="50000">
                                          <p:stCondLst>
                                            <p:cond delay="1668"/>
                                          </p:stCondLst>
                                        </p:cTn>
                                        <p:tgtEl>
                                          <p:spTgt spid="3">
                                            <p:txEl>
                                              <p:pRg st="3" end="3"/>
                                            </p:txEl>
                                          </p:spTgt>
                                        </p:tgtEl>
                                      </p:cBhvr>
                                      <p:to x="100000" y="100000"/>
                                    </p:animScale>
                                    <p:animScale>
                                      <p:cBhvr>
                                        <p:cTn id="60" dur="26">
                                          <p:stCondLst>
                                            <p:cond delay="1808"/>
                                          </p:stCondLst>
                                        </p:cTn>
                                        <p:tgtEl>
                                          <p:spTgt spid="3">
                                            <p:txEl>
                                              <p:pRg st="3" end="3"/>
                                            </p:txEl>
                                          </p:spTgt>
                                        </p:tgtEl>
                                      </p:cBhvr>
                                      <p:to x="100000" y="95000"/>
                                    </p:animScale>
                                    <p:animScale>
                                      <p:cBhvr>
                                        <p:cTn id="61"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731312"/>
          </a:xfrm>
        </p:spPr>
        <p:txBody>
          <a:bodyPr>
            <a:normAutofit/>
          </a:bodyPr>
          <a:lstStyle/>
          <a:p>
            <a:r>
              <a:rPr lang="es-MX" dirty="0" smtClean="0"/>
              <a:t>DIMENSIONES DE LA RC:</a:t>
            </a:r>
            <a:endParaRPr lang="es-MX" dirty="0"/>
          </a:p>
        </p:txBody>
      </p:sp>
      <p:sp>
        <p:nvSpPr>
          <p:cNvPr id="3" name="Marcador de contenido 2"/>
          <p:cNvSpPr>
            <a:spLocks noGrp="1"/>
          </p:cNvSpPr>
          <p:nvPr>
            <p:ph idx="1"/>
          </p:nvPr>
        </p:nvSpPr>
        <p:spPr>
          <a:xfrm>
            <a:off x="913774" y="1931832"/>
            <a:ext cx="10363826" cy="3859368"/>
          </a:xfrm>
          <a:prstGeom prst="rect">
            <a:avLst/>
          </a:prstGeom>
        </p:spPr>
        <p:txBody>
          <a:bodyPr/>
          <a:lstStyle/>
          <a:p>
            <a:pPr marL="609600" indent="-609600">
              <a:buFontTx/>
              <a:buAutoNum type="arabicPeriod"/>
            </a:pPr>
            <a:r>
              <a:rPr lang="es-ES" altLang="es-MX" sz="2400" b="1" i="1" dirty="0"/>
              <a:t>Informativa</a:t>
            </a:r>
            <a:r>
              <a:rPr lang="es-ES" altLang="es-MX" sz="2400" dirty="0"/>
              <a:t>: qué ha sido o será hecho.</a:t>
            </a:r>
          </a:p>
          <a:p>
            <a:pPr marL="609600" indent="-609600">
              <a:buFontTx/>
              <a:buAutoNum type="arabicPeriod"/>
            </a:pPr>
            <a:r>
              <a:rPr lang="es-ES" altLang="es-MX" sz="2400" b="1" i="1" dirty="0"/>
              <a:t>Explicativa:</a:t>
            </a:r>
            <a:r>
              <a:rPr lang="es-ES" altLang="es-MX" sz="2400" dirty="0"/>
              <a:t> ofrece razones y forma juicios, justificando lo hecho o por hacer.</a:t>
            </a:r>
          </a:p>
          <a:p>
            <a:pPr marL="609600" indent="-609600">
              <a:buFontTx/>
              <a:buAutoNum type="arabicPeriod"/>
            </a:pPr>
            <a:r>
              <a:rPr lang="es-ES" altLang="es-MX" sz="2400" b="1" i="1" dirty="0" err="1"/>
              <a:t>Exigitiva</a:t>
            </a:r>
            <a:r>
              <a:rPr lang="es-ES" altLang="es-MX" sz="2400" i="1" u="sng" dirty="0"/>
              <a:t>:</a:t>
            </a:r>
            <a:r>
              <a:rPr lang="es-ES" altLang="es-MX" sz="2400" dirty="0"/>
              <a:t> reconoce lo correcto y castiga lo erróneo mediante la penalización o el castigo.</a:t>
            </a:r>
          </a:p>
          <a:p>
            <a:pPr marL="609600" indent="-609600">
              <a:buNone/>
            </a:pPr>
            <a:r>
              <a:rPr lang="es-ES" altLang="es-MX" sz="2400" dirty="0"/>
              <a:t>	(</a:t>
            </a:r>
            <a:r>
              <a:rPr lang="es-ES" altLang="es-MX" sz="2400" dirty="0" err="1"/>
              <a:t>Schedler</a:t>
            </a:r>
            <a:r>
              <a:rPr lang="es-ES" altLang="es-MX" sz="2400" dirty="0"/>
              <a:t>, </a:t>
            </a:r>
            <a:r>
              <a:rPr lang="es-ES" altLang="es-MX" sz="2400" dirty="0" smtClean="0"/>
              <a:t>A.)</a:t>
            </a:r>
            <a:endParaRPr lang="es-ES" altLang="es-MX" sz="2400" dirty="0"/>
          </a:p>
          <a:p>
            <a:endParaRPr lang="es-MX" dirty="0"/>
          </a:p>
        </p:txBody>
      </p:sp>
    </p:spTree>
    <p:extLst>
      <p:ext uri="{BB962C8B-B14F-4D97-AF65-F5344CB8AC3E}">
        <p14:creationId xmlns:p14="http://schemas.microsoft.com/office/powerpoint/2010/main" val="32776780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13775" y="618517"/>
            <a:ext cx="10364451" cy="733765"/>
          </a:xfrm>
        </p:spPr>
        <p:txBody>
          <a:bodyPr>
            <a:normAutofit/>
          </a:bodyPr>
          <a:lstStyle/>
          <a:p>
            <a:pPr>
              <a:defRPr/>
            </a:pPr>
            <a:r>
              <a:rPr lang="es-MX" dirty="0" smtClean="0"/>
              <a:t>1.  RC HORIZONTAL</a:t>
            </a:r>
            <a:endParaRPr lang="es-MX" dirty="0"/>
          </a:p>
        </p:txBody>
      </p:sp>
      <p:sp>
        <p:nvSpPr>
          <p:cNvPr id="21506" name="4 Marcador de contenido"/>
          <p:cNvSpPr>
            <a:spLocks noGrp="1"/>
          </p:cNvSpPr>
          <p:nvPr>
            <p:ph sz="half" idx="1"/>
          </p:nvPr>
        </p:nvSpPr>
        <p:spPr>
          <a:xfrm>
            <a:off x="759854" y="2305318"/>
            <a:ext cx="4365938" cy="3701782"/>
          </a:xfrm>
          <a:prstGeom prst="rect">
            <a:avLst/>
          </a:prstGeom>
        </p:spPr>
        <p:txBody>
          <a:bodyPr/>
          <a:lstStyle/>
          <a:p>
            <a:pPr marL="109538" indent="0">
              <a:buNone/>
            </a:pPr>
            <a:r>
              <a:rPr lang="es-ES" altLang="es-MX" sz="2800" dirty="0" smtClean="0"/>
              <a:t>Se desarrolla entre instituciones del mismo nivel jerárquico.</a:t>
            </a:r>
          </a:p>
          <a:p>
            <a:pPr marL="109538" indent="0">
              <a:buNone/>
            </a:pPr>
            <a:endParaRPr lang="es-MX" altLang="es-MX" sz="2800" dirty="0" smtClean="0"/>
          </a:p>
        </p:txBody>
      </p:sp>
      <p:pic>
        <p:nvPicPr>
          <p:cNvPr id="21508" name="6 Marcador de contenido" descr="http://portalacademico.cch.unam.mx/materiales/al/cont/hist/univ/univ1/histunivoa01/img/hu1u4oa1p01e19.gif"/>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48299" y="1700011"/>
            <a:ext cx="6554811" cy="4559121"/>
          </a:xfrm>
          <a:prstGeom prst="rect">
            <a:avLst/>
          </a:prstGeom>
        </p:spPr>
      </p:pic>
    </p:spTree>
    <p:extLst>
      <p:ext uri="{BB962C8B-B14F-4D97-AF65-F5344CB8AC3E}">
        <p14:creationId xmlns:p14="http://schemas.microsoft.com/office/powerpoint/2010/main" val="1000224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6">
                                            <p:txEl>
                                              <p:pRg st="0" end="0"/>
                                            </p:txEl>
                                          </p:spTgt>
                                        </p:tgtEl>
                                        <p:attrNameLst>
                                          <p:attrName>style.visibility</p:attrName>
                                        </p:attrNameLst>
                                      </p:cBhvr>
                                      <p:to>
                                        <p:strVal val="visible"/>
                                      </p:to>
                                    </p:set>
                                    <p:animEffect transition="in" filter="barn(inVertical)">
                                      <p:cBhvr>
                                        <p:cTn id="12" dur="500"/>
                                        <p:tgtEl>
                                          <p:spTgt spid="215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circle(in)">
                                      <p:cBhvr>
                                        <p:cTn id="1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50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13776" y="618518"/>
            <a:ext cx="5203690" cy="540582"/>
          </a:xfrm>
        </p:spPr>
        <p:txBody>
          <a:bodyPr>
            <a:normAutofit fontScale="90000"/>
          </a:bodyPr>
          <a:lstStyle/>
          <a:p>
            <a:pPr>
              <a:defRPr/>
            </a:pPr>
            <a:r>
              <a:rPr lang="es-MX" dirty="0" smtClean="0"/>
              <a:t>2. 	RC Vertical:</a:t>
            </a:r>
            <a:endParaRPr lang="es-MX" dirty="0"/>
          </a:p>
        </p:txBody>
      </p:sp>
      <p:sp>
        <p:nvSpPr>
          <p:cNvPr id="22530" name="3 Marcador de contenido"/>
          <p:cNvSpPr>
            <a:spLocks noGrp="1"/>
          </p:cNvSpPr>
          <p:nvPr>
            <p:ph sz="half" idx="1"/>
          </p:nvPr>
        </p:nvSpPr>
        <p:spPr>
          <a:xfrm>
            <a:off x="618186" y="1481138"/>
            <a:ext cx="5401614" cy="4525962"/>
          </a:xfrm>
          <a:prstGeom prst="rect">
            <a:avLst/>
          </a:prstGeom>
        </p:spPr>
        <p:txBody>
          <a:bodyPr/>
          <a:lstStyle/>
          <a:p>
            <a:pPr marL="0" indent="0" eaLnBrk="1" hangingPunct="1">
              <a:buNone/>
            </a:pPr>
            <a:endParaRPr lang="es-MX" altLang="es-MX" sz="2800" dirty="0" smtClean="0"/>
          </a:p>
        </p:txBody>
      </p:sp>
      <p:pic>
        <p:nvPicPr>
          <p:cNvPr id="3074" name="Picture 2" descr="http://www.redpolitica.mx/sites/default/files/imagecache/400xY/elecciones_2013_i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5390" y="48723"/>
            <a:ext cx="4569728" cy="34272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lajornadamichoacan.com.mx/wp-content/uploads/2012/06/8p-gace-congre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362" y="3543821"/>
            <a:ext cx="4421542" cy="331418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1.bp.blogspot.com/_3ApLSZO21NA/TGiq3pSsLrI/AAAAAAAAABw/AUB7bu78Cd0/s1600/TAREA%237+COLLAGE+MEDIOS+DE+COMUNICACI%C3%93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776" y="3392677"/>
            <a:ext cx="4416425" cy="34653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202465" y="175364"/>
            <a:ext cx="197911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3200" b="1" dirty="0" smtClean="0">
                <a:solidFill>
                  <a:srgbClr val="FF0000"/>
                </a:solidFill>
              </a:rPr>
              <a:t>Electoral</a:t>
            </a:r>
            <a:endParaRPr lang="es-MX" sz="3200" b="1" dirty="0">
              <a:solidFill>
                <a:srgbClr val="FF0000"/>
              </a:solidFill>
            </a:endParaRPr>
          </a:p>
        </p:txBody>
      </p:sp>
      <p:sp>
        <p:nvSpPr>
          <p:cNvPr id="4" name="CuadroTexto 3"/>
          <p:cNvSpPr txBox="1"/>
          <p:nvPr/>
        </p:nvSpPr>
        <p:spPr>
          <a:xfrm>
            <a:off x="7878871" y="3995803"/>
            <a:ext cx="19916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s-MX" sz="3600" b="1" dirty="0" smtClean="0">
                <a:solidFill>
                  <a:srgbClr val="FF0000"/>
                </a:solidFill>
              </a:rPr>
              <a:t>Social</a:t>
            </a:r>
            <a:endParaRPr lang="es-MX" sz="3600" b="1" dirty="0">
              <a:solidFill>
                <a:srgbClr val="FF0000"/>
              </a:solidFill>
            </a:endParaRPr>
          </a:p>
        </p:txBody>
      </p:sp>
      <p:sp>
        <p:nvSpPr>
          <p:cNvPr id="5" name="CuadroTexto 4"/>
          <p:cNvSpPr txBox="1"/>
          <p:nvPr/>
        </p:nvSpPr>
        <p:spPr>
          <a:xfrm>
            <a:off x="2257113" y="3668963"/>
            <a:ext cx="172975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s-MX" sz="3600" b="1" dirty="0" smtClean="0">
                <a:solidFill>
                  <a:srgbClr val="FF0000"/>
                </a:solidFill>
              </a:rPr>
              <a:t>Social </a:t>
            </a:r>
            <a:endParaRPr lang="es-MX" sz="3600" b="1" dirty="0">
              <a:solidFill>
                <a:srgbClr val="FF0000"/>
              </a:solidFill>
            </a:endParaRPr>
          </a:p>
        </p:txBody>
      </p:sp>
    </p:spTree>
    <p:extLst>
      <p:ext uri="{BB962C8B-B14F-4D97-AF65-F5344CB8AC3E}">
        <p14:creationId xmlns:p14="http://schemas.microsoft.com/office/powerpoint/2010/main" val="14298737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nodePh="1">
                                  <p:stCondLst>
                                    <p:cond delay="0"/>
                                  </p:stCondLst>
                                  <p:endCondLst>
                                    <p:cond evt="begin" delay="0">
                                      <p:tn val="15"/>
                                    </p:cond>
                                  </p:endCondLst>
                                  <p:childTnLst>
                                    <p:set>
                                      <p:cBhvr>
                                        <p:cTn id="16" dur="1" fill="hold">
                                          <p:stCondLst>
                                            <p:cond delay="0"/>
                                          </p:stCondLst>
                                        </p:cTn>
                                        <p:tgtEl>
                                          <p:spTgt spid="22530">
                                            <p:txEl>
                                              <p:pRg st="0" end="0"/>
                                            </p:txEl>
                                          </p:spTgt>
                                        </p:tgtEl>
                                        <p:attrNameLst>
                                          <p:attrName>style.visibility</p:attrName>
                                        </p:attrNameLst>
                                      </p:cBhvr>
                                      <p:to>
                                        <p:strVal val="visible"/>
                                      </p:to>
                                    </p:set>
                                    <p:animEffect transition="in" filter="barn(inVertical)">
                                      <p:cBhvr>
                                        <p:cTn id="17" dur="500"/>
                                        <p:tgtEl>
                                          <p:spTgt spid="225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circle(in)">
                                      <p:cBhvr>
                                        <p:cTn id="22" dur="2000"/>
                                        <p:tgtEl>
                                          <p:spTgt spid="307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circle(in)">
                                      <p:cBhvr>
                                        <p:cTn id="27" dur="2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Acepciones de la </a:t>
            </a:r>
            <a:r>
              <a:rPr lang="es-MX" dirty="0" err="1" smtClean="0"/>
              <a:t>cs</a:t>
            </a:r>
            <a:endParaRPr lang="es-MX" dirty="0"/>
          </a:p>
        </p:txBody>
      </p:sp>
      <p:sp>
        <p:nvSpPr>
          <p:cNvPr id="3" name="Marcador de contenido 2"/>
          <p:cNvSpPr>
            <a:spLocks noGrp="1"/>
          </p:cNvSpPr>
          <p:nvPr>
            <p:ph idx="1"/>
          </p:nvPr>
        </p:nvSpPr>
        <p:spPr>
          <a:xfrm>
            <a:off x="913774" y="2367092"/>
            <a:ext cx="10363826" cy="3424107"/>
          </a:xfrm>
          <a:prstGeom prst="rect">
            <a:avLst/>
          </a:prstGeom>
        </p:spPr>
        <p:txBody>
          <a:bodyPr/>
          <a:lstStyle/>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800" kern="0" cap="none" dirty="0">
                <a:latin typeface="Arial"/>
              </a:rPr>
              <a:t>Oficina gubernamental para quejas y denuncias.</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800" kern="0" cap="none" dirty="0">
                <a:latin typeface="Arial"/>
              </a:rPr>
              <a:t>Tipo de participación social orientado a la vigilancia de programas.</a:t>
            </a:r>
          </a:p>
          <a:p>
            <a:pPr marL="342900" lvl="0" indent="-342900" fontAlgn="base">
              <a:lnSpc>
                <a:spcPct val="100000"/>
              </a:lnSpc>
              <a:spcBef>
                <a:spcPct val="20000"/>
              </a:spcBef>
              <a:spcAft>
                <a:spcPct val="0"/>
              </a:spcAft>
              <a:buClr>
                <a:srgbClr val="003366"/>
              </a:buClr>
              <a:buSzPct val="75000"/>
              <a:buFont typeface="Wingdings" panose="05000000000000000000" pitchFamily="2" charset="2"/>
              <a:buChar char="l"/>
            </a:pPr>
            <a:r>
              <a:rPr lang="es-ES" altLang="es-MX" sz="2800" kern="0" cap="none" dirty="0">
                <a:latin typeface="Arial"/>
              </a:rPr>
              <a:t>Forma de control social de la sociedad sobre el gobierno.</a:t>
            </a:r>
          </a:p>
          <a:p>
            <a:endParaRPr lang="es-MX" dirty="0"/>
          </a:p>
        </p:txBody>
      </p:sp>
    </p:spTree>
    <p:extLst>
      <p:ext uri="{BB962C8B-B14F-4D97-AF65-F5344CB8AC3E}">
        <p14:creationId xmlns:p14="http://schemas.microsoft.com/office/powerpoint/2010/main" val="14048530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3">
                                            <p:txEl>
                                              <p:pRg st="2" end="2"/>
                                            </p:txEl>
                                          </p:spTgt>
                                        </p:tgtEl>
                                        <p:attrNameLst>
                                          <p:attrName>style.visibility</p:attrName>
                                        </p:attrNameLst>
                                      </p:cBhvr>
                                      <p:to>
                                        <p:strVal val="visible"/>
                                      </p:to>
                                    </p:set>
                                    <p:animEffect transition="in" filter="wipe(down)">
                                      <p:cBhvr>
                                        <p:cTn id="48" dur="580">
                                          <p:stCondLst>
                                            <p:cond delay="0"/>
                                          </p:stCondLst>
                                        </p:cTn>
                                        <p:tgtEl>
                                          <p:spTgt spid="3">
                                            <p:txEl>
                                              <p:pRg st="2" end="2"/>
                                            </p:txEl>
                                          </p:spTgt>
                                        </p:tgtEl>
                                      </p:cBhvr>
                                    </p:animEffect>
                                    <p:anim calcmode="lin" valueType="num">
                                      <p:cBhvr>
                                        <p:cTn id="49"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3">
                                            <p:txEl>
                                              <p:pRg st="2" end="2"/>
                                            </p:txEl>
                                          </p:spTgt>
                                        </p:tgtEl>
                                      </p:cBhvr>
                                      <p:to x="100000" y="60000"/>
                                    </p:animScale>
                                    <p:animScale>
                                      <p:cBhvr>
                                        <p:cTn id="55" dur="166" decel="50000">
                                          <p:stCondLst>
                                            <p:cond delay="676"/>
                                          </p:stCondLst>
                                        </p:cTn>
                                        <p:tgtEl>
                                          <p:spTgt spid="3">
                                            <p:txEl>
                                              <p:pRg st="2" end="2"/>
                                            </p:txEl>
                                          </p:spTgt>
                                        </p:tgtEl>
                                      </p:cBhvr>
                                      <p:to x="100000" y="100000"/>
                                    </p:animScale>
                                    <p:animScale>
                                      <p:cBhvr>
                                        <p:cTn id="56" dur="26">
                                          <p:stCondLst>
                                            <p:cond delay="1312"/>
                                          </p:stCondLst>
                                        </p:cTn>
                                        <p:tgtEl>
                                          <p:spTgt spid="3">
                                            <p:txEl>
                                              <p:pRg st="2" end="2"/>
                                            </p:txEl>
                                          </p:spTgt>
                                        </p:tgtEl>
                                      </p:cBhvr>
                                      <p:to x="100000" y="80000"/>
                                    </p:animScale>
                                    <p:animScale>
                                      <p:cBhvr>
                                        <p:cTn id="57" dur="166" decel="50000">
                                          <p:stCondLst>
                                            <p:cond delay="1338"/>
                                          </p:stCondLst>
                                        </p:cTn>
                                        <p:tgtEl>
                                          <p:spTgt spid="3">
                                            <p:txEl>
                                              <p:pRg st="2" end="2"/>
                                            </p:txEl>
                                          </p:spTgt>
                                        </p:tgtEl>
                                      </p:cBhvr>
                                      <p:to x="100000" y="100000"/>
                                    </p:animScale>
                                    <p:animScale>
                                      <p:cBhvr>
                                        <p:cTn id="58" dur="26">
                                          <p:stCondLst>
                                            <p:cond delay="1642"/>
                                          </p:stCondLst>
                                        </p:cTn>
                                        <p:tgtEl>
                                          <p:spTgt spid="3">
                                            <p:txEl>
                                              <p:pRg st="2" end="2"/>
                                            </p:txEl>
                                          </p:spTgt>
                                        </p:tgtEl>
                                      </p:cBhvr>
                                      <p:to x="100000" y="90000"/>
                                    </p:animScale>
                                    <p:animScale>
                                      <p:cBhvr>
                                        <p:cTn id="59" dur="166" decel="50000">
                                          <p:stCondLst>
                                            <p:cond delay="1668"/>
                                          </p:stCondLst>
                                        </p:cTn>
                                        <p:tgtEl>
                                          <p:spTgt spid="3">
                                            <p:txEl>
                                              <p:pRg st="2" end="2"/>
                                            </p:txEl>
                                          </p:spTgt>
                                        </p:tgtEl>
                                      </p:cBhvr>
                                      <p:to x="100000" y="100000"/>
                                    </p:animScale>
                                    <p:animScale>
                                      <p:cBhvr>
                                        <p:cTn id="60" dur="26">
                                          <p:stCondLst>
                                            <p:cond delay="1808"/>
                                          </p:stCondLst>
                                        </p:cTn>
                                        <p:tgtEl>
                                          <p:spTgt spid="3">
                                            <p:txEl>
                                              <p:pRg st="2" end="2"/>
                                            </p:txEl>
                                          </p:spTgt>
                                        </p:tgtEl>
                                      </p:cBhvr>
                                      <p:to x="100000" y="95000"/>
                                    </p:animScale>
                                    <p:animScale>
                                      <p:cBhvr>
                                        <p:cTn id="61"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Definiciones DE </a:t>
            </a:r>
            <a:r>
              <a:rPr lang="es-MX" dirty="0" err="1" smtClean="0"/>
              <a:t>cs</a:t>
            </a:r>
            <a:r>
              <a:rPr lang="es-MX" dirty="0" smtClean="0"/>
              <a:t>:</a:t>
            </a:r>
            <a:endParaRPr lang="es-MX" dirty="0"/>
          </a:p>
        </p:txBody>
      </p:sp>
      <p:sp>
        <p:nvSpPr>
          <p:cNvPr id="3" name="Marcador de contenido 2"/>
          <p:cNvSpPr>
            <a:spLocks noGrp="1"/>
          </p:cNvSpPr>
          <p:nvPr>
            <p:ph idx="1"/>
          </p:nvPr>
        </p:nvSpPr>
        <p:spPr>
          <a:xfrm>
            <a:off x="592428" y="2367092"/>
            <a:ext cx="10685172" cy="3814767"/>
          </a:xfrm>
          <a:prstGeom prst="rect">
            <a:avLst/>
          </a:prstGeom>
        </p:spPr>
        <p:txBody>
          <a:bodyPr/>
          <a:lstStyle/>
          <a:p>
            <a:pPr marL="0" lvl="0" indent="0" fontAlgn="base">
              <a:lnSpc>
                <a:spcPct val="90000"/>
              </a:lnSpc>
              <a:spcBef>
                <a:spcPct val="20000"/>
              </a:spcBef>
              <a:spcAft>
                <a:spcPct val="0"/>
              </a:spcAft>
              <a:buClr>
                <a:srgbClr val="003366"/>
              </a:buClr>
              <a:buSzPct val="75000"/>
              <a:buNone/>
            </a:pPr>
            <a:r>
              <a:rPr lang="es-ES" altLang="es-MX" sz="2400" kern="0" cap="none" dirty="0" smtClean="0">
                <a:latin typeface="Arial"/>
              </a:rPr>
              <a:t>“</a:t>
            </a:r>
            <a:r>
              <a:rPr lang="es-ES" altLang="es-MX" sz="2400" kern="0" cap="none" dirty="0">
                <a:latin typeface="Arial"/>
              </a:rPr>
              <a:t>constituye una nueva forma de control administrativo ejercido por los ciudadanos sobre la actuación de quienes tienen la responsabilidad del quehacer gubernamental. Se trata pues de una forma avanzada de participación ciudadana en las tareas de vigilancia y fiscalización de los recursos públicos y en la evaluación del desempeño de los funcionarios y empleados al servicio del Estado”.</a:t>
            </a:r>
          </a:p>
          <a:p>
            <a:pPr marL="609600" lvl="0" indent="-609600" fontAlgn="base">
              <a:lnSpc>
                <a:spcPct val="90000"/>
              </a:lnSpc>
              <a:spcBef>
                <a:spcPct val="20000"/>
              </a:spcBef>
              <a:spcAft>
                <a:spcPct val="0"/>
              </a:spcAft>
              <a:buClr>
                <a:srgbClr val="003366"/>
              </a:buClr>
              <a:buSzPct val="75000"/>
              <a:buNone/>
            </a:pPr>
            <a:endParaRPr lang="es-ES" altLang="es-MX" sz="2400" kern="0" cap="none" dirty="0" smtClean="0">
              <a:latin typeface="Arial"/>
            </a:endParaRPr>
          </a:p>
          <a:p>
            <a:pPr marL="609600" lvl="0" indent="-609600" fontAlgn="base">
              <a:lnSpc>
                <a:spcPct val="90000"/>
              </a:lnSpc>
              <a:spcBef>
                <a:spcPct val="20000"/>
              </a:spcBef>
              <a:spcAft>
                <a:spcPct val="0"/>
              </a:spcAft>
              <a:buClr>
                <a:srgbClr val="003366"/>
              </a:buClr>
              <a:buSzPct val="75000"/>
              <a:buNone/>
            </a:pPr>
            <a:r>
              <a:rPr lang="es-ES" altLang="es-MX" sz="2400" kern="0" cap="none" dirty="0" smtClean="0">
                <a:latin typeface="Arial"/>
              </a:rPr>
              <a:t>(</a:t>
            </a:r>
            <a:r>
              <a:rPr lang="es-ES" altLang="es-MX" sz="2400" kern="0" cap="none" dirty="0">
                <a:latin typeface="Arial"/>
              </a:rPr>
              <a:t>Vázquez Cano, 1994)</a:t>
            </a:r>
          </a:p>
          <a:p>
            <a:pPr marL="0" indent="0">
              <a:buNone/>
            </a:pPr>
            <a:endParaRPr lang="es-MX" dirty="0"/>
          </a:p>
        </p:txBody>
      </p:sp>
    </p:spTree>
    <p:extLst>
      <p:ext uri="{BB962C8B-B14F-4D97-AF65-F5344CB8AC3E}">
        <p14:creationId xmlns:p14="http://schemas.microsoft.com/office/powerpoint/2010/main" val="1718732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wipe(down)">
                                      <p:cBhvr>
                                        <p:cTn id="30" dur="580">
                                          <p:stCondLst>
                                            <p:cond delay="0"/>
                                          </p:stCondLst>
                                        </p:cTn>
                                        <p:tgtEl>
                                          <p:spTgt spid="3">
                                            <p:txEl>
                                              <p:pRg st="2" end="2"/>
                                            </p:txEl>
                                          </p:spTgt>
                                        </p:tgtEl>
                                      </p:cBhvr>
                                    </p:animEffect>
                                    <p:anim calcmode="lin" valueType="num">
                                      <p:cBhvr>
                                        <p:cTn id="31"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2" end="2"/>
                                            </p:txEl>
                                          </p:spTgt>
                                        </p:tgtEl>
                                      </p:cBhvr>
                                      <p:to x="100000" y="60000"/>
                                    </p:animScale>
                                    <p:animScale>
                                      <p:cBhvr>
                                        <p:cTn id="37" dur="166" decel="50000">
                                          <p:stCondLst>
                                            <p:cond delay="676"/>
                                          </p:stCondLst>
                                        </p:cTn>
                                        <p:tgtEl>
                                          <p:spTgt spid="3">
                                            <p:txEl>
                                              <p:pRg st="2" end="2"/>
                                            </p:txEl>
                                          </p:spTgt>
                                        </p:tgtEl>
                                      </p:cBhvr>
                                      <p:to x="100000" y="100000"/>
                                    </p:animScale>
                                    <p:animScale>
                                      <p:cBhvr>
                                        <p:cTn id="38" dur="26">
                                          <p:stCondLst>
                                            <p:cond delay="1312"/>
                                          </p:stCondLst>
                                        </p:cTn>
                                        <p:tgtEl>
                                          <p:spTgt spid="3">
                                            <p:txEl>
                                              <p:pRg st="2" end="2"/>
                                            </p:txEl>
                                          </p:spTgt>
                                        </p:tgtEl>
                                      </p:cBhvr>
                                      <p:to x="100000" y="80000"/>
                                    </p:animScale>
                                    <p:animScale>
                                      <p:cBhvr>
                                        <p:cTn id="39" dur="166" decel="50000">
                                          <p:stCondLst>
                                            <p:cond delay="1338"/>
                                          </p:stCondLst>
                                        </p:cTn>
                                        <p:tgtEl>
                                          <p:spTgt spid="3">
                                            <p:txEl>
                                              <p:pRg st="2" end="2"/>
                                            </p:txEl>
                                          </p:spTgt>
                                        </p:tgtEl>
                                      </p:cBhvr>
                                      <p:to x="100000" y="100000"/>
                                    </p:animScale>
                                    <p:animScale>
                                      <p:cBhvr>
                                        <p:cTn id="40" dur="26">
                                          <p:stCondLst>
                                            <p:cond delay="1642"/>
                                          </p:stCondLst>
                                        </p:cTn>
                                        <p:tgtEl>
                                          <p:spTgt spid="3">
                                            <p:txEl>
                                              <p:pRg st="2" end="2"/>
                                            </p:txEl>
                                          </p:spTgt>
                                        </p:tgtEl>
                                      </p:cBhvr>
                                      <p:to x="100000" y="90000"/>
                                    </p:animScale>
                                    <p:animScale>
                                      <p:cBhvr>
                                        <p:cTn id="41" dur="166" decel="50000">
                                          <p:stCondLst>
                                            <p:cond delay="1668"/>
                                          </p:stCondLst>
                                        </p:cTn>
                                        <p:tgtEl>
                                          <p:spTgt spid="3">
                                            <p:txEl>
                                              <p:pRg st="2" end="2"/>
                                            </p:txEl>
                                          </p:spTgt>
                                        </p:tgtEl>
                                      </p:cBhvr>
                                      <p:to x="100000" y="100000"/>
                                    </p:animScale>
                                    <p:animScale>
                                      <p:cBhvr>
                                        <p:cTn id="42" dur="26">
                                          <p:stCondLst>
                                            <p:cond delay="1808"/>
                                          </p:stCondLst>
                                        </p:cTn>
                                        <p:tgtEl>
                                          <p:spTgt spid="3">
                                            <p:txEl>
                                              <p:pRg st="2" end="2"/>
                                            </p:txEl>
                                          </p:spTgt>
                                        </p:tgtEl>
                                      </p:cBhvr>
                                      <p:to x="100000" y="95000"/>
                                    </p:animScale>
                                    <p:animScale>
                                      <p:cBhvr>
                                        <p:cTn id="43"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178</TotalTime>
  <Words>1714</Words>
  <Application>Microsoft Office PowerPoint</Application>
  <PresentationFormat>Panorámica</PresentationFormat>
  <Paragraphs>168</Paragraphs>
  <Slides>33</Slides>
  <Notes>1</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33</vt:i4>
      </vt:variant>
    </vt:vector>
  </HeadingPairs>
  <TitlesOfParts>
    <vt:vector size="41" baseType="lpstr">
      <vt:lpstr>Arial</vt:lpstr>
      <vt:lpstr>Calibri</vt:lpstr>
      <vt:lpstr>Calibri Light</vt:lpstr>
      <vt:lpstr>Century Gothic</vt:lpstr>
      <vt:lpstr>Lucida Sans Unicode</vt:lpstr>
      <vt:lpstr>Wingdings</vt:lpstr>
      <vt:lpstr>Estela de condensación</vt:lpstr>
      <vt:lpstr>Celestial</vt:lpstr>
      <vt:lpstr>La Contraloría social en méxico</vt:lpstr>
      <vt:lpstr>Presentación de PowerPoint</vt:lpstr>
      <vt:lpstr>UBICACIÓN </vt:lpstr>
      <vt:lpstr>RENDICIÓN DE CUENTAS</vt:lpstr>
      <vt:lpstr>DIMENSIONES DE LA RC:</vt:lpstr>
      <vt:lpstr>1.  RC HORIZONTAL</vt:lpstr>
      <vt:lpstr>2.  RC Vertical:</vt:lpstr>
      <vt:lpstr>Acepciones de la cs</vt:lpstr>
      <vt:lpstr>Definiciones DE cs:</vt:lpstr>
      <vt:lpstr>DEFINICIONES:</vt:lpstr>
      <vt:lpstr>Definiciones:</vt:lpstr>
      <vt:lpstr>ORÍGENES</vt:lpstr>
      <vt:lpstr>Marco federal</vt:lpstr>
      <vt:lpstr>Marco legal</vt:lpstr>
      <vt:lpstr>Sistema Integral de CS</vt:lpstr>
      <vt:lpstr>Marco institucional</vt:lpstr>
      <vt:lpstr>objetivos</vt:lpstr>
      <vt:lpstr>componentes</vt:lpstr>
      <vt:lpstr>tipologías</vt:lpstr>
      <vt:lpstr> sistema de atención ciudadana</vt:lpstr>
      <vt:lpstr>Metodología del control</vt:lpstr>
      <vt:lpstr>a nivel estatal.</vt:lpstr>
      <vt:lpstr>A nivel municipal</vt:lpstr>
      <vt:lpstr>Comités de vigilancia</vt:lpstr>
      <vt:lpstr>órganos colegiados</vt:lpstr>
      <vt:lpstr>Presentación de PowerPoint</vt:lpstr>
      <vt:lpstr>Ventajas:</vt:lpstr>
      <vt:lpstr>Alcances.</vt:lpstr>
      <vt:lpstr>Limitaciones.</vt:lpstr>
      <vt:lpstr>Participación ciudadana esquema actual de RC:</vt:lpstr>
      <vt:lpstr>Control ciudadano en un régimen integral de RC</vt:lpstr>
      <vt:lpstr>¡Gracias!</vt:lpstr>
      <vt:lpstr>Bibliografía</vt:lpstr>
    </vt:vector>
  </TitlesOfParts>
  <Company>ITESO A.C.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Contraloría social</dc:title>
  <dc:creator>Bautista Farías, José</dc:creator>
  <cp:lastModifiedBy>Bautista Farías, José</cp:lastModifiedBy>
  <cp:revision>23</cp:revision>
  <dcterms:created xsi:type="dcterms:W3CDTF">2015-05-26T16:42:32Z</dcterms:created>
  <dcterms:modified xsi:type="dcterms:W3CDTF">2015-05-26T22:00:18Z</dcterms:modified>
</cp:coreProperties>
</file>