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>
        <p:scale>
          <a:sx n="81" d="100"/>
          <a:sy n="81" d="100"/>
        </p:scale>
        <p:origin x="-210" y="-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o 11"/>
          <p:cNvGrpSpPr/>
          <p:nvPr userDrawn="1"/>
        </p:nvGrpSpPr>
        <p:grpSpPr>
          <a:xfrm>
            <a:off x="981075" y="392187"/>
            <a:ext cx="10248900" cy="5740350"/>
            <a:chOff x="981075" y="392187"/>
            <a:chExt cx="10248900" cy="5740350"/>
          </a:xfrm>
        </p:grpSpPr>
        <p:pic>
          <p:nvPicPr>
            <p:cNvPr id="8" name="Picture 4" descr="Jalisco PPT-04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1075" y="392187"/>
              <a:ext cx="10248900" cy="5740350"/>
            </a:xfrm>
            <a:prstGeom prst="rect">
              <a:avLst/>
            </a:prstGeom>
          </p:spPr>
        </p:pic>
        <p:pic>
          <p:nvPicPr>
            <p:cNvPr id="10" name="Imagen 9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3800" y="787271"/>
              <a:ext cx="7264400" cy="3373348"/>
            </a:xfrm>
            <a:prstGeom prst="rect">
              <a:avLst/>
            </a:prstGeom>
          </p:spPr>
        </p:pic>
      </p:grp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MX" dirty="0" smtClean="0"/>
              <a:t>28/05/2015</a:t>
            </a:r>
            <a:endParaRPr lang="es-MX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MX" dirty="0" smtClean="0"/>
              <a:t>PRIMERA REUNIÓN PLENARIA DE LA COMISIÓN DE CONTROL Y EVALUACIÓN GUBERNAMENTAL </a:t>
            </a:r>
            <a:endParaRPr lang="es-MX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Subtítulo 3"/>
          <p:cNvSpPr txBox="1">
            <a:spLocks/>
          </p:cNvSpPr>
          <p:nvPr userDrawn="1"/>
        </p:nvSpPr>
        <p:spPr>
          <a:xfrm>
            <a:off x="1866900" y="3717032"/>
            <a:ext cx="8515350" cy="18646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s-ES" sz="3600" b="1" dirty="0" smtClean="0">
              <a:solidFill>
                <a:srgbClr val="800000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977204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9114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3764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369565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612247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6647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817558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37873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822919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2139702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6462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  <p:grpSp>
        <p:nvGrpSpPr>
          <p:cNvPr id="10" name="Grupo 9"/>
          <p:cNvGrpSpPr/>
          <p:nvPr userDrawn="1"/>
        </p:nvGrpSpPr>
        <p:grpSpPr>
          <a:xfrm>
            <a:off x="-6110" y="27384"/>
            <a:ext cx="12299709" cy="6858000"/>
            <a:chOff x="-6110" y="27384"/>
            <a:chExt cx="12299709" cy="6858000"/>
          </a:xfrm>
        </p:grpSpPr>
        <p:pic>
          <p:nvPicPr>
            <p:cNvPr id="7" name="Picture 3" descr="Jalisco PPT-02.jpg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6110" y="27384"/>
              <a:ext cx="12299709" cy="6858000"/>
            </a:xfrm>
            <a:prstGeom prst="rect">
              <a:avLst/>
            </a:prstGeom>
          </p:spPr>
        </p:pic>
        <p:pic>
          <p:nvPicPr>
            <p:cNvPr id="8" name="Imagen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9644" y="5562600"/>
              <a:ext cx="21082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17718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115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55485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93448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5603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3819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8908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024752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98860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082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9779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205239-9A8F-47D7-89AF-89910EADD1A8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03540-D935-4F72-A063-3B02470E428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02313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D2811-A1E1-4359-904F-461C14ABEA0C}" type="datetimeFigureOut">
              <a:rPr lang="es-MX" smtClean="0"/>
              <a:t>27/05/2015</a:t>
            </a:fld>
            <a:endParaRPr lang="es-MX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71FB72-E30F-4916-88A1-CB6C45C91D0E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16754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1765300" y="3717032"/>
            <a:ext cx="861695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3600" b="1" dirty="0" smtClean="0">
              <a:solidFill>
                <a:srgbClr val="800000"/>
              </a:solidFill>
              <a:latin typeface="Avenir Heavy"/>
              <a:cs typeface="Avenir Heavy"/>
            </a:endParaRPr>
          </a:p>
          <a:p>
            <a:pPr marL="0" indent="0" algn="ctr">
              <a:buNone/>
            </a:pPr>
            <a:r>
              <a:rPr lang="es-ES" sz="3600" b="1" dirty="0" smtClean="0">
                <a:solidFill>
                  <a:srgbClr val="800000"/>
                </a:solidFill>
                <a:latin typeface="Avenir Heavy"/>
                <a:cs typeface="Avenir Heavy"/>
              </a:rPr>
              <a:t>C.P. </a:t>
            </a:r>
            <a:r>
              <a:rPr lang="es-MX" sz="3600" b="1" dirty="0">
                <a:solidFill>
                  <a:srgbClr val="800000"/>
                </a:solidFill>
                <a:latin typeface="Avenir Heavy"/>
                <a:cs typeface="Avenir Heavy"/>
              </a:rPr>
              <a:t>PEDRO GUTIERREZ</a:t>
            </a:r>
          </a:p>
          <a:p>
            <a:pPr marL="0" indent="0" algn="ctr">
              <a:buNone/>
            </a:pPr>
            <a:endParaRPr lang="es-ES" sz="5100" b="1" dirty="0">
              <a:solidFill>
                <a:srgbClr val="800000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18071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444500" y="476672"/>
            <a:ext cx="109855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venir Heavy"/>
                <a:ea typeface="+mn-ea"/>
                <a:cs typeface="Avenir Heavy"/>
              </a:rPr>
              <a:t>SEMBLANZA</a:t>
            </a:r>
          </a:p>
        </p:txBody>
      </p:sp>
      <p:sp>
        <p:nvSpPr>
          <p:cNvPr id="5" name="Subtítulo 3"/>
          <p:cNvSpPr txBox="1">
            <a:spLocks/>
          </p:cNvSpPr>
          <p:nvPr/>
        </p:nvSpPr>
        <p:spPr>
          <a:xfrm>
            <a:off x="444500" y="1196751"/>
            <a:ext cx="11176000" cy="4201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Contador 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Público por la Universidad de Guadalajara. Investigador en materia de  administración de las Haciendas Públicas,  en ese ámbito ha escrito varios artículos y libros entre los que se destacan: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  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Manual de Contabilidad Municipal;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Indetec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 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La Cuenta Pública Municipal: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Indetec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Fundamentos Jurídico-Administrativos en la Operación Secuencial de la Visita Domiciliaria;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Indetec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indent="-342900" hangingPunct="0">
              <a:buFont typeface="Arial" panose="020B0604020202020204" pitchFamily="34" charset="0"/>
              <a:buChar char="•"/>
            </a:pP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marL="342900" lvl="0" indent="-342900" hangingPunct="0">
              <a:buFont typeface="Arial" panose="020B0604020202020204" pitchFamily="34" charset="0"/>
              <a:buChar char="•"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Ley del Impuesto sobre la Renta 1998 y su Complementación Jurídica y Administrativa. </a:t>
            </a:r>
            <a:r>
              <a:rPr lang="es-ES" sz="2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Indetec</a:t>
            </a: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.</a:t>
            </a:r>
            <a:endParaRPr lang="es-MX" sz="2000" dirty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755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3"/>
          <p:cNvSpPr txBox="1">
            <a:spLocks/>
          </p:cNvSpPr>
          <p:nvPr/>
        </p:nvSpPr>
        <p:spPr>
          <a:xfrm>
            <a:off x="444500" y="476672"/>
            <a:ext cx="109855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venir Heavy"/>
                <a:ea typeface="+mn-ea"/>
                <a:cs typeface="Avenir Heavy"/>
              </a:rPr>
              <a:t>SEMBLANZA</a:t>
            </a:r>
          </a:p>
        </p:txBody>
      </p:sp>
      <p:sp>
        <p:nvSpPr>
          <p:cNvPr id="5" name="Subtítulo 3"/>
          <p:cNvSpPr txBox="1">
            <a:spLocks/>
          </p:cNvSpPr>
          <p:nvPr/>
        </p:nvSpPr>
        <p:spPr>
          <a:xfrm>
            <a:off x="444500" y="1196751"/>
            <a:ext cx="11176000" cy="42019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Es capacitador y consultor, entre otras materias, en Administración Tributaria y  Contabilidad Gubernamental.</a:t>
            </a: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 </a:t>
            </a: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Ha desempeñado diversas responsabilidades en el ámbito de la Contabilidad de Organismos Públicos y en su desarrollo profesional independiente ha sido colaborador en diferentes despachos de asesoría fiscal, administrativa y contable. </a:t>
            </a: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 </a:t>
            </a: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hangingPunct="0"/>
            <a:r>
              <a:rPr lang="es-E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venir Heavy"/>
                <a:cs typeface="Avenir Heavy"/>
              </a:rPr>
              <a:t>Actualmente se desempeña como Director de Desarrollo Administrativo de la Hacienda Estatal de INDETEC</a:t>
            </a: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algn="just">
              <a:spcBef>
                <a:spcPct val="20000"/>
              </a:spcBef>
            </a:pPr>
            <a:endParaRPr lang="es-MX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  <a:p>
            <a:pPr lvl="0" algn="just">
              <a:spcBef>
                <a:spcPct val="20000"/>
              </a:spcBef>
            </a:pPr>
            <a:endParaRPr lang="es-MX" sz="1600" dirty="0" smtClean="0">
              <a:solidFill>
                <a:schemeClr val="tx1">
                  <a:lumMod val="75000"/>
                  <a:lumOff val="25000"/>
                </a:schemeClr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1254022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31</Words>
  <Application>Microsoft Office PowerPoint</Application>
  <PresentationFormat>Personalizado</PresentationFormat>
  <Paragraphs>19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5" baseType="lpstr">
      <vt:lpstr>Tema de Office</vt:lpstr>
      <vt:lpstr>Diseño personalizado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soporte</dc:creator>
  <cp:lastModifiedBy>usuario 1</cp:lastModifiedBy>
  <cp:revision>5</cp:revision>
  <dcterms:created xsi:type="dcterms:W3CDTF">2015-05-26T18:04:13Z</dcterms:created>
  <dcterms:modified xsi:type="dcterms:W3CDTF">2015-05-28T00:36:41Z</dcterms:modified>
</cp:coreProperties>
</file>