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321" r:id="rId2"/>
    <p:sldId id="366" r:id="rId3"/>
    <p:sldId id="352" r:id="rId4"/>
    <p:sldId id="351" r:id="rId5"/>
    <p:sldId id="357" r:id="rId6"/>
    <p:sldId id="328" r:id="rId7"/>
    <p:sldId id="329" r:id="rId8"/>
    <p:sldId id="359" r:id="rId9"/>
    <p:sldId id="372" r:id="rId10"/>
    <p:sldId id="373" r:id="rId11"/>
    <p:sldId id="374" r:id="rId12"/>
    <p:sldId id="360" r:id="rId13"/>
    <p:sldId id="364" r:id="rId14"/>
    <p:sldId id="363" r:id="rId15"/>
    <p:sldId id="407" r:id="rId16"/>
    <p:sldId id="378" r:id="rId17"/>
    <p:sldId id="375" r:id="rId18"/>
    <p:sldId id="406" r:id="rId19"/>
    <p:sldId id="331" r:id="rId20"/>
    <p:sldId id="332" r:id="rId21"/>
    <p:sldId id="367" r:id="rId22"/>
    <p:sldId id="325" r:id="rId23"/>
    <p:sldId id="370" r:id="rId24"/>
    <p:sldId id="369" r:id="rId25"/>
    <p:sldId id="371" r:id="rId26"/>
    <p:sldId id="377" r:id="rId27"/>
    <p:sldId id="334" r:id="rId28"/>
    <p:sldId id="327" r:id="rId29"/>
    <p:sldId id="361" r:id="rId30"/>
    <p:sldId id="408" r:id="rId31"/>
    <p:sldId id="338" r:id="rId32"/>
    <p:sldId id="379" r:id="rId33"/>
    <p:sldId id="380" r:id="rId34"/>
    <p:sldId id="381" r:id="rId35"/>
    <p:sldId id="383" r:id="rId36"/>
    <p:sldId id="384" r:id="rId37"/>
    <p:sldId id="393" r:id="rId38"/>
    <p:sldId id="392" r:id="rId39"/>
    <p:sldId id="387" r:id="rId40"/>
    <p:sldId id="385" r:id="rId41"/>
    <p:sldId id="386" r:id="rId42"/>
    <p:sldId id="409" r:id="rId43"/>
    <p:sldId id="388" r:id="rId44"/>
    <p:sldId id="390" r:id="rId45"/>
    <p:sldId id="391" r:id="rId46"/>
    <p:sldId id="394" r:id="rId47"/>
    <p:sldId id="395" r:id="rId48"/>
    <p:sldId id="397" r:id="rId49"/>
    <p:sldId id="398" r:id="rId50"/>
    <p:sldId id="396" r:id="rId51"/>
    <p:sldId id="399" r:id="rId52"/>
    <p:sldId id="400" r:id="rId53"/>
    <p:sldId id="401" r:id="rId54"/>
    <p:sldId id="402" r:id="rId55"/>
    <p:sldId id="403" r:id="rId56"/>
    <p:sldId id="404" r:id="rId57"/>
    <p:sldId id="405" r:id="rId58"/>
    <p:sldId id="353" r:id="rId59"/>
    <p:sldId id="354" r:id="rId60"/>
  </p:sldIdLst>
  <p:sldSz cx="9144000" cy="6858000" type="letter"/>
  <p:notesSz cx="6881813"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79DBECF8-35F6-447A-A872-78ADF9783E24}">
          <p14:sldIdLst>
            <p14:sldId id="321"/>
            <p14:sldId id="366"/>
            <p14:sldId id="352"/>
            <p14:sldId id="351"/>
            <p14:sldId id="357"/>
            <p14:sldId id="328"/>
            <p14:sldId id="329"/>
            <p14:sldId id="359"/>
            <p14:sldId id="372"/>
            <p14:sldId id="373"/>
            <p14:sldId id="374"/>
            <p14:sldId id="360"/>
            <p14:sldId id="364"/>
            <p14:sldId id="363"/>
            <p14:sldId id="407"/>
            <p14:sldId id="378"/>
            <p14:sldId id="375"/>
            <p14:sldId id="406"/>
            <p14:sldId id="331"/>
            <p14:sldId id="332"/>
            <p14:sldId id="367"/>
            <p14:sldId id="325"/>
            <p14:sldId id="370"/>
            <p14:sldId id="369"/>
            <p14:sldId id="371"/>
            <p14:sldId id="377"/>
            <p14:sldId id="334"/>
            <p14:sldId id="327"/>
            <p14:sldId id="361"/>
            <p14:sldId id="408"/>
            <p14:sldId id="338"/>
            <p14:sldId id="379"/>
            <p14:sldId id="380"/>
            <p14:sldId id="381"/>
            <p14:sldId id="383"/>
            <p14:sldId id="384"/>
            <p14:sldId id="393"/>
            <p14:sldId id="392"/>
            <p14:sldId id="387"/>
            <p14:sldId id="385"/>
            <p14:sldId id="386"/>
            <p14:sldId id="409"/>
            <p14:sldId id="388"/>
            <p14:sldId id="390"/>
            <p14:sldId id="391"/>
            <p14:sldId id="394"/>
            <p14:sldId id="395"/>
            <p14:sldId id="397"/>
            <p14:sldId id="398"/>
            <p14:sldId id="396"/>
            <p14:sldId id="399"/>
            <p14:sldId id="400"/>
            <p14:sldId id="401"/>
            <p14:sldId id="402"/>
            <p14:sldId id="403"/>
            <p14:sldId id="404"/>
            <p14:sldId id="405"/>
            <p14:sldId id="353"/>
            <p14:sldId id="354"/>
          </p14:sldIdLst>
        </p14:section>
        <p14:section name="Sección sin título" id="{8F4DD50A-6268-40B3-B825-96B18E80830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3CC0"/>
    <a:srgbClr val="951A44"/>
    <a:srgbClr val="95364E"/>
    <a:srgbClr val="952B59"/>
    <a:srgbClr val="991D49"/>
    <a:srgbClr val="AC2252"/>
    <a:srgbClr val="BF8A8E"/>
    <a:srgbClr val="FFFCD0"/>
    <a:srgbClr val="FFFF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8034E78-7F5D-4C2E-B375-FC64B27BC917}" styleName="Estilo o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Estilo o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477" autoAdjust="0"/>
    <p:restoredTop sz="94504"/>
  </p:normalViewPr>
  <p:slideViewPr>
    <p:cSldViewPr>
      <p:cViewPr varScale="1">
        <p:scale>
          <a:sx n="92" d="100"/>
          <a:sy n="92" d="100"/>
        </p:scale>
        <p:origin x="34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B9711641-603F-0A4E-BD4A-D77FA923EA8A}" type="datetimeFigureOut">
              <a:rPr lang="es-ES_tradnl" smtClean="0"/>
              <a:t>09/10/2017</a:t>
            </a:fld>
            <a:endParaRPr lang="es-ES_tradnl"/>
          </a:p>
        </p:txBody>
      </p:sp>
      <p:sp>
        <p:nvSpPr>
          <p:cNvPr id="4" name="Marcador de imagen de diapositiva 3"/>
          <p:cNvSpPr>
            <a:spLocks noGrp="1" noRot="1" noChangeAspect="1"/>
          </p:cNvSpPr>
          <p:nvPr>
            <p:ph type="sldImg" idx="2"/>
          </p:nvPr>
        </p:nvSpPr>
        <p:spPr>
          <a:xfrm>
            <a:off x="1350963" y="1162050"/>
            <a:ext cx="4181475" cy="31369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6" name="Marcador de pie de página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93CC6CA-5583-F848-BC59-88D2690C3F90}" type="slidenum">
              <a:rPr lang="es-ES_tradnl" smtClean="0"/>
              <a:t>‹Nº›</a:t>
            </a:fld>
            <a:endParaRPr lang="es-ES_tradnl"/>
          </a:p>
        </p:txBody>
      </p:sp>
    </p:spTree>
    <p:extLst>
      <p:ext uri="{BB962C8B-B14F-4D97-AF65-F5344CB8AC3E}">
        <p14:creationId xmlns:p14="http://schemas.microsoft.com/office/powerpoint/2010/main" val="1938058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B93CC6CA-5583-F848-BC59-88D2690C3F90}" type="slidenum">
              <a:rPr lang="es-ES_tradnl" smtClean="0"/>
              <a:t>25</a:t>
            </a:fld>
            <a:endParaRPr lang="es-ES_tradnl"/>
          </a:p>
        </p:txBody>
      </p:sp>
    </p:spTree>
    <p:extLst>
      <p:ext uri="{BB962C8B-B14F-4D97-AF65-F5344CB8AC3E}">
        <p14:creationId xmlns:p14="http://schemas.microsoft.com/office/powerpoint/2010/main" val="1744558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6"/>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2FB46CFA-9D27-4FEB-AA29-23C11DAF964B}" type="datetimeFigureOut">
              <a:rPr lang="es-MX" smtClean="0"/>
              <a:t>09/10/2017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3D24E586-9166-42AC-993A-9C18F4ED1220}" type="slidenum">
              <a:rPr lang="es-MX" smtClean="0"/>
              <a:t>‹Nº›</a:t>
            </a:fld>
            <a:endParaRPr lang="es-MX" dirty="0"/>
          </a:p>
        </p:txBody>
      </p:sp>
    </p:spTree>
    <p:extLst>
      <p:ext uri="{BB962C8B-B14F-4D97-AF65-F5344CB8AC3E}">
        <p14:creationId xmlns:p14="http://schemas.microsoft.com/office/powerpoint/2010/main" val="1688248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FB46CFA-9D27-4FEB-AA29-23C11DAF964B}" type="datetimeFigureOut">
              <a:rPr lang="es-MX" smtClean="0"/>
              <a:t>09/10/2017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3D24E586-9166-42AC-993A-9C18F4ED1220}" type="slidenum">
              <a:rPr lang="es-MX" smtClean="0"/>
              <a:t>‹Nº›</a:t>
            </a:fld>
            <a:endParaRPr lang="es-MX" dirty="0"/>
          </a:p>
        </p:txBody>
      </p:sp>
    </p:spTree>
    <p:extLst>
      <p:ext uri="{BB962C8B-B14F-4D97-AF65-F5344CB8AC3E}">
        <p14:creationId xmlns:p14="http://schemas.microsoft.com/office/powerpoint/2010/main" val="2639721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06375"/>
            <a:ext cx="2057400" cy="4387851"/>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06375"/>
            <a:ext cx="6019800" cy="438785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FB46CFA-9D27-4FEB-AA29-23C11DAF964B}" type="datetimeFigureOut">
              <a:rPr lang="es-MX" smtClean="0"/>
              <a:t>09/10/2017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3D24E586-9166-42AC-993A-9C18F4ED1220}" type="slidenum">
              <a:rPr lang="es-MX" smtClean="0"/>
              <a:t>‹Nº›</a:t>
            </a:fld>
            <a:endParaRPr lang="es-MX" dirty="0"/>
          </a:p>
        </p:txBody>
      </p:sp>
    </p:spTree>
    <p:extLst>
      <p:ext uri="{BB962C8B-B14F-4D97-AF65-F5344CB8AC3E}">
        <p14:creationId xmlns:p14="http://schemas.microsoft.com/office/powerpoint/2010/main" val="2973010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FB46CFA-9D27-4FEB-AA29-23C11DAF964B}" type="datetimeFigureOut">
              <a:rPr lang="es-MX" smtClean="0"/>
              <a:t>09/10/2017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3D24E586-9166-42AC-993A-9C18F4ED1220}" type="slidenum">
              <a:rPr lang="es-MX" smtClean="0"/>
              <a:t>‹Nº›</a:t>
            </a:fld>
            <a:endParaRPr lang="es-MX" dirty="0"/>
          </a:p>
        </p:txBody>
      </p:sp>
    </p:spTree>
    <p:extLst>
      <p:ext uri="{BB962C8B-B14F-4D97-AF65-F5344CB8AC3E}">
        <p14:creationId xmlns:p14="http://schemas.microsoft.com/office/powerpoint/2010/main" val="1093966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1"/>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FB46CFA-9D27-4FEB-AA29-23C11DAF964B}" type="datetimeFigureOut">
              <a:rPr lang="es-MX" smtClean="0"/>
              <a:t>09/10/2017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3D24E586-9166-42AC-993A-9C18F4ED1220}" type="slidenum">
              <a:rPr lang="es-MX" smtClean="0"/>
              <a:t>‹Nº›</a:t>
            </a:fld>
            <a:endParaRPr lang="es-MX" dirty="0"/>
          </a:p>
        </p:txBody>
      </p:sp>
    </p:spTree>
    <p:extLst>
      <p:ext uri="{BB962C8B-B14F-4D97-AF65-F5344CB8AC3E}">
        <p14:creationId xmlns:p14="http://schemas.microsoft.com/office/powerpoint/2010/main" val="2867339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2FB46CFA-9D27-4FEB-AA29-23C11DAF964B}" type="datetimeFigureOut">
              <a:rPr lang="es-MX" smtClean="0"/>
              <a:t>09/10/2017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3D24E586-9166-42AC-993A-9C18F4ED1220}" type="slidenum">
              <a:rPr lang="es-MX" smtClean="0"/>
              <a:t>‹Nº›</a:t>
            </a:fld>
            <a:endParaRPr lang="es-MX" dirty="0"/>
          </a:p>
        </p:txBody>
      </p:sp>
    </p:spTree>
    <p:extLst>
      <p:ext uri="{BB962C8B-B14F-4D97-AF65-F5344CB8AC3E}">
        <p14:creationId xmlns:p14="http://schemas.microsoft.com/office/powerpoint/2010/main" val="3929168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9"/>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2FB46CFA-9D27-4FEB-AA29-23C11DAF964B}" type="datetimeFigureOut">
              <a:rPr lang="es-MX" smtClean="0"/>
              <a:t>09/10/2017</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3D24E586-9166-42AC-993A-9C18F4ED1220}" type="slidenum">
              <a:rPr lang="es-MX" smtClean="0"/>
              <a:t>‹Nº›</a:t>
            </a:fld>
            <a:endParaRPr lang="es-MX" dirty="0"/>
          </a:p>
        </p:txBody>
      </p:sp>
    </p:spTree>
    <p:extLst>
      <p:ext uri="{BB962C8B-B14F-4D97-AF65-F5344CB8AC3E}">
        <p14:creationId xmlns:p14="http://schemas.microsoft.com/office/powerpoint/2010/main" val="3518176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2FB46CFA-9D27-4FEB-AA29-23C11DAF964B}" type="datetimeFigureOut">
              <a:rPr lang="es-MX" smtClean="0"/>
              <a:t>09/10/2017</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3D24E586-9166-42AC-993A-9C18F4ED1220}" type="slidenum">
              <a:rPr lang="es-MX" smtClean="0"/>
              <a:t>‹Nº›</a:t>
            </a:fld>
            <a:endParaRPr lang="es-MX" dirty="0"/>
          </a:p>
        </p:txBody>
      </p:sp>
    </p:spTree>
    <p:extLst>
      <p:ext uri="{BB962C8B-B14F-4D97-AF65-F5344CB8AC3E}">
        <p14:creationId xmlns:p14="http://schemas.microsoft.com/office/powerpoint/2010/main" val="1503415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FB46CFA-9D27-4FEB-AA29-23C11DAF964B}" type="datetimeFigureOut">
              <a:rPr lang="es-MX" smtClean="0"/>
              <a:t>09/10/2017</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3D24E586-9166-42AC-993A-9C18F4ED1220}" type="slidenum">
              <a:rPr lang="es-MX" smtClean="0"/>
              <a:t>‹Nº›</a:t>
            </a:fld>
            <a:endParaRPr lang="es-MX" dirty="0"/>
          </a:p>
        </p:txBody>
      </p:sp>
    </p:spTree>
    <p:extLst>
      <p:ext uri="{BB962C8B-B14F-4D97-AF65-F5344CB8AC3E}">
        <p14:creationId xmlns:p14="http://schemas.microsoft.com/office/powerpoint/2010/main" val="1286811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2" y="273049"/>
            <a:ext cx="3008313" cy="1162051"/>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FB46CFA-9D27-4FEB-AA29-23C11DAF964B}" type="datetimeFigureOut">
              <a:rPr lang="es-MX" smtClean="0"/>
              <a:t>09/10/2017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3D24E586-9166-42AC-993A-9C18F4ED1220}" type="slidenum">
              <a:rPr lang="es-MX" smtClean="0"/>
              <a:t>‹Nº›</a:t>
            </a:fld>
            <a:endParaRPr lang="es-MX" dirty="0"/>
          </a:p>
        </p:txBody>
      </p:sp>
    </p:spTree>
    <p:extLst>
      <p:ext uri="{BB962C8B-B14F-4D97-AF65-F5344CB8AC3E}">
        <p14:creationId xmlns:p14="http://schemas.microsoft.com/office/powerpoint/2010/main" val="1600281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9"/>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FB46CFA-9D27-4FEB-AA29-23C11DAF964B}" type="datetimeFigureOut">
              <a:rPr lang="es-MX" smtClean="0"/>
              <a:t>09/10/2017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3D24E586-9166-42AC-993A-9C18F4ED1220}" type="slidenum">
              <a:rPr lang="es-MX" smtClean="0"/>
              <a:t>‹Nº›</a:t>
            </a:fld>
            <a:endParaRPr lang="es-MX" dirty="0"/>
          </a:p>
        </p:txBody>
      </p:sp>
    </p:spTree>
    <p:extLst>
      <p:ext uri="{BB962C8B-B14F-4D97-AF65-F5344CB8AC3E}">
        <p14:creationId xmlns:p14="http://schemas.microsoft.com/office/powerpoint/2010/main" val="4062706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B46CFA-9D27-4FEB-AA29-23C11DAF964B}" type="datetimeFigureOut">
              <a:rPr lang="es-MX" smtClean="0"/>
              <a:t>09/10/2017</a:t>
            </a:fld>
            <a:endParaRPr lang="es-MX" dirty="0"/>
          </a:p>
        </p:txBody>
      </p:sp>
      <p:sp>
        <p:nvSpPr>
          <p:cNvPr id="5" name="4 Marcador de pie de página"/>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24E586-9166-42AC-993A-9C18F4ED1220}" type="slidenum">
              <a:rPr lang="es-MX" smtClean="0"/>
              <a:t>‹Nº›</a:t>
            </a:fld>
            <a:endParaRPr lang="es-MX" dirty="0"/>
          </a:p>
        </p:txBody>
      </p:sp>
    </p:spTree>
    <p:extLst>
      <p:ext uri="{BB962C8B-B14F-4D97-AF65-F5344CB8AC3E}">
        <p14:creationId xmlns:p14="http://schemas.microsoft.com/office/powerpoint/2010/main" val="3999559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4 Grupo"/>
          <p:cNvGrpSpPr/>
          <p:nvPr/>
        </p:nvGrpSpPr>
        <p:grpSpPr>
          <a:xfrm>
            <a:off x="467544" y="260648"/>
            <a:ext cx="8280920" cy="6192688"/>
            <a:chOff x="467544" y="260648"/>
            <a:chExt cx="8280920" cy="6192688"/>
          </a:xfrm>
        </p:grpSpPr>
        <p:sp>
          <p:nvSpPr>
            <p:cNvPr id="6" name="5 Rectángulo redondeado"/>
            <p:cNvSpPr/>
            <p:nvPr/>
          </p:nvSpPr>
          <p:spPr>
            <a:xfrm>
              <a:off x="467544" y="260648"/>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7" name="Picture 6" descr="Imagen relacionada"/>
            <p:cNvPicPr>
              <a:picLocks noChangeAspect="1" noChangeArrowheads="1"/>
            </p:cNvPicPr>
            <p:nvPr/>
          </p:nvPicPr>
          <p:blipFill>
            <a:blip r:embed="rId2" cstate="print"/>
            <a:srcRect r="47319"/>
            <a:stretch>
              <a:fillRect/>
            </a:stretch>
          </p:blipFill>
          <p:spPr bwMode="auto">
            <a:xfrm>
              <a:off x="4006437" y="666976"/>
              <a:ext cx="1104503" cy="1016143"/>
            </a:xfrm>
            <a:prstGeom prst="rect">
              <a:avLst/>
            </a:prstGeom>
            <a:noFill/>
            <a:ln w="9525">
              <a:noFill/>
              <a:miter lim="800000"/>
              <a:headEnd/>
              <a:tailEnd/>
            </a:ln>
          </p:spPr>
        </p:pic>
      </p:grpSp>
      <p:sp>
        <p:nvSpPr>
          <p:cNvPr id="4" name="3 Rectángulo"/>
          <p:cNvSpPr/>
          <p:nvPr/>
        </p:nvSpPr>
        <p:spPr>
          <a:xfrm>
            <a:off x="2286000" y="2060848"/>
            <a:ext cx="4572000" cy="1938992"/>
          </a:xfrm>
          <a:prstGeom prst="rect">
            <a:avLst/>
          </a:prstGeom>
        </p:spPr>
        <p:txBody>
          <a:bodyPr>
            <a:spAutoFit/>
          </a:bodyPr>
          <a:lstStyle/>
          <a:p>
            <a:pPr algn="ctr"/>
            <a:r>
              <a:rPr lang="es-MX" sz="4000" b="1" dirty="0" smtClean="0">
                <a:latin typeface="Arial" panose="020B0604020202020204" pitchFamily="34" charset="0"/>
                <a:cs typeface="Arial" panose="020B0604020202020204" pitchFamily="34" charset="0"/>
              </a:rPr>
              <a:t>La ética en el ejercicio de la Función Pública</a:t>
            </a:r>
            <a:endParaRPr lang="es-MX" sz="4000" b="1" dirty="0"/>
          </a:p>
        </p:txBody>
      </p:sp>
      <p:sp>
        <p:nvSpPr>
          <p:cNvPr id="2" name="AutoShape 4" descr="data:image/jpeg;base64,/9j/4AAQSkZJRgABAQEAZABkAAD/2wBDAAgGBgcGBQgHBwcJCQgKDBQNDAsLDBkSEw8UHRofHh0aHBwgJC4nICIsIxwcKDcpLDAxNDQ0Hyc5PTgyPC4zNDL/2wBDAQkJCQwLDBgNDRgyIRwhMjIyMjIyMjIyMjIyMjIyMjIyMjIyMjIyMjIyMjIyMjIyMjIyMjIyMjIyMjIyMjIyMjL/wAARCAPoAu4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3+iiigAooooAKKKKACiiigAooooAKKKKACiiigAooooAKKKKACiiigAooooAKKKKACiiigAooooAKKKKACiiigAooooAKKKKACiiigAooooAKKKKACiiigAooooAKKKKACiiigAooooAKKKKACiiigAooooAKKKKACiiigAooooAKKKKACiiigAooooAKKKKACiiigAooooAKKKKACiiigAooooAKKKKACiiigAooooAKKKKACiiigAooooAKKKKACiiigAoqve31pp1s1ze3MNtAvWSVwqj8TXDXnxh8Nw3HkWcV/qD84NvDgH/vog/pUSnGPxM6KOFr1/4UWz0GivNf+FxWn/Qvat/3wKP+FxWn/Qvat/3wKn29PudH9lYz+T8V/melUV5r/wALitP+he1b/vgUf8LitP8AoXtW/wC+BR7en3D+ysZ/J+K/zPSqK81/4XFaf9C9q3/fAo/4XFaf9C9q3/fAo9vT7h/ZWM/k/Ff5npVFea/8LitP+he1b/vgUf8AC4rT/oXtW/74FHt6fcP7Kxn8n4r/ADPSqK81/wCFxWn/AEL2rf8AfAo/4XFaf9C9q3/fAo9vT7h/ZWM/k/Ff5npVFea/8LitP+he1b/vgUf8LitP+he1b/vgUe3p9w/srGfyfiv8z0qivNf+FxWn/Qvat/3wKP8AhcVp/wBC9q3/AHwKPb0+4f2VjP5PxX+Z6VRXmv8AwuK0/wChe1b/AL4FH/C4rT/oXtW/74FHt6fcP7Kxn8n4r/M9KorzX/hcVp/0L2rf98Cj/hcVp/0L2rf98Cj29PuH9lYz+T8V/melUV5r/wALitP+he1b/vgUf8LitP8AoXtW/wC+BR7en3D+ysZ/J+K/zPSqK81/4XFaf9C9q3/fAo/4XFaf9C9q3/fAo9vT7h/ZWM/k/Ff5npVFea/8LitP+he1b/vgUf8AC4rT/oXtW/74FHt6fcP7Kxn8n4r/ADPSqK81/wCFxWn/AEL2rf8AfAo/4XFaf9C9q3/fAo9vT7h/ZWM/k/Ff5npVFea/8LitP+he1b/vgUf8LitP+he1b/vgUe3p9w/srGfyfiv8z0qivNf+FxWn/Qvat/3wKP8AhcVp/wBC9q3/AHwKPb0+4f2VjP5PxX+Z6VRXmv8AwuK0/wChe1b/AL4FH/C4rT/oXtW/74FHt6fcP7Kxn8n4r/M9KorzX/hcVp/0L2rf98Cj/hcVp/0L2rf98Cj29PuH9lYz+T8V/melUV5r/wALitP+he1b/vgUf8LitP8AoXtW/wC+BR7en3D+ysZ/J+K/zPSqK81/4XFaf9C9q3/fAo/4XFaf9C9q3/fAo9vT7h/ZWM/k/Ff5npVFea/8LitP+he1b/vgUf8AC4rT/oXtW/74FHt6fcP7Kxn8n4r/ADPSqK81/wCFxWn/AEL2rf8AfAo/4XFaf9C9q3/fAo9vT7h/ZWM/k/Ff5npVFea/8LitP+he1b/vgUf8LitP+he1b/vgUe3p9w/srGfyfiv8z0qivNf+FxWn/Qvat/3wKP8AhcVp/wBC9q3/AHwKPb0+4f2VjP5PxX+Z6VRXmv8AwuK0/wChe1b/AL4FH/C4rT/oXtW/74FHt6fcP7Kxn8n4r/M9KorzX/hcVp/0L2rf98Cj/hcVp/0L2rf98Cj29PuH9lYz+T8V/melUV5r/wALitP+he1b/vgUf8LitP8AoXtW/wC+BR7en3D+ysZ/J+K/zPSqK81/4XFaf9C9q3/fAo/4XFaf9C9q3/fAo9vT7h/ZWM/k/Ff5npVFea/8LitP+he1b/vgUf8AC4rT/oXtW/74FHt6fcP7Kxn8n4r/ADPSqK81/wCFxWn/AEL2rf8AfAo/4XFaf9C9q3/fAo9vT7h/ZWM/k/Ff5npVFea/8LitP+he1b/vgUf8LitP+he1b/vgUe3p9w/srGfyfiv8z0qivNf+FxWn/Qvat/3wKP8AhcVp/wBC9q3/AHwKPb0+4f2VjP5PxX+Z6VRXmv8AwuK0/wChe1b/AL4FH/C4rT/oXtW/74FHt6fcP7Kxn8n4r/M9KorzX/hcVp/0L2rf98Cj/hcVp/0L2rf98Cj29PuH9lYz+T8V/melUV5r/wALitP+he1b/vgUf8LitP8AoXtW/wC+BR7en3D+ysZ/J+K/zPSqK81/4XFaf9C9q3/fAo/4XFaf9C9q3/fAo9vT7h/ZWM/k/Ff5npVFea/8LitP+he1b/vgUf8AC4rT/oXtW/74FHt6fcP7Kxn8n4r/ADPSqK81/wCFxWn/AEL2rf8AfAo/4XFaf9C9q3/fAo9vT7h/ZWM/k/Ff5npVFea/8LitP+he1b/vgUf8LitP+he1b/vgUe3p9w/srGfyfiv8z0qivNf+FxWn/Qvat/3wKP8AhcVp/wBC9q3/AHwKPb0+4f2VjP5PxX+Z6VRXmv8AwuK0/wChe1b/AL4FH/C4rT/oXtW/74FHt6fcP7Kxn8n4r/M9KorzX/hcVp/0L2rf98Cj/hcVp/0L2rf98Cj29PuH9lYz+T8V/melUV5r/wALitP+he1b/vgVasvjD4bnufIvI77T34ybiH5R/wB8kn9KPb0+4nleLSv7N/n+R6BRUFne2uoWqXNncRXED8rJE4ZT+IqetThaadmFFFFAgooooAKz9b1mz8P6RcalfPthhXOB1Y9lHuTxTtY1a00PSbnUr19lvbpubHU+gHuTgD614RePrPj3xlog1ctDZ6hIXtrQMQI7cHlgPUhW+bqcemKxq1eTRbs9HAYH6w3ObtCO7721svl9xA3iqLxd4ja78R22o3tvGc2ul2I+QD3OQfTJAyfUAYrv7D4hWOlWwt7DwRq1tCP4IrUKP0616JY6fZ6ZbLb2NrDbQr0SJAo/SrNTCjKOvNr6G+IzGhVtH2XurZczS+5f15nnn/C1P+pU1z/vxR/wtT/qVNc/78V6HRV8k/5vwOX6xhf+fP8A5Mzzz/han/Uqa5/34o/4Wp/1Kmuf9+K9Doo5J/zfgH1jC/8APn/yZnnn/C1P+pU1z/vxR/wtT/qVNc/78V6HRRyT/m/APrGF/wCfP/kzPPP+Fqf9Sprn/fij/han/Uqa5/34r0Oijkn/ADfgH1jC/wDPn/yZnnn/AAtT/qVNc/78Uf8AC1P+pU1z/vxXodFHJP8Am/APrGF/58/+TM88/wCFqf8AUqa5/wB+KP8Ahan/AFKmuf8AfivQ6KOSf834B9Ywv/Pn/wAmZ55/wtT/AKlTXP8AvxR/wtT/AKlTXP8AvxXodFHJP+b8A+sYX/nz/wCTM88/4Wp/1Kmuf9+KP+Fqf9Sprn/fivQ6KOSf834B9Ywv/Pn/AMmZ55/wtT/qVNc/78Uf8LU/6lTXP+/Feh0Uck/5vwD6xhf+fP8A5Mzzz/han/Uqa5/34o/4Wp/1Kmuf9+K9Doo5J/zfgH1jC/8APn/yZnnn/C1P+pU1z/vxR/wtT/qVNc/78V6HRRyT/m/APrGF/wCfP/kzPPP+Fqf9Sprn/fij/han/Uqa5/34r0Oijkn/ADfgH1jC/wDPn/yZnnn/AAtT/qVNc/78Uf8AC1P+pU1z/vxXodFHJP8Am/APrGF/58/+TM88/wCFqf8AUqa5/wB+KP8Ahan/AFKmuf8AfivQ6KOSf834B9Ywv/Pn/wAmZ55/wtT/AKlTXP8AvxR/wtT/AKlTXP8AvxXodFHJP+b8A+sYX/nz/wCTM88/4Wp/1Kmuf9+KP+Fqf9Sprn/fivQ6KOSf834B9Ywv/Pn/AMmZ55/wtT/qVNc/78Uf8LU/6lTXP+/Feh0Uck/5vwD6xhf+fP8A5Mzzz/han/Uqa5/34o/4Wp/1Kmuf9+K9Doo5J/zfgH1jC/8APn/yZnnn/C1P+pU1z/vxR/wtT/qVNc/78V6HRRyT/m/APrGF/wCfP/kzPPP+Fqf9Sprn/fij/han/Uqa5/34r0Oijkn/ADfgH1jC/wDPn/yZnnn/AAtT/qVNc/78Uf8AC1P+pU1z/vxXodFHJP8Am/APrGF/58/+TM88/wCFqf8AUqa5/wB+KP8Ahan/AFKmuf8AfivQ6KOSf834B9Ywv/Pn/wAmZ55/wtT/AKlTXP8AvxR/wtT/AKlTXP8AvxXodFHJP+b8A+sYX/nz/wCTM88/4Wp/1Kmuf9+KP+Fqf9Sprn/fivQ6KOSf834B9Ywv/Pn/AMmZ55/wtT/qVNc/78Uf8LU/6lTXP+/Feh0Uck/5vwD6xhf+fP8A5Mzzz/han/Uqa5/34o/4Wp/1Kmuf9+K9Doo5J/zfgH1jC/8APn/yZnnn/C1P+pU1z/vxR/wtT/qVNc/78V6HRRyT/m/APrGF/wCfP/kzPPP+Fqf9Sprn/fij/han/Uqa5/34r0Oijkn/ADfgH1jC/wDPn/yZnnn/AAtT/qVNc/78Uf8AC1P+pU1z/vxXodFHJP8Am/APrGF/58/+TM88/wCFqf8AUqa5/wB+KP8Ahan/AFKmuf8AfivQ6KOSf834B9Ywv/Pn/wAmZ55/wtT/AKlTXP8AvxR/wtT/AKlTXP8AvxXodFHJP+b8A+sYX/nz/wCTM88/4Wp/1Kmuf9+KP+Fqf9Sprn/fivQ6KOSf834B9Ywv/Pn/AMmZ55/wtT/qVNc/78Uf8LU/6lTXP+/Feh0Uck/5vwD6xhf+fP8A5Mzzz/han/Uqa5/34o/4Wp/1Kmuf9+K9Doo5J/zfgH1jC/8APn/yZnnn/C1P+pU1z/vxR/wtT/qVNc/78V6HRRyT/m/APrGF/wCfP/kzPPP+Fqf9Sprn/fij/han/Uqa5/34r0Oijkn/ADfgH1jC/wDPn/yZnnn/AAtT/qVNc/78Uf8AC1P+pU1z/vxXodFHJP8Am/APrGF/58/+TM88/wCFqf8AUqa5/wB+KP8Ahan/AFKmuf8AfivQ6KOSf834B9Ywv/Pn/wAmZ55/wtT/AKlTXP8AvxR/wtT/AKlTXP8AvxXodFHJP+b8A+sYX/nz/wCTM88/4Wp/1Kmuf9+KP+Fqf9Sprn/fivQ6KOSf834B9Ywv/Pn/AMmZ55/wtT/qVNc/78Uf8LU/6lTXP+/Feh0Uck/5vwD6xhf+fP8A5Mzz62+L+hfaxbanZ6jpjkZzcQ5A+uCW/SuuaPRfFOlhmWz1Kyk6HCyLn29CPzFWr3T7PUrc299aw3MJ6pMgYfka8x1vw7qHw4u38R+Fmd9LyDe6c7EqF9R3x79V9xkVLc4fFqjWnDD4hpUbwn0u7pv10aYmr+H9Q+Gl2fEHhl5JtH3D7bp0jFgq56g+nv1HfIzXpek6pa61pNtqVm+63uEDqT1HqD7g5B9xUOmahYeJ/D8V5CBLZ3kRDI47HhlYe3INcT8MvM0bWvEfhWRy0Vlcebb7jk7G4/lsP1JojaEly7Mqq5YmjJ1f4lPfu1e2vmn17HpNFFFbnlBRRRQB5t8TQ+sa34Z8MK2Ib26824AODsXA/kX/ABAqPVYo4Pjv4aiiRUjTTWVFUYCgLPgCrHiL/ktHhX/r2l/9BkqLWv8Akvvh3/sHP/6DcVyy1k35o9+i+WlGC29nN/N3/wAj0qiiiuo8AKKKKACisnXfEul+HLXztRuQhYExxLy8mPQf16V4r4n+Imr+IJJIYZGsrAnAhibDMP8Aabqfp0qJ1FE9HA5XXxjvFWj3e3/BPX9d8b6D4fJju7wPcD/lhAN7/j2H4kVwF/8AGW9aXGnaXbxxg9bhi5P4KRj9a8w60VzyrSex9RhshwtJfvPefnt93/Dnof8AwuLXv+fHTf8Avh//AIuj/hcWvf8APjpv/fD/APxdeepG8hIRS2AWOB0A6mkqfaS7nX/ZWC/59o9D/wCFxa9/z46b/wB8P/8AF0f8Li17/nx03/vh/wD4uvPKKPaS7h/ZWC/59o9D/wCFxa9/z46b/wB8P/8AF0f8Li17/nx03/vh/wD4uvPKKPaS7h/ZWC/59o9z8AeN9R8V3t5Be29rEsEauphVgSScc5Y13leO/Bn/AJC2qf8AXBP/AEKvYq6qbbjdnxubUYUcXKFNWSt+SCiiirPNCiiigAooooAKKKKACiiigAooooAKKKKACiiigAooooAKKKKACiiigAooooAKKKKACiiigAooooAKKKKACiiigAooooAKKKKACiiigAooooAKKKKACiiigAooooAKKKKACiiigAooooAKKKKACiiigAooooAKKKKACiiigAooooAKKKKACmSxRzwvFKivG6lWVhkMDwQafRQB5t8NBJouv+JPCrsTFaXHn24JzhG4/lsP4mm+H3YfHbxLGD8rWSsR7gQ4/mam8O/8lo8Vf9e0X/oMdV9A/wCS9eI/+vEf+0K5Foors/8AM+gn70603vKmm/V8p6bRRRXWfPhRRRQB514i/wCS0eFf+vaX/wBBkqLWv+S++Hf+wc//AKDcVL4i/wCS0eFf+vaX/wBBkqLWv+S++Hf+wc//AKDcVyvr/iX6Hv09o/8AXqX/ALcelUUUV1HgBWJ4p8S2vhfR3vZwHlPyww5wZG9PoOpNbdfOvjnxFJ4i8SXEol3WkDGK2A6bQfvfj1/L0rOpPlR6eVYD65XtL4Vq/wDL5mTrGs32valJfX8xklfoP4UHZVHYVQoorjbuffwhGEVGKskFFFTRWlxNC00cLtErBWfHyg4J5P4GgptLc1/CQtG1eRLzYEe3cBpBlFOOS3tjdXQeI9I8H2enXElpeIL8LlYEnMgD56cAjH41ytkjQxuNgMrsBkkEFTxx+J65xxVdrGae5K20LPuPyqvLHPfHUA/StE7K1jzqlHnr+09o4pdE9ypRQQVYgggg4IPaisz0QooooA9N+DP/ACFtU/64J/6FXsVeO/Bn/kLap/1wT/0KvYq7KXwI+Bzv/fp/L8kFFFFaHkhRRRQAUUUUAFFFFABRRRQAUUUUAFFFFABRRRQAUUUUAFFFFABRRRQAUUUUAFFFFABRRRQAUUUUAFFFFABRRRQAUUUUAFFFFABRRRQAUUUUAFFFFABRRRQAUUUUAFFFFABRRRQAUUUUAFFFFABRRRQAUUUUAFFFFABRRRQAUUUUAFFFFABRRRQB514d/wCS0eKv+vaL/wBBjqvoH/JevEf/AF4j/wBoVY8O/wDJaPFX/XtF/wCgx1X0D/kvXiP/AK8R/wC0K5F0/wAT/U9971P+vUf/AG09NooorrPACiiigDzrxF/yWjwr/wBe0v8A6DJUWtf8l98O/wDYOf8A9BuKl8Rf8lo8K/8AXtL/AOgyVFrX/JffDv8A2Dn/APQbiuV9f8S/Q9+ntH/r1L/249KooorqPAOX+IOrHSPBt7IjFZpwLeMj1br/AOO7q+eK9h+M85XTNKt8/K8zuR/uqB/7NXj1clZ3lY+44foqGE5+sm/w0Ciiisj3ArrNHW3LK0oeV4LJ5GtssEZlViOR3wEyPXNcnXc6YL1dTmie3WG5u7eSGHaCpilMY6DOQd8pBPYlvTi4bnBj3aH3ml4lt7Pw5qWnm81Fhc7fOQ2unqOOmWPmDd0I7mrOtaZDb203nMkqvYC7huLeAwGPMqDAVTgkhiee9ad69zrksF2iW93aNLGlqXhRtkhX5l+YZwCOhxzkZ6VU1jUp/wCz7ia4nW4nhshazxquFW4MgcDgbRtVTznjj153a3PnoVJv2avqt9u/poeZattN2rRsXjMahXb7zEDDZ99wNUK1tahuYEtYp4lUKrKJFUjzCDt599qr+h75OTXNLc+roO9NBRRRSNT034M/8hbVP+uCf+hV7FXjvwZ/5C2qf9cE/wDQq9irspfAj4HO/wDfp/L8kFFFFaHkhRRRQAUUUUAFFFFABRRRQAUUUUAFFFFABRRRQAUUUUAFFFFABRRRQAUUUUAFFFFABRRRQAUUUUAFFFFABRRRQAUUUUAFFFFABRRRQAUUUUAFFFFABRRRQAUUUUAFFFFABRRRQAUUUUAFFFFABRRRQAUUUUAFFFFABRRRQAUUUUAFFFFABRRRQB514d/5LR4q/wCvaL/0GOq+gf8AJevEf/XiP/aFWPDv/JaPFX/XtF/6DHVfQP8AkvXiP/rxH/tCuRdP8T/U9971P+vUf/bT02iiius8AKKKKAPOvEX/ACWjwr/17S/+gyVFrX/JffDv/YOf/wBBuKl8Rf8AJaPCv/XtL/6DJUWtf8l98O/9g5//AEG4rlfX/Ev0Pfp7R/69S/8Abj0qiiiuo8A8r+NCE2+jP2DzA/iE/wAK8kr3H4uWDXPhKO6QZNrcK7H0VgV/mVrw6uSsvePu8hmpYJJdG1+N/wBQqV7W4jjEkkEqoejMhA/Ooq7zWrVr7wf4LtvMWNXWcM7n5UUMMsfYDJqIxvc9DEYj2MoJ7Nv5WTf6HCFSuMgjIyM9xW9/wkGu2sMTyqRJGfkuZoMyAZBxuYcjgVteK7e01fwvp+saUqeTp+bGdUz8qg5jPIBPXk+ppfHQLeHfBygEk6eAB77UquVq9mcn1mFd04zhu2nfpb/Mu6f41sntpbq90a7jmlH76azLiOU92OHXn3JJ96x9X8V3ssEMNhpa2elJkrFJAHWXPUtkY/L8z1qxFBLa/C3WbaYbZYtVVHXPQgKCPzq7qkelazDql7p11cafqkVuf7QsJhlHVcBtp9iBj6DgVfvNbnDGGHhUcuS6u1u2ltbT579DjLy61XW2NxMs86ITgIh2R564A4FUUgmlkMccTvIOqqpJ/Ku3+JAWxv8ASLfTm8vTY7JHtfLOFJLHLA+p45pZHEnwz1O8H/ISn1IC/OMOBnIB74zj8c1Djqzvp4u1KEoxSUnZLtr1/rfQ4aSKSFykqMjDqrAg02uw1sRyfDjw9NcnN6JZY4i33mhBP6A4Arj6iSsztw9b2sW2rWbX3Ox6b8Gf+Qtqn/XBP/Qq9iry74NaeUstT1JhxLIsKH/dGT/6EPyr1Guul8CPhc6kpY6dvL8kFFFFaHlhRRRQAUUUUAFFFFABRRRQAUUUUAFFFFABRRRQAUUUUAFFFFABRRRQAUUUUAFFFFABRRRQAUUUUAFFFFABRRRQAUUUUAFFFFABRRRQAUUUUAFFFFABRRRQAUUUUAFFFFABRRRQAUUUUAFFFFABRRRQAUUUUAFFFFABRRRQAUUUUAFFFFABRRRQB514d/5LR4q/69ov/QY6r6B/yXrxH/14j/2hVjw7/wAlo8Vf9e0X/oMdV9A/5L14j/68R/7QrkXT/E/1Pfe9T/r1H/209NooorrPACiiigDzrxF/yWjwr/17S/8AoMlRa1/yX3w7/wBg5/8A0G4qXxF/yWjwr/17S/8AoMlRa1/yX3w7/wBg5/8A0G4rlfX/ABL9D36e0f8Ar1L/ANuPSqKKK6jwCnq2nRavpN1p8/8Aq7iMoT6Z6H8Dg18xXlpNYXs9pcLtmgkaNx6EHBr6pryX4q+EX80+IbGLKEAXaqOh6B/6H8D61jWjdXR9BkGNVGq6M3pLb1/4P+R5vpU8Nvfq9xp638e1gYCxXPHUEdCPxrWu9d1G6hsLO1tprW1tI3ghQL5jsG+/uOBknB6AcA+9c9HI8T74zhsEdOxGCPyNWF1K7R1dZiGVtwOB15/+KP51zqVkfWVaCnPntf1v+Wxfsry6gsXs4rq/S1nIDxRwArITwM881pLrU37gS6lrWIPliAt0/d4wML83GOOntXNre3KKoWUgKQRwOCDkfrQL25AYec2GJLDsSeuRTUjOeFUndpf18jfk1CJ0e0W71lrB2d7xGgTO88g4zjPByTzxS3uo2s0Uyz3+tESHbK0lvGC/cBm3ZPY4Nc8Ly4Hm4kP73lzgc8EfhwSPxpJLqaVWV2BDHcflHX1o5hLCK6f+X+RuLfy21qtvBeaqsMZyivAp2E/3ct8ufaqdvLcWs0n2Wa+Dy7lkUwZ8zHJDAk5xweaove3EiOjSEq4AYYHOOlKL65UY80kZJwwBGTnPX1yaXMUsPZPRa/12JNQuby8dJbuWeXC7IzKuAoH8KjoAPQVTALMFUEk8ADvUst1POoWWVnAJPJ6nJPPr1P513/wu8Jy3+qprV3B/oVtkw7xxJJ0BHsvXPrihLmdgxGIhhKDqTsrbL8keneDtEOgeF7OxcYm2+ZN/vtyR+HT8K3aKK7UrKx+c1Kkqk3OW71CiiimQFFFFABRRRQAUUUUAFFFFABRRRQAUUUUAFFFFABRRRQAUUUUAFFFFABRRRQAUUUUAFFFFABRRRQAUUUUAFFFFABRRRQAUUUUAFFFFABRRRQAUUUUAFFFFABRRRQAUUUUAFFFFABRRRQAUUUUAFFFFABRRRQAUUUUAFFFFABRRRQAUUUUAFFFFAHnXh3/ktHir/r2i/wDQY6r6B/yXrxH/ANeI/wDaFTeHnUfGzxTGT8zWsZA9gsef5iodA/5L14j/AOvEf+0K5F0/xP8AU+ge9T/r1H/209NooorrPnwooooA868Rf8lo8K/9e0v/AKDJUWtf8l98O/8AYOf/ANBuKl8Rf8lo8K/9e0v/AKDJUWtf8l98O/8AYOf/ANBuK5X1/wAS/Q9+ntH/AK9S/wDbj0qiiiuo8AKZLFHPE8UqK8bqVZWGQwPUEU+igDxLxt8N7jSJJNQ0eN57Aks0S8vD/ivv1Hf1rz2vq+uM8QfDTRNbeW4hD2N3JyZIfuFvUp0/LFYTo31ifT5fn/JFU8Tr5/5/5ngdFdlq/wAMfEemMTDbrfQ9ntjk/ip5/LNcvPpeoWpK3FjcxEdRJEy/zFYOLW6PpaOLoVlenNP5lWil2tnGDn6VPDp97cELBZ3EpPQJEzZ/IVJu5Rirtleius0n4b+JdVYFrL7HF3e6Oz/x3736V6ToHws0XSmjnvS2oXK8/vBiIH/d7/iTWkaUmeZis4wuHXxcz7LX/gHn/gz4e3niQreXZa100MPmI+eYf7Ht7/zr3W2tobO1itreNY4YlCIi9AB0qQAKoVQABwAO1LXTCCitD47H5hVxk7z0S2XYKKKKs4AooooAKKKKACiiigAooooAKKKKACiiigAooooAKKKKACiiigAooooAKKKKACiiigAooooAKKKKACiiigAooooAKKKKACiiigAooooAKKKKACiiigAooooAKKKKACiiigAooooAKKKKACiiigAooooAKKKKACiiigAooooAKKKKACiiigAooooAKKKKAPMtA/5L14j/AOvEf+0KNA/5L14j/wCvEf8AtCjQP+S9eI/+vEf+0KNA/wCS9eI/+vEf+0K5F0/xP9T6Gf2/+vMf/bT02iiius+eCiiigDzrxF/yWjwr/wBe0v8A6DJUWtf8l98O/wDYOf8A9BuKl8Rf8lo8K/8AXtL/AOgyVFrX/JffDv8A2Dn/APQbiuV9f8S/Q9+ntH/r1L/249KooorqPACiiigAooooAKKKKACiiigAooooAKKKKACiiigAooooAKKKKACiiigAooooAKKKKACiiigAooooAKKKKACiiigAooooAKKKKACiiigAooooAKKKKACiiigAooooAKKKKACiiigAooooAKKKKACiiigAooooAKKKKACiiigAooooAKKKKACiiigAooooAKKKKACiiigAooooAKKKKACiiigAooooAKKKKAPMtA/5L14j/wCvEf8AtCjQP+S9eI/+vEf+0KNA/wCS9eI/+vEf+0KNA/5L14j/AOvEf+0K5F0/xP8AU+hn9v8A68x/9tPTaKKK6z54KKKKAPOvEX/JaPCv/XtL/wCgyVFrX/JffDv/AGDn/wDQbipfEX/JaPCv/XtL/wCgyVFrX/JffDv/AGDn/wDQbiuV9f8AEv0Pfp7R/wCvUv8A249KooorqPACiiigAooooAKKKKACiiigAooooAKKKKACiiigAooooAKKKKACiiigAooooAKKKKACiiigAooooAKKKKACiiigAooooAKKKKACiiigAooooAKKKKACiiigAooooAKKKKACiiigAooooAKKKKACiiigAooooAKKKKACiiigAooooAKKKKACiiigAooooAKKKKACiiigAooooAKKKKACiiigAooooAKKKKAPMtA/5L14j/68R/7Qo0D/AJL14j/68R/7Qo0D/kvXiP8A68R/7Qo0D/kvXiP/AK8R/wC0K5F0/wAT/U+hn9v/AK8x/wDbT02iiius+eCiiigDzrxF/wAlo8K/9e0v/oMlRa1/yX3w7/2Dn/8AQbipfEX/ACWjwr/17S/+gyVFrX/JffDv/YOf/wBBuK5X1/xL9D36e0f+vUv/AG49KooorqPACiiigAooooAKKKKACiiigAooooAKKKKACiiigAooooAKKKKACiiigAooooAKKKKACiiigAooooAKKKKACiiigAooooAKKKKACiiigAooooAKKKKACiiigAooooAKKKKACiiigAooooAKKKKACiiigAooooAKKKKACiiigAooooAKKKKACiiigAooooAKKKKACiiigAooooAKKKKACiiigAooooAKKKKAPMtA/wCS9eI/+vEf+0KNA/5L14j/AOvEf+0KNA/5L14j/wCvEf8AtCjQP+S9eI/+vEf+0K5F0/xP9T6Gf2/+vMf/AG09NooorrPngooooA868Rf8lo8K/wDXtL/6DJUWtf8AJffDv/YOf/0G4qXxF/yWjwr/ANe0v/oMlRa1/wAl98O/9g5//QbiuV9f8S/Q9+ntH/r1L/249KooorqPACiiigAooooAKKKKACiiigAooooAKKKKACiiigAooooAKKKKACiiigAooooAKKKKACiiigAooooAKKKKACiiigAooooAKKKKACiiigAooooAKKKKACiiigAooooAKKKKACiiigAooooAKKKKACiiigAooooAKKKKACiiigAooooAKKKKACiiigAooooAKKKKACiiigAooooAKKKKACiiigAooooAKKKKAPMtA/5L14j/AOvEf+0KNA/5L14j/wCvEf8AtCjQP+S9eI/+vEf+0KNA/wCS9eI/+vEf+0K5F0/xP9T6Gf2/+vMf/bT02iiius+eCiiigDzrxF/yWjwr/wBe0v8A6DJUWtf8l98O/wDYOf8A9BuKl8Rf8lo8K/8AXtL/AOgyVFrX/JffDv8A2Dn/APQbiuV9f8S/Q9+ntH/r1L/249KooorqPACiiigAooooAKKKKACiiigAooooAKKKKACiiigAooooAKKKKACiiigAooooAKKKKACiiigAooooAKKKKACiiigAooooAKKKKACiiigAooooAKKKKACiiigAooooAKKKKACiiigAooooAKKKKACiiigAooooAKKKKACiiigAooooAKKKKACiiigAooooAKKKKACiiigAooooAKKKKACiiigAooooAKKKKAPMtA/5L14j/wCvEf8AtCjQP+S9eI/+vEf+0KNA/wCS9eI/+vEf+0KNA/5L14j/AOvEf+0K5F0/xP8AU+hn9v8A68x/9tPTaKKK6z54KKKKAPOvEX/JaPCv/XtL/wCgyVFrX/JffDv/AGDn/wDQbipfEX/JaPCv/XtL/wCgyVFrX/JffDv/AGDn/wDQbiuV9f8AEv0Pfp7R/wCvUv8A249KooorqPACiiigAooooAKKKKACiiigAooooAKKKKACiiigAooooAKKKKACiiigAooooAKKKKACiiigAooooAKKKKACiiigAooooAKKKKACiiigAooooAKKKKACiiigAooooAKKKKACiiigAooooAKKKKACiiigAooooAKKKKACiiigAooooAKKKKACiiigAooooAKKKKACiiigAooooAKKKKACiiigAooooAKKKKAPMtA/5L14j/68R/7Qo0D/AJL14j/68R/7Qo0D/kvXiP8A68R/7Qo0D/kvXiP/AK8R/wC0K5F0/wAT/U+hn9v/AK8x/wDbT02iiius+eCiiigDzrxF/wAlo8K/9e0v/oMlRa1/yX3w7/2Dn/8AQbipfEX/ACWjwr/17S/+gyVFrX/JffDv/YOf/wBBuK5X1/xL9D36e0f+vUv/AG49KooorqPACiiigAooooAKKKKACiiigAooooAKKKKACiiigAooooAKKKKACiiigAooooAKKKKACiiigAooooAKKKKACiiigAooooAKKKKACiiigAooooAKKKKACiiigAooooAKKKKACiiigAooooAKKKKACiiigAooooAKKKKACiiigAooooAKKKKACiiigAooooAKKKKACiiigAooooAKKKKACiiigAooooAKKKKAPMtA/wCS9eI/+vEf+0KNA/5L14j/AOvEf+0KNA/5L14j/wCvEf8AtCjQP+S9eI/+vEf+0K5F0/xP9T6Gf2/+vMf/AG09NooorrPngooooA868Rf8lo8K/wDXtL/6DJUWtf8AJffDv/YOf/0G4qXxF/yWjwr/ANe0v/oMlRa1/wAl98O/9g5//QbiuV9f8S/Q9+ntH/r1L/249KooorqPACiiigAooooAKKKKACiiigAooooAKKKKACiiigAooooAKKKKACiiigAooooAKKKKACiiigAooooAKKKKACiiigAooooAKKKKACiiigAooooAKKKKACiiigAooooAKKKKACiiigAooooAKKKKACiiigAooooAKKKKACiiigAooooAKKKKACiiigAooooAKKKKACiiigAooooAKKKKACiiigAooooAKKKKAPNNEAHx98RYH/MPT/0GCm6B/wAl68R/9eI/9oU/Rf8AkvviL/sHJ/6Db0zQP+S9eI/+vEf+0K5F0/xP9T6GW0v+vMf/AG09NooorrPngooooA868Rf8lo8K/wDXtL/6DJUWtf8AJffDv/YOf/0G4qXxF/yWjwr/ANe0v/oMlRa1/wAl98O/9g5//QbiuV9f8S/Q9+ntH/r1L/249KooorqPACiiigAooooAKKKKACiiigAooooAKKKKACiiigAooooAKKKKACiiigAooooAKKKKACiiigAooooAKKKKACiiigAooooAKKKKACiiigAooooAKKKKACiiigAooooAKKKKACiiigAooooAKKKKACiiigAooooAKKKKACiiigAooooAKKKKACiiigAooooAKKKKACiiigAooooAKKKKACiiigAooooAKKKKAPNdF/5L74i/7Byf+g29M0D/AJL14j/68R/7Qp+i/wDJffEX/YOT/wBBt6ZoH/JevEf/AF4j/wBoVyLp/if6n0Mtpf8AXmP/ALaem0UUV1nzwUUUUAedeIv+S0eFf+vaX/0GSota/wCS++Hf+wc//oNxUviL/ktHhX/r2l/9BkqLWv8Akvvh3/sHP/6DcVyvr/iX6Hv09o/9epf+3HpVFFFdR4AUUUUAFFFFABRRRQAUUUUAFFFFABRRRQAUUUUAFFFFABRRRQAUUUUAFFFFABRRRQAUUUUAFFFFABRRRQAUUUUAFFFFABRRRQAUUUUAFFFFABRRRQAUUUUAFFFFABRRRQAUUUUAFFFFABRRRQAUUUUAFFFFABRRRQAUUUUAFFFFABRRRQAUUUUAFFFFABRRRQAUUUUAFFFFABRRRQAUUUUAFFFFABRRRQB5rov/ACX3xF/2Dk/9Bt6ZoH/JevEf/XiP/aFP0X/kvviL/sHJ/wCg29M0D/kvXiP/AK8R/wC0K5F0/wAT/U+hltL/AK8x/wDbT02iiius+eCiiigDzrxF/wAlo8K/9e0v/oMlRa1/yX3w7/2Dn/8AQbipfEX/ACWjwr/17S/+gyVFrX/JffDv/YOf/wBBuK5X1/xL9D36e0f+vUv/AG49KooorqPACiiigAooooAKKKKACiiigAooooAKKKKACiiigAooooAKKKKACiiigAooooAKKKKACiiigAooooAKKKKACiiigAooooAKKKKACiiigAooooAKKKKACiiigAooooAKKKKACiiigAooooAKKKKACiiigAooooAKKKKACiiigAooooAKKKKACiiigAooooAKKKKACiiigAooooAKKKKACiiigAooooAKKKKAPNdF/wCS++Iv+wcn/oNvTNA/5L14j/68R/7Qp+i/8l98Rf8AYOT/ANBt6ZoH/JevEf8A14j/ANoVyLp/if6n0Mtpf9eY/wDtp6bRRRXWfPBRRRQB514i/wCS0eFf+vaX/wBBkqLWv+S++Hf+wc//AKDcVL4i/wCS0eFf+vaX/wBBkqLWv+S++Hf+wc//AKDcVyvr/iX6Hv09o/8AXqX/ALcelUUUV1HgBRRRQAUUUUAFFFFABRRRQAUUUUAFFFFABRRRQAUUUUAFFFFABRRRQAUUUUAFFFFABRRRQAUUUUAFFFFABRRRQAUUUUAFFFFABRRRQAUUUUAFFFFABRRRQAUUUUAFFFFABRRRQAUUUUAFFFFABRRRQAUUUUAFFFFABRRRQAUUUUAFFFFABRRRQAUUUUAFFFFABRRRQAUUUUAFFFFABRRRQAUUUUAFFFFAHmui/wDJffEX/YOT/wBBt6ZoH/JevEf/AF4j/wBoU/Rf+S++Iv8AsHJ/6Db0zQP+S9eI/wDrxH/tCuRdP8T/AFPoZbS/68x/9tPTaKKK6z54KKKKAPOvEX/JaPCv/XtL/wCgyVFrX/JffDv/AGDn/wDQbipfEX/JaPCv/XtL/wCgyVFrX/JffDv/AGDn/wDQbiuV9f8AEv0Pfp7R/wCvUv8A249KooorqPACiiigAooooAKKKKACiiigAooooAKKKKACiiigAooooAKKKKACiiigAooooAKKKKACiiigAooooAKKKKACiiigAooooAKKKKACiiigAooooAKKKKACiiigAooooAKKKKACiiigAooooAKKKKACiiigAooooAKKKKACiiigAooooAKKKKACiiigAooooAKKKKACiiigAooooAKKKKACiiigAooooAKKKKAPNdF/5L74i/7Byf8AoNvTNA/5L14j/wCvEf8AtCn6L/yX3xF/2Dk/9Bt6ZoH/ACXrxH/14j/2hXIun+J/qfQy2l/15j/7aem0UUV1nzwUUUUAedeIv+S0eFf+vaX/ANBkqLWv+S++Hf8AsHP/AOg3FS+Iv+S0eFf+vaX/ANBkqLWv+S++Hf8AsHP/AOg3Fcr6/wCJfoe/T2j/ANepf+3HpVFFFdR4AUUUUAFFFFABRRRQAUUUUAFFFFABRRRQAUUUUAFFFFABRRRQAUUUUAFFFFABRRRQAUUUUAFFFFABRRRQAUUUUAFFFFABRRRQAUUUUAFFFFABRRRQAUUUUAFFFFABRRRQAUUUUAFFFFABRRRQAUUUUAFFFFABRRRQAUUUUAFFFFABRRRQAUUUUAFFFFABRRRQAUUUUAFFFFABRRRQAUUUUAFFFFABRRRQB5rov/JffEX/AGDk/wDQbemaB/yXrxH/ANeI/wDaFP0X/kvviL/sHJ/6Db0zQP8AkvXiP/rxH/tCuRdP8T/U+hltL/rzH/209NooorrPngooooA868Rf8lo8K/8AXtL/AOgyVFrX/JffDv8A2Dn/APQbipfEX/JaPCv/AF7S/wDoMlRa1/yX3w7/ANg5/wD0G4rlfX/Ev0Pfp7R/69S/9uPSqKKK6jwAooooAKKKKACiiigAooooAKKKKACiiigAooooAKKKKACiiigAooooAKKKKACiiigAooooAKKKKACiiigAooooAKKKKACiiigAooooAKKKKACiiigAooooAKKKKACiiigAooooAKKKKACiiigAooooAKKKKACiiigAooooAKKKKACiiigAooooAKKKKACiiigAooooAKKKKACiiigAooooAKKKKACiiigDzXRf+S++Iv8AsHJ/6Db0zQP+S9eI/wDrxH/tCn6L/wAl98Rf9g5P/QbemaB/yXrxH/14j/2hXIun+J/qfQy2l/15j/7aem0UUV1nzwUUUUAedeIv+S0eFf8Ar2l/9BkqLWv+S++Hf+wc/wD6DcVL4i/5LR4V/wCvaX/0GSota/5L74d/7Bz/APoNxXK+v+Jfoe/T2j/16l/7celUUUV1HgBRRRQAUUUUAFFFFABRRRQAUUUUAFFFFABRRRQAUUUUAFFFFABRRRQAUUUUAFFFFABRRRQAUUUUAFFFFABRRRQAUUUUAFFFFABRRRQAUUUUAFFFFABRRRQAUUUUAFFFFABRRRQAUUUUAFFFFABRRRQAUUUUAFFFFABRRRQAUUUUAFFFFABRRRQAUUUUAFFFFABRRRQAUUUUAFFFFABRRRQAUUUUAFFFFAHmui/8l98Rf9g5P/QbemaB/wAl68R/9eI/9oU/Rf8AkvviL/sHJ/6Db0zQP+S9eI/+vEf+0K5F0/xP9T6GW0v+vMf/AG09NooorrPngooooA868Rf8lo8K/wDXtL/6DJUWtf8AJffDv/YOf/0G4qXxF/yWjwr/ANe0v/oMlRa1/wAl98O/9g5//QbiuV9f8S/Q9+ntH/r1L/249KooorqPACiiigAooooAKKKKACiiigAooooAKKKKACiiigAooooAKKKKACiiigAooooAKKKKACiiigAooooAKKKKACiiigAooooAKKKKACiiigAooooAKKKKACiiigAooooAKKKKACiiigAooooAKKKKACiiigAooooAKKKKACiiigAooooAKKKKACiiigAooooAKKKKACiiigAooooAKKKKACiiigAooooAKKKKAPNdF/5L74i/7Byf+g29M0D/AJL14j/68R/7Qp+i/wDJffEX/YOT/wBBt6ZoH/JevEf/AF4j/wBoVyLp/if6n0Mtpf8AXmP/ALaem0UUV1nzwUUUUAedeIv+S0eFf+vaX/0GSota/wCS++Hf+wc//oNxUviL/ktHhX/r2l/9BkqLWv8Akvvh3/sHP/6DcVyvr/iX6Hv09o/9epf+3HpVFFFdR4AUUUUAFFFFABRRRQAUUUUAFFFFABRRRQAUUUUAFFFFABRRRQAUUUUAFFFFABRRRQAUUUUAFFFFABRRRQAUUUUAFFFFABRRRQAUUUUAFFFFABRRRQAUUUUAFFFFABRRRQAUUUUAFFFFABRRRQAUUUUAFFFFABRRRQAUUUUAFFFFABRRRQAUUUUAFFFFABRRRQAUUUUAFFFFABRRRQAUUUUAFFFFABRRRQB5rov/ACX3xF/2Dk/9Bt6ZoH/JevEf/XiP/aFP0X/kvviL/sHJ/wCg29M0D/kvXiP/AK8R/wC0K5F0/wAT/U+hltL/AK8x/wDbT02iiius+eCiiigDzrxF/wAlo8K/9e0v/oMlRa1/yX3w7/2Dn/8AQbipfEX/ACWjwr/17S/+gyVFrX/JffDv/YOf/wBBuK5X1/xL9D36e0f+vUv/AG49KooorqPACiiigAooooAKKKKACiiigAooooAKKKKACiiigAooooAKKKKACiiigAooooAKKKKACiiigAooooAKKKKACiiigAooooAKKKKACiiigAooooAKKKKACiiigAooooAKKKKACiiigAooooAKKKKACiiigAooooAKKKKACiiigAooooAKKKKACiiigAooooAKKKKACiiigAooooAKKKKACiiigAooooAKKKKAPNdF/wCS++Iv+wcn/oNvTNA/5L14j/68R/7Qp+i/8l98Rf8AYOT/ANBt6ZoH/JevEf8A14j/ANoVyLp/if6n0Mtpf9eY/wDtp6bRRRXWfPBRRRQB514i/wCS0eFf+vaX/wBBkqLWv+S++Hf+wc//AKDcVL4i/wCS0eFf+vaX/wBBkqLWv+S++Hf+wc//AKDcVyvr/iX6Hv09o/8AXqX/ALcelUUUV1HgBRRRQAUUUUAFFFFABRRRQAUUUUAFFFFABRRRQAUUUUAFFFFABRRRQAUUUUAFFFFABRRRQAUUUUAFFFFABRRRQAUUUUAFFFFABRRRQAUUUUAFFFFABRRRQAUUUUAFFFFABRRRQAUUUUAFFFFABRRRQAUUUUAFFFFABRRRQAUUUUAFFFFABRRRQAUUUUAFFFFABRRRQAUUUUAFFFFABRRRQAUUUUAFFFFAHmui/wDJffEX/YOT/wBBt6ZoH/JevEf/AF4j/wBoU/Rf+S++Iv8AsHJ/6Db0zQP+S9eI/wDrxH/tCuRdP8T/AFPoZbS/68x/9tPTaKKK6z54KKKKAPOvEX/JaPCv/XtL/wCgyVFrX/JffDv/AGDn/wDQbipfEX/JaPCv/XtL/wCgyVFrX/JffDv/AGDn/wDQbiuV9f8AEv0Pfp7R/wCvUv8A249KooorqPACiiigAooooAKKKKACiiigAooooAKKKKACiiigAooooAKKKKACiiigAooooAKKKKACiiigAooooAKKKKACiiigAooooAKKKKACiiigAooooAKKKKACiiigAooooAKKKKACiiigAooooAKKKKACiiigAooooAKKKKACiiigAooooAKKKKACiiigAooooAKKKKACiiigAooooAKKKKACiiigAooooAKKKKAPNdF/5L74i/7Byf8AoNvTNA/5L14j/wCvEf8AtCn6L/yX3xF/2Dk/9Bt6ZoH/ACXrxH/14j/2hXIun+J/qfQy2l/15j/7aem0UUV1nzwUUUUAedeIv+S0eFf+vaX/ANBkqLWv+S++Hf8AsHP/AOg3FS+Iv+S0eFf+vaX/ANBkqLWv+S++Hf8AsHP/AOg3Fcr6/wCJfoe/T2j/ANepf+3HpVFFFdR4AUUUUAFFFFABRRRQAUUUUAFFFFABRRRQAUUUUAFFFFABRRRQAUUUUAFFFFABRRRQAUUUUAFFFFABRRRQAUUUUAFFFFABRRRQAUUUUAFFFFABRRRQAUUUUAFFFFABRRRQAUUUUAFFFFABRRRQAUUUUAFFFFABRRRQAUUUUAFFFFABRRRQAUUUUAFFFFABRRRQAUUUUAFFFFABRRRQAUUUUAFFFFABRRRQB5rov/JffEX/AGDk/wDQbemaB/yXrxH/ANeI/wDaFP0X/kvviL/sHJ/6Db0zQP8AkvXiP/rxH/tCuRdP8T/U+hltL/rzH/209NooorrPngooooA868Rf8lo8K/8AXtL/AOgyVD41ZdG+KHhXXpsi3cNaO/Zc7hk/9/SfwNO+IEg0fx14S11+LdZWt5pCcBAcDJ/BmP4V1PjTwzH4s8Nz6cSqTjElvI3RZB0z7HJB9jXM4t8yW97/AJHtxqxh7Cc/hcXF/fJP7r3Ogorz/wADeOPtB/4RzxETaa7aHycTcefjoQf72MfXqM549AreE1NXR5eIw88PPkn/AMBruvIKKKKowCiiigAooooAKKKKACiiigAooooAKKKKACiiigAooooAKKKKACiiigAooooAKKKKACiiigAooooAKKKKACiiigAooooAKKKKACiiigAooooAKKKKACiiigAooooAKKKKACiiigAooooAKKKKACiiigAooooAKKKKACiiigAooooAKKKKACiiigAooooAKKKKACiiigAooooAKKKKACiiigAooooA810X/kvviL/sHJ/6Db0ngR11n4j+LNeiCmAMtrE45DgEDIP0jU/iK4m48S3d74+8RP4fge41DVP9BtZIz92MYDOD7hAQegBznivY/B/hqLwp4ct9NQq8ozJPIP45D1P06AewFclL35abJtn0OOX1ej73xShGKXkkm396t95vUUUV1nzwUUUUAYfi3w5D4p8O3OmSkJIw3wyEf6uQdD9Ox9ia5bwT4ze1kHhXxQfsmr2mIY3mPE6/w/N0LY7/AMXGMmvRawvEvhDR/FdqsWpW5Mif6ueM7ZI/ofT2OR7VlODvzR3O3D4in7N0K693dNbp9/TuiLxR4J0bxbCBfwlLhBiO5hIWRR6Z6Eexz1OMVy8fhP4g6Lth0bxXBdWq9EvkO4D05V+B7EUi+CPG+iJ5Ph7xeHth9yK9TOwdgMhx+QH0pv8AZHxb/wChi0z/AL9p/wDGazlZu7i0/I76XNGPJGvCUO0k/wAmnb5MsfYfit/0FdE/75P/AMRR9h+K3/QV0T/vk/8AxFV/7I+Lf/QxaZ/37T/4zR/ZHxb/AOhi0z/v2n/xmp+Ui9P5qP3f8AsfYfit/wBBXRP++T/8RR9h+K3/AEFdE/75P/xFV/7I+Lef+Rj0z/v2n/xmn/2L8Wf+hn0n/v0v/wAZp/KQafzUfuf+RL9h+K3/AEFdE/75P/xFH2H4rf8AQV0T/vk//EVF/YvxZ/6GfSf+/S//ABmj+xfiz/0M+k/9+l/+M0fKQafzUfuf+RL9h+K3/QV0T/vk/wDxFH2H4rf9BXRP++T/APEVF/YvxZ/6GfSf+/S//GaP7F+LP/Qz6T/36X/4zR8pBp/NR+5/5Ev2H4rf9BXRP++T/wDEUfYfit/0FdE/75P/AMRUX9i/Fn/oZ9J/79L/APGaP7F+LP8A0M+k/wDfpf8A4zR8pBp/NR+5/wCRL9h+K3/QV0T/AL5P/wARR9h+K3/QV0T/AL5P/wARUX9i/Fn/AKGfSf8Av0v/AMZo/sX4s/8AQz6T/wB+l/8AjNHykGn81H7n/kS/Yfit/wBBXRP++T/8RR9h+K3/AEFdE/75P/xFRf2L8Wf+hn0n/v0v/wAZo/sX4s/9DPpP/fpf/jNHykGn81H7n/kS/Yfit/0FdE/75P8A8RR9h+K3/QV0T/vk/wDxFRf2L8Wf+hn0n/v0v/xmj+xfiz/0M+k/9+l/+M0fKQafzUfuf+RL9h+K3/QV0T/vk/8AxFH2H4rf9BXRP++T/wDEVF/YvxZ/6GfSf+/S/wDxmj+xfiz/ANDPpP8A36X/AOM0fKQafzUfuf8AkS/Yfit/0FdE/wC+T/8AEUfYfit/0FdE/wC+T/8AEVF/YvxZ/wChn0n/AL9L/wDGaP7F+LP/AEM+k/8Afpf/AIzR8pBp/NR+5/5Ev2H4rf8AQV0T/vk//EUfYfit/wBBXRP++T/8RUX9i/Fn/oZ9J/79L/8AGaP7F+LP/Qz6T/36X/4zR8pBp/NR+5/5Ev2H4rf9BXRP++T/APEUfYfit/0FdE/75P8A8RUX9i/Fn/oZ9J/79L/8Zo/sX4s/9DPpP/fpf/jNHykGn81H7n/kS/Yfit/0FdE/75P/AMRR9h+K3/QV0T/vk/8AxFRf2L8Wf+hn0n/v0v8A8Zo/sX4s/wDQz6T/AN+l/wDjNHykGn81H7n/AJEv2H4rf9BXRP8Avk//ABFH2H4rf9BXRP8Avk//ABFRf2L8Wf8AoZ9J/wC/S/8Axmj+xfiz/wBDPpP/AH6X/wCM0fKQafzUfuf+RL9h+K3/AEFdE/75P/xFH2H4rf8AQV0T/vk//EVF/YvxZ/6GfSf+/S//ABmj+xfiz/0M+k/9+l/+M0fKQafzUfuf+RL9h+K3/QV0T/vk/wDxFH2H4rf9BXRP++T/APEVF/YvxZ/6GfSf+/S//GaP7F+LP/Qz6T/36X/4zR8pBp/NR+5/5Ev2H4rf9BXRP++T/wDEUfYfit/0FdE/75P/AMRUX9i/Fn/oZ9J/79L/APGaP7F+LP8A0M+k/wDfpf8A4zR8pBp/NR+5/wCRL9h+K3/QV0T/AL5P/wARR9h+K3/QV0T/AL5P/wARUX9i/Fn/AKGfSf8Av0v/AMZo/sX4s/8AQz6T/wB+l/8AjNHykGn81H7n/kS/Yfit/wBBXRP++T/8RR9h+K3/AEFdE/75P/xFRf2L8Wf+hn0n/v0v/wAZo/sX4s/9DPpP/fpf/jNHykGn81H7n/kS/Yfit/0FdE/75P8A8RR9h+K3/QV0T/vk/wDxFRf2L8Wf+hn0n/v0v/xmj+xfiz/0M+k/9+l/+M0fKQafzUfuf+RL9h+K3/QV0T/vk/8AxFH2H4rf9BXRP++T/wDEVF/YvxZ/6GfSf+/S/wDxmj+xfiz/ANDPpP8A36X/AOM0fKQafzUfuf8AkS/Yfit/0FdE/wC+T/8AEUfYfit/0FdE/wC+T/8AEVF/YvxZ/wChn0n/AL9L/wDGaP7F+LP/AEM+k/8Afpf/AIzR8pBp/NR+5/5Ev2H4rf8AQV0T/vk//EUfYfit/wBBXRP++T/8RUX9i/Fn/oZ9J/79L/8AGaP7F+LP/Qz6T/36X/4zR8pBp/NR+5/5Ev2H4rf9BXRP++T/APEUfYfit/0FdE/75P8A8RUX9i/Fn/oZ9J/79L/8Zo/sX4s/9DPpP/fpf/jNHykGn81H7n/kS/Yfit/0FdE/75P/AMRR9h+K3/QV0T/vk/8AxFRf2L8Wf+hn0n/v0v8A8Zo/sX4s/wDQz6T/AN+l/wDjNHykGn81H7n/AJEv2H4rf9BXRP8Avk//ABFH2H4rf9BXRP8Avk//ABFRf2L8Wf8AoZ9J/wC/S/8Axmj+xfiz/wBDPpP/AH6X/wCM0fKQafzUfuf+RL9h+K3/AEFdE/75P/xFH2H4rf8AQV0T/vk//EVF/YvxZ/6GfSf+/S//ABmj+xfiz/0M+k/9+l/+M0fKQafzUfuf+RL9h+K3/QV0T/vk/wDxFH2H4rf9BXRP++T/APEVF/YvxZ/6GfSf+/S//GaP7F+LP/Qz6T/36X/4zR8pBp/NR+5/5Ev2H4rf9BXRP++T/wDEUfYfit/0FdE/75P/AMRUX9i/Fn/oZ9J/79L/APGaP7F+LP8A0M+k/wDfpf8A4zR8pBp/NR+5/wCRL9h+K3/QV0T/AL5P/wARR9h+K3/QV0T/AL5P/wARUX9i/Fn/AKGfSf8Av0v/AMZo/sX4s/8AQz6T/wB+l/8AjNHykGn81H7n/kS/Yfit/wBBXRP++T/8RR9h+K3/AEFdE/75P/xFRf2L8Wf+hn0n/v0v/wAZo/sX4s/9DPpP/fpf/jNHykGn81H7n/kS/Yfit/0FdE/75P8A8RR9h+K3/QV0T/vk/wDxFRf2L8Wf+hn0n/v0v/xmj+xfiz/0M+k/9+l/+M0fKQafzUfuf+RL9h+K3/QV0T/vk/8AxFH2H4rf9BXRP++T/wDEVF/YvxZ/6GfSf+/S/wDxmj+xfiz/ANDPpP8A36X/AOM0fKQafzUfuf8AkS/Yfit/0FdE/wC+T/8AEUfYfit/0FdE/wC+T/8AEVF/YvxZ/wChn0n/AL9L/wDGaP7F+LP/AEM+k/8Afpf/AIzR8pBp/NR+5/5Ev2H4rf8AQV0T/vk//EUfYfit/wBBXRP++T/8RUX9i/Fn/oZ9J/79L/8AGaP7F+LP/Qz6T/36X/4zR8pBp/NR+5/5Ev2H4rf9BXRP++T/APEUfYfit/0FdE/75P8A8RUX9i/Fn/oZ9J/79L/8Zo/sX4s/9DPpP/fpf/jNHykGn81H7n/kS/Yfit/0FdE/75P/AMRR9h+K3/QV0T/vk/8AxFRf2L8Wf+hn0n/v0v8A8Zo/sX4s/wDQz6T/AN+l/wDjNHykGn81H7n/AJEv2H4rf9BXRP8Avk//ABFH2H4rf9BXRP8Avk//ABFRf2L8Wf8AoZ9J/wC/S/8Axmj+xfiz/wBDPpP/AH6X/wCM0fKQafzUfuf+RL9h+K3/AEFdE/75P/xFH2H4rf8AQV0T/vk//EVF/YvxZ/6GfSf+/S//ABmj+xfiz/0M+k/9+l/+M0fKQafzUfuf+RL9h+K3/QV0T/vk/wDxFH2H4rf9BXRP++T/APEVF/YvxZ/6GfSf+/S//GaP7F+LP/Qz6T/36X/4zR8pBp/NR+5/5Ev2H4rf9BXRP++T/wDEUfYfit/0FdE/75P/AMRUX9i/Fn/oZ9J/79L/APGaP7F+LP8A0M+k/wDfpf8A4zR8pBp/NR+5/wCRL9h+K3/QV0T/AL5P/wARXCa/qHjTUtVTw8fESaleTNte30zhEHcOyqvTuOQB1Ndq/gbxprSeXr/jIrCQQ8VkmA4PUHAQH8Qa67w34Q0fwrbGLTbbErDElxJ80kn1Pp7DA9qXs5T01S82NY2hhvetCUunLGy+ba/L7yt4N8F6f4R01EijSS/dB9ouiPmc9wPRfb255rpqKK6oxUVZHh1as603Oo7thRRRTMw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D/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3" name="Rectángulo 2"/>
          <p:cNvSpPr/>
          <p:nvPr/>
        </p:nvSpPr>
        <p:spPr>
          <a:xfrm>
            <a:off x="1793573" y="4643844"/>
            <a:ext cx="5535490" cy="1661993"/>
          </a:xfrm>
          <a:prstGeom prst="rect">
            <a:avLst/>
          </a:prstGeom>
        </p:spPr>
        <p:txBody>
          <a:bodyPr wrap="none">
            <a:spAutoFit/>
          </a:bodyPr>
          <a:lstStyle/>
          <a:p>
            <a:pPr algn="ctr"/>
            <a:r>
              <a:rPr lang="es-MX" sz="2400" b="1" dirty="0" smtClean="0">
                <a:latin typeface="Arial" panose="020B0604020202020204" pitchFamily="34" charset="0"/>
                <a:cs typeface="Arial" panose="020B0604020202020204" pitchFamily="34" charset="0"/>
              </a:rPr>
              <a:t>Mtro. José Luis Leal Campos</a:t>
            </a:r>
          </a:p>
          <a:p>
            <a:pPr algn="ctr"/>
            <a:r>
              <a:rPr lang="es-MX" sz="2400" b="1" dirty="0" smtClean="0">
                <a:latin typeface="Arial" panose="020B0604020202020204" pitchFamily="34" charset="0"/>
                <a:cs typeface="Arial" panose="020B0604020202020204" pitchFamily="34" charset="0"/>
              </a:rPr>
              <a:t>Subsecretario de Enlace Legislativo </a:t>
            </a:r>
          </a:p>
          <a:p>
            <a:pPr algn="ctr"/>
            <a:r>
              <a:rPr lang="es-MX" sz="2400" b="1" dirty="0" smtClean="0">
                <a:latin typeface="Arial" panose="020B0604020202020204" pitchFamily="34" charset="0"/>
                <a:cs typeface="Arial" panose="020B0604020202020204" pitchFamily="34" charset="0"/>
              </a:rPr>
              <a:t>y Concertación Social </a:t>
            </a:r>
          </a:p>
          <a:p>
            <a:pPr algn="ctr"/>
            <a:endParaRPr lang="es-MX" b="1" dirty="0">
              <a:latin typeface="Arial" panose="020B0604020202020204" pitchFamily="34" charset="0"/>
              <a:cs typeface="Arial" panose="020B0604020202020204" pitchFamily="34" charset="0"/>
            </a:endParaRPr>
          </a:p>
          <a:p>
            <a:pPr algn="r"/>
            <a:r>
              <a:rPr lang="es-MX" sz="1200" b="1" dirty="0" smtClean="0">
                <a:latin typeface="Arial" panose="020B0604020202020204" pitchFamily="34" charset="0"/>
                <a:cs typeface="Arial" panose="020B0604020202020204" pitchFamily="34" charset="0"/>
              </a:rPr>
              <a:t>Martes 10 de octubre de 2017</a:t>
            </a:r>
            <a:endParaRPr lang="es-MX" sz="1200" dirty="0"/>
          </a:p>
        </p:txBody>
      </p:sp>
    </p:spTree>
    <p:extLst>
      <p:ext uri="{BB962C8B-B14F-4D97-AF65-F5344CB8AC3E}">
        <p14:creationId xmlns:p14="http://schemas.microsoft.com/office/powerpoint/2010/main" val="38511142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479576" y="260648"/>
            <a:ext cx="8280920" cy="6192688"/>
            <a:chOff x="479576" y="332656"/>
            <a:chExt cx="8280920" cy="6192688"/>
          </a:xfrm>
        </p:grpSpPr>
        <p:sp>
          <p:nvSpPr>
            <p:cNvPr id="5" name="4 Rectángulo redondeado"/>
            <p:cNvSpPr/>
            <p:nvPr/>
          </p:nvSpPr>
          <p:spPr>
            <a:xfrm>
              <a:off x="479576" y="332656"/>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4018469" y="468641"/>
              <a:ext cx="1104503" cy="1016143"/>
            </a:xfrm>
            <a:prstGeom prst="rect">
              <a:avLst/>
            </a:prstGeom>
            <a:noFill/>
            <a:ln w="9525">
              <a:noFill/>
              <a:miter lim="800000"/>
              <a:headEnd/>
              <a:tailEnd/>
            </a:ln>
          </p:spPr>
        </p:pic>
      </p:grpSp>
      <p:sp>
        <p:nvSpPr>
          <p:cNvPr id="7" name="Rectángulo 6"/>
          <p:cNvSpPr/>
          <p:nvPr/>
        </p:nvSpPr>
        <p:spPr>
          <a:xfrm>
            <a:off x="683568" y="692696"/>
            <a:ext cx="8136904" cy="5693866"/>
          </a:xfrm>
          <a:prstGeom prst="rect">
            <a:avLst/>
          </a:prstGeom>
        </p:spPr>
        <p:txBody>
          <a:bodyPr wrap="square">
            <a:spAutoFit/>
          </a:bodyPr>
          <a:lstStyle/>
          <a:p>
            <a:r>
              <a:rPr lang="es-MX" sz="2800" b="1" u="sng" dirty="0">
                <a:solidFill>
                  <a:srgbClr val="1A3CC0"/>
                </a:solidFill>
                <a:latin typeface="Arial" panose="020B0604020202020204" pitchFamily="34" charset="0"/>
                <a:cs typeface="Arial" panose="020B0604020202020204" pitchFamily="34" charset="0"/>
              </a:rPr>
              <a:t>Antecedentes</a:t>
            </a:r>
            <a:r>
              <a:rPr lang="es-MX" sz="2800" b="1" dirty="0">
                <a:latin typeface="Arial" panose="020B0604020202020204" pitchFamily="34" charset="0"/>
                <a:cs typeface="Arial" panose="020B0604020202020204" pitchFamily="34" charset="0"/>
              </a:rPr>
              <a:t> </a:t>
            </a:r>
            <a:endParaRPr lang="es-MX" sz="2800" b="1" dirty="0" smtClean="0">
              <a:latin typeface="Arial" panose="020B0604020202020204" pitchFamily="34" charset="0"/>
              <a:cs typeface="Arial" panose="020B0604020202020204" pitchFamily="34" charset="0"/>
            </a:endParaRPr>
          </a:p>
          <a:p>
            <a:pPr algn="just">
              <a:lnSpc>
                <a:spcPct val="150000"/>
              </a:lnSpc>
            </a:pPr>
            <a:r>
              <a:rPr lang="es-MX" sz="2800" b="1" dirty="0" smtClean="0">
                <a:latin typeface="Arial" panose="020B0604020202020204" pitchFamily="34" charset="0"/>
                <a:cs typeface="Arial" panose="020B0604020202020204" pitchFamily="34" charset="0"/>
              </a:rPr>
              <a:t>El </a:t>
            </a:r>
            <a:r>
              <a:rPr lang="es-MX" sz="2800" b="1" dirty="0">
                <a:latin typeface="Arial" panose="020B0604020202020204" pitchFamily="34" charset="0"/>
                <a:cs typeface="Arial" panose="020B0604020202020204" pitchFamily="34" charset="0"/>
              </a:rPr>
              <a:t>Código de Hammurabi, quien fuera rey de Babilonia y unificador de </a:t>
            </a:r>
            <a:r>
              <a:rPr lang="es-MX" sz="2800" b="1" dirty="0" smtClean="0">
                <a:latin typeface="Arial" panose="020B0604020202020204" pitchFamily="34" charset="0"/>
                <a:cs typeface="Arial" panose="020B0604020202020204" pitchFamily="34" charset="0"/>
              </a:rPr>
              <a:t>Mesopotamia </a:t>
            </a:r>
            <a:r>
              <a:rPr lang="es-MX" sz="2800" b="1" dirty="0">
                <a:latin typeface="Arial" panose="020B0604020202020204" pitchFamily="34" charset="0"/>
                <a:cs typeface="Arial" panose="020B0604020202020204" pitchFamily="34" charset="0"/>
              </a:rPr>
              <a:t>en el siglo XVIII a. c. es un documento histórico que señala los principios que debían guardar los ocupantes de cargos públicos.</a:t>
            </a:r>
            <a:r>
              <a:rPr lang="es-MX" sz="2800" dirty="0">
                <a:latin typeface="Arial" panose="020B0604020202020204" pitchFamily="34" charset="0"/>
                <a:cs typeface="Arial" panose="020B0604020202020204" pitchFamily="34" charset="0"/>
              </a:rPr>
              <a:t> </a:t>
            </a:r>
            <a:endParaRPr lang="es-MX" sz="2800" dirty="0" smtClean="0">
              <a:latin typeface="Arial" panose="020B0604020202020204" pitchFamily="34" charset="0"/>
              <a:cs typeface="Arial" panose="020B0604020202020204" pitchFamily="34" charset="0"/>
            </a:endParaRPr>
          </a:p>
          <a:p>
            <a:pPr algn="just">
              <a:lnSpc>
                <a:spcPct val="150000"/>
              </a:lnSpc>
            </a:pPr>
            <a:r>
              <a:rPr lang="es-MX" sz="2800" b="1" dirty="0">
                <a:latin typeface="Arial" panose="020B0604020202020204" pitchFamily="34" charset="0"/>
                <a:cs typeface="Arial" panose="020B0604020202020204" pitchFamily="34" charset="0"/>
              </a:rPr>
              <a:t>De China (siglo V a. c.) nos han llegado los cuatro libros de Confucio, que contienen los principios sobre conducta pública.</a:t>
            </a:r>
            <a:endParaRPr lang="es-MX"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4469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520231" y="446229"/>
            <a:ext cx="8280920" cy="6192688"/>
            <a:chOff x="479576" y="446229"/>
            <a:chExt cx="8280920" cy="6192688"/>
          </a:xfrm>
        </p:grpSpPr>
        <p:sp>
          <p:nvSpPr>
            <p:cNvPr id="5" name="4 Rectángulo redondeado"/>
            <p:cNvSpPr/>
            <p:nvPr/>
          </p:nvSpPr>
          <p:spPr>
            <a:xfrm>
              <a:off x="479576" y="446229"/>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4018469" y="620688"/>
              <a:ext cx="1104503" cy="1016143"/>
            </a:xfrm>
            <a:prstGeom prst="rect">
              <a:avLst/>
            </a:prstGeom>
            <a:noFill/>
            <a:ln w="9525">
              <a:noFill/>
              <a:miter lim="800000"/>
              <a:headEnd/>
              <a:tailEnd/>
            </a:ln>
          </p:spPr>
        </p:pic>
      </p:grpSp>
      <p:sp>
        <p:nvSpPr>
          <p:cNvPr id="7" name="Rectángulo 6"/>
          <p:cNvSpPr/>
          <p:nvPr/>
        </p:nvSpPr>
        <p:spPr>
          <a:xfrm>
            <a:off x="736255" y="1474326"/>
            <a:ext cx="8064896" cy="3754874"/>
          </a:xfrm>
          <a:prstGeom prst="rect">
            <a:avLst/>
          </a:prstGeom>
        </p:spPr>
        <p:txBody>
          <a:bodyPr wrap="square">
            <a:spAutoFit/>
          </a:bodyPr>
          <a:lstStyle/>
          <a:p>
            <a:r>
              <a:rPr lang="es-MX" sz="2800" b="1" u="sng" dirty="0">
                <a:solidFill>
                  <a:srgbClr val="1A3CC0"/>
                </a:solidFill>
                <a:latin typeface="Arial" panose="020B0604020202020204" pitchFamily="34" charset="0"/>
                <a:cs typeface="Arial" panose="020B0604020202020204" pitchFamily="34" charset="0"/>
              </a:rPr>
              <a:t>Antecedentes</a:t>
            </a:r>
            <a:r>
              <a:rPr lang="es-MX" sz="2800" b="1" dirty="0">
                <a:latin typeface="Arial" panose="020B0604020202020204" pitchFamily="34" charset="0"/>
                <a:cs typeface="Arial" panose="020B0604020202020204" pitchFamily="34" charset="0"/>
              </a:rPr>
              <a:t> </a:t>
            </a:r>
            <a:endParaRPr lang="es-MX" sz="2800" b="1" dirty="0" smtClean="0">
              <a:latin typeface="Arial" panose="020B0604020202020204" pitchFamily="34" charset="0"/>
              <a:cs typeface="Arial" panose="020B0604020202020204" pitchFamily="34" charset="0"/>
            </a:endParaRPr>
          </a:p>
          <a:p>
            <a:pPr algn="just" fontAlgn="base">
              <a:lnSpc>
                <a:spcPct val="150000"/>
              </a:lnSpc>
            </a:pPr>
            <a:r>
              <a:rPr lang="es-MX" sz="2800" b="1" dirty="0" smtClean="0">
                <a:latin typeface="Arial" panose="020B0604020202020204" pitchFamily="34" charset="0"/>
                <a:cs typeface="Arial" panose="020B0604020202020204" pitchFamily="34" charset="0"/>
              </a:rPr>
              <a:t>De Grecia (siglo IV </a:t>
            </a:r>
            <a:r>
              <a:rPr lang="es-MX" sz="2800" b="1" dirty="0" err="1" smtClean="0">
                <a:latin typeface="Arial" panose="020B0604020202020204" pitchFamily="34" charset="0"/>
                <a:cs typeface="Arial" panose="020B0604020202020204" pitchFamily="34" charset="0"/>
              </a:rPr>
              <a:t>a.c.</a:t>
            </a:r>
            <a:r>
              <a:rPr lang="es-MX" sz="2800" b="1" dirty="0" smtClean="0">
                <a:latin typeface="Arial" panose="020B0604020202020204" pitchFamily="34" charset="0"/>
                <a:cs typeface="Arial" panose="020B0604020202020204" pitchFamily="34" charset="0"/>
              </a:rPr>
              <a:t>) la </a:t>
            </a:r>
            <a:r>
              <a:rPr lang="es-MX" sz="2800" b="1" i="1" dirty="0" smtClean="0">
                <a:latin typeface="Arial" panose="020B0604020202020204" pitchFamily="34" charset="0"/>
                <a:cs typeface="Arial" panose="020B0604020202020204" pitchFamily="34" charset="0"/>
              </a:rPr>
              <a:t>Ética</a:t>
            </a:r>
            <a:r>
              <a:rPr lang="es-MX" sz="2800" b="1" dirty="0" smtClean="0">
                <a:latin typeface="Arial" panose="020B0604020202020204" pitchFamily="34" charset="0"/>
                <a:cs typeface="Arial" panose="020B0604020202020204" pitchFamily="34" charset="0"/>
              </a:rPr>
              <a:t> de Aristóteles y las obras morales de Plutarco. De India (siglo III </a:t>
            </a:r>
            <a:r>
              <a:rPr lang="es-MX" sz="2800" b="1" dirty="0" err="1" smtClean="0">
                <a:latin typeface="Arial" panose="020B0604020202020204" pitchFamily="34" charset="0"/>
                <a:cs typeface="Arial" panose="020B0604020202020204" pitchFamily="34" charset="0"/>
              </a:rPr>
              <a:t>a.c.</a:t>
            </a:r>
            <a:r>
              <a:rPr lang="es-MX" sz="2800" b="1" dirty="0" smtClean="0">
                <a:latin typeface="Arial" panose="020B0604020202020204" pitchFamily="34" charset="0"/>
                <a:cs typeface="Arial" panose="020B0604020202020204" pitchFamily="34" charset="0"/>
              </a:rPr>
              <a:t>) los principios del Rey </a:t>
            </a:r>
            <a:r>
              <a:rPr lang="es-MX" sz="2800" b="1" dirty="0" err="1" smtClean="0">
                <a:latin typeface="Arial" panose="020B0604020202020204" pitchFamily="34" charset="0"/>
                <a:cs typeface="Arial" panose="020B0604020202020204" pitchFamily="34" charset="0"/>
              </a:rPr>
              <a:t>Asoka</a:t>
            </a:r>
            <a:r>
              <a:rPr lang="es-MX" sz="2800" b="1" dirty="0" smtClean="0">
                <a:latin typeface="Arial" panose="020B0604020202020204" pitchFamily="34" charset="0"/>
                <a:cs typeface="Arial" panose="020B0604020202020204" pitchFamily="34" charset="0"/>
              </a:rPr>
              <a:t>. De Roma (siglos I </a:t>
            </a:r>
            <a:r>
              <a:rPr lang="es-MX" sz="2800" b="1" dirty="0" err="1" smtClean="0">
                <a:latin typeface="Arial" panose="020B0604020202020204" pitchFamily="34" charset="0"/>
                <a:cs typeface="Arial" panose="020B0604020202020204" pitchFamily="34" charset="0"/>
              </a:rPr>
              <a:t>a.c.</a:t>
            </a:r>
            <a:r>
              <a:rPr lang="es-MX" sz="2800" b="1" dirty="0" smtClean="0">
                <a:latin typeface="Arial" panose="020B0604020202020204" pitchFamily="34" charset="0"/>
                <a:cs typeface="Arial" panose="020B0604020202020204" pitchFamily="34" charset="0"/>
              </a:rPr>
              <a:t> y I </a:t>
            </a:r>
            <a:r>
              <a:rPr lang="es-MX" sz="2800" b="1" dirty="0" err="1" smtClean="0">
                <a:latin typeface="Arial" panose="020B0604020202020204" pitchFamily="34" charset="0"/>
                <a:cs typeface="Arial" panose="020B0604020202020204" pitchFamily="34" charset="0"/>
              </a:rPr>
              <a:t>d.c.</a:t>
            </a:r>
            <a:r>
              <a:rPr lang="es-MX" sz="2800" b="1" dirty="0" smtClean="0">
                <a:latin typeface="Arial" panose="020B0604020202020204" pitchFamily="34" charset="0"/>
                <a:cs typeface="Arial" panose="020B0604020202020204" pitchFamily="34" charset="0"/>
              </a:rPr>
              <a:t>)</a:t>
            </a:r>
            <a:r>
              <a:rPr lang="es-MX" sz="2800" b="1" i="1" dirty="0" smtClean="0">
                <a:latin typeface="Arial" panose="020B0604020202020204" pitchFamily="34" charset="0"/>
                <a:cs typeface="Arial" panose="020B0604020202020204" pitchFamily="34" charset="0"/>
              </a:rPr>
              <a:t> Sobre los Deberes</a:t>
            </a:r>
            <a:r>
              <a:rPr lang="es-MX" sz="2800" b="1" dirty="0" smtClean="0">
                <a:latin typeface="Arial" panose="020B0604020202020204" pitchFamily="34" charset="0"/>
                <a:cs typeface="Arial" panose="020B0604020202020204" pitchFamily="34" charset="0"/>
              </a:rPr>
              <a:t> de Cicerón y </a:t>
            </a:r>
            <a:r>
              <a:rPr lang="es-MX" sz="2800" b="1" i="1" dirty="0" smtClean="0">
                <a:latin typeface="Arial" panose="020B0604020202020204" pitchFamily="34" charset="0"/>
                <a:cs typeface="Arial" panose="020B0604020202020204" pitchFamily="34" charset="0"/>
              </a:rPr>
              <a:t>Los tratados moral</a:t>
            </a:r>
            <a:r>
              <a:rPr lang="es-MX" sz="2800" b="1" dirty="0" smtClean="0">
                <a:latin typeface="Arial" panose="020B0604020202020204" pitchFamily="34" charset="0"/>
                <a:cs typeface="Arial" panose="020B0604020202020204" pitchFamily="34" charset="0"/>
              </a:rPr>
              <a:t>es de Séneca.</a:t>
            </a:r>
            <a:endParaRPr lang="es-MX"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5721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p:cNvGrpSpPr/>
          <p:nvPr/>
        </p:nvGrpSpPr>
        <p:grpSpPr>
          <a:xfrm>
            <a:off x="479576" y="316068"/>
            <a:ext cx="8280920" cy="6192688"/>
            <a:chOff x="479576" y="316068"/>
            <a:chExt cx="8280920" cy="6192688"/>
          </a:xfrm>
        </p:grpSpPr>
        <p:sp>
          <p:nvSpPr>
            <p:cNvPr id="6" name="4 Rectángulo redondeado"/>
            <p:cNvSpPr/>
            <p:nvPr/>
          </p:nvSpPr>
          <p:spPr>
            <a:xfrm>
              <a:off x="479576" y="316068"/>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7" name="Picture 6" descr="Imagen relacionada"/>
            <p:cNvPicPr>
              <a:picLocks noChangeAspect="1" noChangeArrowheads="1"/>
            </p:cNvPicPr>
            <p:nvPr/>
          </p:nvPicPr>
          <p:blipFill>
            <a:blip r:embed="rId2" cstate="print"/>
            <a:srcRect r="47319"/>
            <a:stretch>
              <a:fillRect/>
            </a:stretch>
          </p:blipFill>
          <p:spPr bwMode="auto">
            <a:xfrm>
              <a:off x="4018469" y="468641"/>
              <a:ext cx="1104503" cy="1016143"/>
            </a:xfrm>
            <a:prstGeom prst="rect">
              <a:avLst/>
            </a:prstGeom>
            <a:noFill/>
            <a:ln w="9525">
              <a:noFill/>
              <a:miter lim="800000"/>
              <a:headEnd/>
              <a:tailEnd/>
            </a:ln>
          </p:spPr>
        </p:pic>
      </p:grpSp>
      <p:sp>
        <p:nvSpPr>
          <p:cNvPr id="8" name="Rectángulo 7"/>
          <p:cNvSpPr/>
          <p:nvPr/>
        </p:nvSpPr>
        <p:spPr>
          <a:xfrm>
            <a:off x="899592" y="616034"/>
            <a:ext cx="7632848" cy="5909310"/>
          </a:xfrm>
          <a:prstGeom prst="rect">
            <a:avLst/>
          </a:prstGeom>
        </p:spPr>
        <p:txBody>
          <a:bodyPr wrap="square">
            <a:spAutoFit/>
          </a:bodyPr>
          <a:lstStyle/>
          <a:p>
            <a:pPr algn="just">
              <a:lnSpc>
                <a:spcPct val="150000"/>
              </a:lnSpc>
            </a:pPr>
            <a:r>
              <a:rPr lang="es-MX" sz="2800" b="1" u="sng" dirty="0" smtClean="0">
                <a:solidFill>
                  <a:srgbClr val="1A3CC0"/>
                </a:solidFill>
                <a:latin typeface="Arial" panose="020B0604020202020204" pitchFamily="34" charset="0"/>
                <a:cs typeface="Arial" panose="020B0604020202020204" pitchFamily="34" charset="0"/>
              </a:rPr>
              <a:t>Antecedentes</a:t>
            </a:r>
            <a:r>
              <a:rPr lang="es-MX" b="1" dirty="0" smtClean="0">
                <a:solidFill>
                  <a:srgbClr val="002060"/>
                </a:solidFill>
                <a:latin typeface="Arial" panose="020B0604020202020204" pitchFamily="34" charset="0"/>
                <a:cs typeface="Arial" panose="020B0604020202020204" pitchFamily="34" charset="0"/>
              </a:rPr>
              <a:t> </a:t>
            </a:r>
          </a:p>
          <a:p>
            <a:pPr algn="just">
              <a:lnSpc>
                <a:spcPct val="150000"/>
              </a:lnSpc>
            </a:pPr>
            <a:r>
              <a:rPr lang="es-MX" sz="2800" b="1" dirty="0">
                <a:latin typeface="Arial" panose="020B0604020202020204" pitchFamily="34" charset="0"/>
                <a:cs typeface="Arial" panose="020B0604020202020204" pitchFamily="34" charset="0"/>
              </a:rPr>
              <a:t>L</a:t>
            </a:r>
            <a:r>
              <a:rPr lang="es-MX" sz="2800" b="1" dirty="0" smtClean="0">
                <a:latin typeface="Arial" panose="020B0604020202020204" pitchFamily="34" charset="0"/>
                <a:cs typeface="Arial" panose="020B0604020202020204" pitchFamily="34" charset="0"/>
              </a:rPr>
              <a:t>a </a:t>
            </a:r>
            <a:r>
              <a:rPr lang="es-MX" sz="2800" b="1" dirty="0">
                <a:latin typeface="Arial" panose="020B0604020202020204" pitchFamily="34" charset="0"/>
                <a:cs typeface="Arial" panose="020B0604020202020204" pitchFamily="34" charset="0"/>
              </a:rPr>
              <a:t>corrupción y la impunidad </a:t>
            </a:r>
            <a:r>
              <a:rPr lang="es-MX" sz="2800" b="1" dirty="0" smtClean="0">
                <a:latin typeface="Arial" panose="020B0604020202020204" pitchFamily="34" charset="0"/>
                <a:cs typeface="Arial" panose="020B0604020202020204" pitchFamily="34" charset="0"/>
              </a:rPr>
              <a:t>son fenómenos sociales </a:t>
            </a:r>
            <a:r>
              <a:rPr lang="es-MX" sz="2800" b="1" dirty="0">
                <a:latin typeface="Arial" panose="020B0604020202020204" pitchFamily="34" charset="0"/>
                <a:cs typeface="Arial" panose="020B0604020202020204" pitchFamily="34" charset="0"/>
              </a:rPr>
              <a:t>tan </a:t>
            </a:r>
            <a:r>
              <a:rPr lang="es-MX" sz="2800" b="1" dirty="0" smtClean="0">
                <a:latin typeface="Arial" panose="020B0604020202020204" pitchFamily="34" charset="0"/>
                <a:cs typeface="Arial" panose="020B0604020202020204" pitchFamily="34" charset="0"/>
              </a:rPr>
              <a:t>evidentes, que han surgido herramientas </a:t>
            </a:r>
            <a:r>
              <a:rPr lang="es-MX" sz="2800" b="1" dirty="0">
                <a:latin typeface="Arial" panose="020B0604020202020204" pitchFamily="34" charset="0"/>
                <a:cs typeface="Arial" panose="020B0604020202020204" pitchFamily="34" charset="0"/>
              </a:rPr>
              <a:t>a nivel </a:t>
            </a:r>
            <a:r>
              <a:rPr lang="es-MX" sz="2800" b="1" dirty="0" smtClean="0">
                <a:latin typeface="Arial" panose="020B0604020202020204" pitchFamily="34" charset="0"/>
                <a:cs typeface="Arial" panose="020B0604020202020204" pitchFamily="34" charset="0"/>
              </a:rPr>
              <a:t>nacional cuyo </a:t>
            </a:r>
            <a:r>
              <a:rPr lang="es-MX" sz="2800" b="1" dirty="0">
                <a:latin typeface="Arial" panose="020B0604020202020204" pitchFamily="34" charset="0"/>
                <a:cs typeface="Arial" panose="020B0604020202020204" pitchFamily="34" charset="0"/>
              </a:rPr>
              <a:t>propósito </a:t>
            </a:r>
            <a:r>
              <a:rPr lang="es-MX" sz="2800" b="1" dirty="0" smtClean="0">
                <a:latin typeface="Arial" panose="020B0604020202020204" pitchFamily="34" charset="0"/>
                <a:cs typeface="Arial" panose="020B0604020202020204" pitchFamily="34" charset="0"/>
              </a:rPr>
              <a:t>es combatirlas a fondo, desde implementar </a:t>
            </a:r>
            <a:r>
              <a:rPr lang="es-MX" sz="2800" b="1" dirty="0">
                <a:latin typeface="Arial" panose="020B0604020202020204" pitchFamily="34" charset="0"/>
                <a:cs typeface="Arial" panose="020B0604020202020204" pitchFamily="34" charset="0"/>
              </a:rPr>
              <a:t>una </a:t>
            </a:r>
            <a:r>
              <a:rPr lang="es-MX" sz="2800" b="1" dirty="0" smtClean="0">
                <a:latin typeface="Arial" panose="020B0604020202020204" pitchFamily="34" charset="0"/>
                <a:cs typeface="Arial" panose="020B0604020202020204" pitchFamily="34" charset="0"/>
              </a:rPr>
              <a:t>cultura que </a:t>
            </a:r>
            <a:r>
              <a:rPr lang="es-MX" sz="2800" b="1" dirty="0">
                <a:latin typeface="Arial" panose="020B0604020202020204" pitchFamily="34" charset="0"/>
                <a:cs typeface="Arial" panose="020B0604020202020204" pitchFamily="34" charset="0"/>
              </a:rPr>
              <a:t>implique prevenir </a:t>
            </a:r>
            <a:r>
              <a:rPr lang="es-MX" sz="2800" b="1" dirty="0" smtClean="0">
                <a:latin typeface="Arial" panose="020B0604020202020204" pitchFamily="34" charset="0"/>
                <a:cs typeface="Arial" panose="020B0604020202020204" pitchFamily="34" charset="0"/>
              </a:rPr>
              <a:t>la </a:t>
            </a:r>
            <a:r>
              <a:rPr lang="es-MX" sz="2800" b="1" dirty="0">
                <a:latin typeface="Arial" panose="020B0604020202020204" pitchFamily="34" charset="0"/>
                <a:cs typeface="Arial" panose="020B0604020202020204" pitchFamily="34" charset="0"/>
              </a:rPr>
              <a:t>corrupción, </a:t>
            </a:r>
            <a:r>
              <a:rPr lang="es-MX" sz="2800" b="1" dirty="0" smtClean="0">
                <a:latin typeface="Arial" panose="020B0604020202020204" pitchFamily="34" charset="0"/>
                <a:cs typeface="Arial" panose="020B0604020202020204" pitchFamily="34" charset="0"/>
              </a:rPr>
              <a:t>hasta diseñar  los procedimientos que permitan darle seguimiento e investigarla a profundidad. </a:t>
            </a:r>
          </a:p>
        </p:txBody>
      </p:sp>
    </p:spTree>
    <p:extLst>
      <p:ext uri="{BB962C8B-B14F-4D97-AF65-F5344CB8AC3E}">
        <p14:creationId xmlns:p14="http://schemas.microsoft.com/office/powerpoint/2010/main" val="1809132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479576" y="332656"/>
            <a:ext cx="8280920" cy="6192688"/>
            <a:chOff x="479576" y="332656"/>
            <a:chExt cx="8280920" cy="6192688"/>
          </a:xfrm>
        </p:grpSpPr>
        <p:sp>
          <p:nvSpPr>
            <p:cNvPr id="5" name="6 Rectángulo redondeado"/>
            <p:cNvSpPr/>
            <p:nvPr/>
          </p:nvSpPr>
          <p:spPr>
            <a:xfrm>
              <a:off x="479576" y="332656"/>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4018469" y="476672"/>
              <a:ext cx="1104503" cy="1016143"/>
            </a:xfrm>
            <a:prstGeom prst="rect">
              <a:avLst/>
            </a:prstGeom>
            <a:noFill/>
            <a:ln w="9525">
              <a:noFill/>
              <a:miter lim="800000"/>
              <a:headEnd/>
              <a:tailEnd/>
            </a:ln>
          </p:spPr>
        </p:pic>
      </p:grpSp>
      <p:sp>
        <p:nvSpPr>
          <p:cNvPr id="7" name="3 Rectángulo"/>
          <p:cNvSpPr/>
          <p:nvPr/>
        </p:nvSpPr>
        <p:spPr>
          <a:xfrm>
            <a:off x="683568" y="825949"/>
            <a:ext cx="6624736" cy="738664"/>
          </a:xfrm>
          <a:prstGeom prst="rect">
            <a:avLst/>
          </a:prstGeom>
        </p:spPr>
        <p:txBody>
          <a:bodyPr wrap="square">
            <a:spAutoFit/>
          </a:bodyPr>
          <a:lstStyle/>
          <a:p>
            <a:pPr algn="just">
              <a:lnSpc>
                <a:spcPct val="150000"/>
              </a:lnSpc>
            </a:pPr>
            <a:r>
              <a:rPr lang="es-MX" sz="2800" b="1" u="sng" dirty="0" smtClean="0">
                <a:solidFill>
                  <a:srgbClr val="1A3CC0"/>
                </a:solidFill>
                <a:latin typeface="Arial" panose="020B0604020202020204" pitchFamily="34" charset="0"/>
                <a:cs typeface="Arial" panose="020B0604020202020204" pitchFamily="34" charset="0"/>
              </a:rPr>
              <a:t>Antecedentes</a:t>
            </a:r>
            <a:r>
              <a:rPr lang="es-MX" sz="2800" b="1" u="sng" dirty="0" smtClean="0">
                <a:latin typeface="Arial" panose="020B0604020202020204" pitchFamily="34" charset="0"/>
                <a:cs typeface="Arial" panose="020B0604020202020204" pitchFamily="34" charset="0"/>
              </a:rPr>
              <a:t> </a:t>
            </a:r>
          </a:p>
        </p:txBody>
      </p:sp>
      <p:sp>
        <p:nvSpPr>
          <p:cNvPr id="8" name="4 Rectángulo"/>
          <p:cNvSpPr/>
          <p:nvPr/>
        </p:nvSpPr>
        <p:spPr>
          <a:xfrm>
            <a:off x="683568" y="1693252"/>
            <a:ext cx="7992888" cy="4832092"/>
          </a:xfrm>
          <a:prstGeom prst="rect">
            <a:avLst/>
          </a:prstGeom>
        </p:spPr>
        <p:txBody>
          <a:bodyPr wrap="square">
            <a:spAutoFit/>
          </a:bodyPr>
          <a:lstStyle/>
          <a:p>
            <a:pPr algn="just"/>
            <a:r>
              <a:rPr lang="es-MX" sz="2800" b="1" dirty="0" smtClean="0">
                <a:latin typeface="Arial" panose="020B0604020202020204" pitchFamily="34" charset="0"/>
                <a:cs typeface="Arial" panose="020B0604020202020204" pitchFamily="34" charset="0"/>
              </a:rPr>
              <a:t>El 27 de mayo de 2015 se publicó el decreto Ley General mediante el cual se crea el </a:t>
            </a:r>
          </a:p>
          <a:p>
            <a:pPr algn="ctr"/>
            <a:r>
              <a:rPr lang="es-MX" sz="2800" b="1" u="sng" dirty="0" smtClean="0">
                <a:solidFill>
                  <a:srgbClr val="FF0000"/>
                </a:solidFill>
                <a:latin typeface="Arial" pitchFamily="34" charset="0"/>
                <a:cs typeface="Arial" panose="020B0604020202020204" pitchFamily="34" charset="0"/>
              </a:rPr>
              <a:t>Sistema Nacional Anticorrupción (SNA)</a:t>
            </a:r>
            <a:endParaRPr lang="es-MX" sz="2800" u="sng" dirty="0" smtClean="0">
              <a:solidFill>
                <a:srgbClr val="FF0000"/>
              </a:solidFill>
              <a:latin typeface="Arial" panose="020B0604020202020204" pitchFamily="34" charset="0"/>
              <a:cs typeface="Arial" panose="020B0604020202020204" pitchFamily="34" charset="0"/>
            </a:endParaRPr>
          </a:p>
          <a:p>
            <a:pPr algn="just"/>
            <a:r>
              <a:rPr lang="es-MX" sz="2800" b="1" dirty="0">
                <a:latin typeface="Arial" pitchFamily="34" charset="0"/>
                <a:cs typeface="Arial" pitchFamily="34" charset="0"/>
              </a:rPr>
              <a:t>Por primera vez se unen esfuerzos institucionales </a:t>
            </a:r>
            <a:r>
              <a:rPr lang="es-MX" sz="2800" b="1" dirty="0" smtClean="0">
                <a:latin typeface="Arial" pitchFamily="34" charset="0"/>
                <a:cs typeface="Arial" pitchFamily="34" charset="0"/>
              </a:rPr>
              <a:t>que</a:t>
            </a:r>
            <a:r>
              <a:rPr lang="es-MX" sz="2800" b="1" dirty="0">
                <a:latin typeface="Arial" pitchFamily="34" charset="0"/>
                <a:cs typeface="Arial" pitchFamily="34" charset="0"/>
              </a:rPr>
              <a:t> buscan fortalecer la confianza de los ciudadanos en las instituciones en un marco de </a:t>
            </a:r>
            <a:r>
              <a:rPr lang="es-MX" sz="2800" b="1" dirty="0" smtClean="0">
                <a:latin typeface="Arial" pitchFamily="34" charset="0"/>
                <a:cs typeface="Arial" pitchFamily="34" charset="0"/>
              </a:rPr>
              <a:t>legalidad,  transparencia y </a:t>
            </a:r>
            <a:r>
              <a:rPr lang="es-MX" sz="2800" b="1" dirty="0">
                <a:latin typeface="Arial" pitchFamily="34" charset="0"/>
                <a:cs typeface="Arial" pitchFamily="34" charset="0"/>
              </a:rPr>
              <a:t>buenas prácticas</a:t>
            </a:r>
            <a:r>
              <a:rPr lang="es-MX" sz="2800" b="1" dirty="0" smtClean="0">
                <a:latin typeface="Arial" pitchFamily="34" charset="0"/>
                <a:cs typeface="Arial" pitchFamily="34" charset="0"/>
              </a:rPr>
              <a:t>.</a:t>
            </a:r>
          </a:p>
          <a:p>
            <a:pPr algn="ctr"/>
            <a:r>
              <a:rPr lang="es-MX" sz="2800" b="1" dirty="0" smtClean="0">
                <a:solidFill>
                  <a:srgbClr val="FF0000"/>
                </a:solidFill>
                <a:latin typeface="Arial" pitchFamily="34" charset="0"/>
                <a:cs typeface="Arial" pitchFamily="34" charset="0"/>
              </a:rPr>
              <a:t>Esto representa </a:t>
            </a:r>
            <a:r>
              <a:rPr lang="es-MX" sz="2800" b="1" dirty="0">
                <a:solidFill>
                  <a:srgbClr val="FF0000"/>
                </a:solidFill>
                <a:latin typeface="Arial" pitchFamily="34" charset="0"/>
                <a:cs typeface="Arial" pitchFamily="34" charset="0"/>
              </a:rPr>
              <a:t>un avance histórico para el país en la lucha contra la </a:t>
            </a:r>
            <a:r>
              <a:rPr lang="es-MX" sz="2800" b="1" dirty="0" smtClean="0">
                <a:solidFill>
                  <a:srgbClr val="FF0000"/>
                </a:solidFill>
                <a:latin typeface="Arial" pitchFamily="34" charset="0"/>
                <a:cs typeface="Arial" pitchFamily="34" charset="0"/>
              </a:rPr>
              <a:t>corrupción y la impunidad.</a:t>
            </a:r>
            <a:endParaRPr lang="es-MX" sz="2800" b="1" dirty="0">
              <a:latin typeface="Arial" pitchFamily="34" charset="0"/>
              <a:cs typeface="Arial" pitchFamily="34" charset="0"/>
            </a:endParaRPr>
          </a:p>
        </p:txBody>
      </p:sp>
    </p:spTree>
    <p:extLst>
      <p:ext uri="{BB962C8B-B14F-4D97-AF65-F5344CB8AC3E}">
        <p14:creationId xmlns:p14="http://schemas.microsoft.com/office/powerpoint/2010/main" val="79431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Rectángulo redondeado"/>
          <p:cNvSpPr/>
          <p:nvPr/>
        </p:nvSpPr>
        <p:spPr>
          <a:xfrm>
            <a:off x="479576" y="332656"/>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4018469" y="476672"/>
            <a:ext cx="1104503" cy="1016143"/>
          </a:xfrm>
          <a:prstGeom prst="rect">
            <a:avLst/>
          </a:prstGeom>
          <a:noFill/>
          <a:ln w="9525">
            <a:noFill/>
            <a:miter lim="800000"/>
            <a:headEnd/>
            <a:tailEnd/>
          </a:ln>
        </p:spPr>
      </p:pic>
      <p:sp>
        <p:nvSpPr>
          <p:cNvPr id="7" name="Rectángulo 6"/>
          <p:cNvSpPr/>
          <p:nvPr/>
        </p:nvSpPr>
        <p:spPr>
          <a:xfrm>
            <a:off x="648072" y="616034"/>
            <a:ext cx="8028384" cy="5909310"/>
          </a:xfrm>
          <a:prstGeom prst="rect">
            <a:avLst/>
          </a:prstGeom>
        </p:spPr>
        <p:txBody>
          <a:bodyPr wrap="square">
            <a:spAutoFit/>
          </a:bodyPr>
          <a:lstStyle/>
          <a:p>
            <a:pPr algn="just">
              <a:lnSpc>
                <a:spcPct val="150000"/>
              </a:lnSpc>
            </a:pPr>
            <a:r>
              <a:rPr lang="es-MX" sz="2800" b="1" u="sng" dirty="0" smtClean="0">
                <a:solidFill>
                  <a:srgbClr val="1A3CC0"/>
                </a:solidFill>
                <a:latin typeface="Arial" pitchFamily="34" charset="0"/>
                <a:cs typeface="Arial" panose="020B0604020202020204" pitchFamily="34" charset="0"/>
              </a:rPr>
              <a:t>Antecedentes</a:t>
            </a:r>
          </a:p>
          <a:p>
            <a:pPr algn="just">
              <a:lnSpc>
                <a:spcPct val="150000"/>
              </a:lnSpc>
            </a:pPr>
            <a:r>
              <a:rPr lang="es-MX" sz="2800" b="1" dirty="0" smtClean="0">
                <a:latin typeface="Arial" pitchFamily="34" charset="0"/>
                <a:cs typeface="Arial" panose="020B0604020202020204" pitchFamily="34" charset="0"/>
              </a:rPr>
              <a:t>El Gobernador de Jalisco Maestro Jorge Aristóteles Sandoval Díaz, en acatamiento a la Ley General del SNA, el </a:t>
            </a:r>
            <a:r>
              <a:rPr lang="es-MX" sz="2800" b="1" u="sng" dirty="0">
                <a:solidFill>
                  <a:srgbClr val="FF0000"/>
                </a:solidFill>
                <a:latin typeface="Arial" panose="020B0604020202020204" pitchFamily="34" charset="0"/>
                <a:cs typeface="Arial" panose="020B0604020202020204" pitchFamily="34" charset="0"/>
              </a:rPr>
              <a:t>26 de noviembre de 2016</a:t>
            </a:r>
            <a:r>
              <a:rPr lang="es-MX" sz="2800" b="1" u="sng" dirty="0" smtClean="0">
                <a:solidFill>
                  <a:srgbClr val="FF0000"/>
                </a:solidFill>
                <a:latin typeface="Arial" panose="020B0604020202020204" pitchFamily="34" charset="0"/>
                <a:cs typeface="Arial" panose="020B0604020202020204" pitchFamily="34" charset="0"/>
              </a:rPr>
              <a:t>,</a:t>
            </a:r>
            <a:r>
              <a:rPr lang="es-MX" sz="2800" b="1" dirty="0" smtClean="0">
                <a:latin typeface="Arial" panose="020B0604020202020204" pitchFamily="34" charset="0"/>
                <a:cs typeface="Arial" panose="020B0604020202020204" pitchFamily="34" charset="0"/>
              </a:rPr>
              <a:t> </a:t>
            </a:r>
            <a:r>
              <a:rPr lang="es-MX" sz="2800" b="1" dirty="0">
                <a:latin typeface="Arial" panose="020B0604020202020204" pitchFamily="34" charset="0"/>
                <a:cs typeface="Arial" panose="020B0604020202020204" pitchFamily="34" charset="0"/>
              </a:rPr>
              <a:t>publicó en el Periódico Oficial del Estado, la reforma a la Constitución Política del Estado de Jalisco por la que se crea el Sistema Anticorrupción </a:t>
            </a:r>
            <a:r>
              <a:rPr lang="es-MX" sz="2800" b="1" dirty="0" smtClean="0">
                <a:latin typeface="Arial" panose="020B0604020202020204" pitchFamily="34" charset="0"/>
                <a:cs typeface="Arial" panose="020B0604020202020204" pitchFamily="34" charset="0"/>
              </a:rPr>
              <a:t>del Estado de Jalisco 	(SAEJ).</a:t>
            </a:r>
          </a:p>
        </p:txBody>
      </p:sp>
    </p:spTree>
    <p:extLst>
      <p:ext uri="{BB962C8B-B14F-4D97-AF65-F5344CB8AC3E}">
        <p14:creationId xmlns:p14="http://schemas.microsoft.com/office/powerpoint/2010/main" val="370377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7"/>
          <p:cNvGrpSpPr/>
          <p:nvPr/>
        </p:nvGrpSpPr>
        <p:grpSpPr>
          <a:xfrm>
            <a:off x="479576" y="332656"/>
            <a:ext cx="8280920" cy="6192688"/>
            <a:chOff x="479576" y="332656"/>
            <a:chExt cx="8280920" cy="6192688"/>
          </a:xfrm>
        </p:grpSpPr>
        <p:sp>
          <p:nvSpPr>
            <p:cNvPr id="5" name="6 Rectángulo redondeado"/>
            <p:cNvSpPr/>
            <p:nvPr/>
          </p:nvSpPr>
          <p:spPr>
            <a:xfrm>
              <a:off x="479576" y="332656"/>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4018469" y="476672"/>
              <a:ext cx="1104503" cy="1016143"/>
            </a:xfrm>
            <a:prstGeom prst="rect">
              <a:avLst/>
            </a:prstGeom>
            <a:noFill/>
            <a:ln w="9525">
              <a:noFill/>
              <a:miter lim="800000"/>
              <a:headEnd/>
              <a:tailEnd/>
            </a:ln>
          </p:spPr>
        </p:pic>
      </p:grpSp>
      <p:sp>
        <p:nvSpPr>
          <p:cNvPr id="7" name="Rectángulo 10"/>
          <p:cNvSpPr/>
          <p:nvPr/>
        </p:nvSpPr>
        <p:spPr>
          <a:xfrm>
            <a:off x="683568" y="1204878"/>
            <a:ext cx="7776864" cy="5193409"/>
          </a:xfrm>
          <a:prstGeom prst="rect">
            <a:avLst/>
          </a:prstGeom>
        </p:spPr>
        <p:txBody>
          <a:bodyPr wrap="square">
            <a:spAutoFit/>
          </a:bodyPr>
          <a:lstStyle/>
          <a:p>
            <a:pPr algn="just">
              <a:lnSpc>
                <a:spcPct val="150000"/>
              </a:lnSpc>
            </a:pPr>
            <a:r>
              <a:rPr lang="es-MX" sz="2800" b="1" dirty="0">
                <a:latin typeface="Arial" pitchFamily="34" charset="0"/>
                <a:cs typeface="Arial" pitchFamily="34" charset="0"/>
              </a:rPr>
              <a:t>Esto obligó a crear instituciones y a reformar las existentes así como a enriquecer el corpus jurídico con nuevas leyes y con la adaptación de las leyes ya en vigor, con el fin homologarlas y armonizarlas de acuerdo a los ordenamientos de la Ley General del Sistema Nacional Anticorrupción. </a:t>
            </a:r>
            <a:endParaRPr lang="es-MX" sz="2800" dirty="0"/>
          </a:p>
        </p:txBody>
      </p:sp>
      <p:sp>
        <p:nvSpPr>
          <p:cNvPr id="8" name="3 Rectángulo"/>
          <p:cNvSpPr/>
          <p:nvPr/>
        </p:nvSpPr>
        <p:spPr>
          <a:xfrm>
            <a:off x="878245" y="620688"/>
            <a:ext cx="2545890" cy="523220"/>
          </a:xfrm>
          <a:prstGeom prst="rect">
            <a:avLst/>
          </a:prstGeom>
        </p:spPr>
        <p:txBody>
          <a:bodyPr wrap="none">
            <a:spAutoFit/>
          </a:bodyPr>
          <a:lstStyle/>
          <a:p>
            <a:r>
              <a:rPr lang="es-MX" sz="2800" b="1" u="sng" dirty="0" smtClean="0">
                <a:solidFill>
                  <a:srgbClr val="1A3CC0"/>
                </a:solidFill>
                <a:latin typeface="Arial" panose="020B0604020202020204" pitchFamily="34" charset="0"/>
                <a:cs typeface="Arial" panose="020B0604020202020204" pitchFamily="34" charset="0"/>
              </a:rPr>
              <a:t>Antecedentes</a:t>
            </a:r>
            <a:endParaRPr lang="es-MX" sz="2800" u="sng" dirty="0">
              <a:solidFill>
                <a:srgbClr val="1A3CC0"/>
              </a:solidFill>
            </a:endParaRPr>
          </a:p>
        </p:txBody>
      </p:sp>
    </p:spTree>
    <p:extLst>
      <p:ext uri="{BB962C8B-B14F-4D97-AF65-F5344CB8AC3E}">
        <p14:creationId xmlns:p14="http://schemas.microsoft.com/office/powerpoint/2010/main" val="157142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23528" y="188640"/>
            <a:ext cx="8568952" cy="6480720"/>
            <a:chOff x="323528" y="188640"/>
            <a:chExt cx="8568952" cy="6480720"/>
          </a:xfrm>
        </p:grpSpPr>
        <p:sp>
          <p:nvSpPr>
            <p:cNvPr id="5" name="4 Rectángulo redondeado"/>
            <p:cNvSpPr/>
            <p:nvPr/>
          </p:nvSpPr>
          <p:spPr>
            <a:xfrm>
              <a:off x="323528" y="188640"/>
              <a:ext cx="8568952" cy="6480720"/>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332656"/>
              <a:ext cx="1142920" cy="1063405"/>
            </a:xfrm>
            <a:prstGeom prst="rect">
              <a:avLst/>
            </a:prstGeom>
            <a:noFill/>
            <a:ln w="9525">
              <a:noFill/>
              <a:miter lim="800000"/>
              <a:headEnd/>
              <a:tailEnd/>
            </a:ln>
          </p:spPr>
        </p:pic>
      </p:grpSp>
      <p:sp>
        <p:nvSpPr>
          <p:cNvPr id="7" name="Rectángulo 6"/>
          <p:cNvSpPr/>
          <p:nvPr/>
        </p:nvSpPr>
        <p:spPr>
          <a:xfrm>
            <a:off x="539552" y="332656"/>
            <a:ext cx="8352928" cy="6124754"/>
          </a:xfrm>
          <a:prstGeom prst="rect">
            <a:avLst/>
          </a:prstGeom>
        </p:spPr>
        <p:txBody>
          <a:bodyPr wrap="square">
            <a:spAutoFit/>
          </a:bodyPr>
          <a:lstStyle/>
          <a:p>
            <a:pPr lvl="0" eaLnBrk="0" fontAlgn="base" hangingPunct="0">
              <a:spcBef>
                <a:spcPct val="0"/>
              </a:spcBef>
              <a:spcAft>
                <a:spcPct val="0"/>
              </a:spcAft>
            </a:pPr>
            <a:r>
              <a:rPr lang="es-MX" sz="2800" b="1" u="sng" dirty="0" smtClean="0">
                <a:solidFill>
                  <a:srgbClr val="1A3CC0"/>
                </a:solidFill>
                <a:latin typeface="Arial" pitchFamily="34" charset="0"/>
                <a:cs typeface="Arial" panose="020B0604020202020204" pitchFamily="34" charset="0"/>
              </a:rPr>
              <a:t>Antecedentes</a:t>
            </a:r>
            <a:endParaRPr lang="es-MX" sz="2800" b="1" u="sng" dirty="0">
              <a:solidFill>
                <a:srgbClr val="1A3CC0"/>
              </a:solidFill>
              <a:latin typeface="Arial" pitchFamily="34" charset="0"/>
              <a:cs typeface="Arial" panose="020B0604020202020204" pitchFamily="34" charset="0"/>
            </a:endParaRPr>
          </a:p>
          <a:p>
            <a:pPr lvl="0" eaLnBrk="0" fontAlgn="base" hangingPunct="0">
              <a:spcBef>
                <a:spcPct val="0"/>
              </a:spcBef>
              <a:spcAft>
                <a:spcPct val="0"/>
              </a:spcAft>
            </a:pPr>
            <a:endParaRPr lang="es-MX"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El </a:t>
            </a:r>
            <a:r>
              <a:rPr lang="es-MX" sz="2800" dirty="0" smtClean="0">
                <a:latin typeface="Arial" panose="020B0604020202020204" pitchFamily="34" charset="0"/>
                <a:cs typeface="Arial" panose="020B0604020202020204" pitchFamily="34" charset="0"/>
              </a:rPr>
              <a:t>Sistema Anticorrupción del Estado de Jalisco tiene por objeto </a:t>
            </a:r>
            <a:r>
              <a:rPr lang="es-MX" sz="2800" i="1" u="sng" dirty="0" smtClean="0">
                <a:solidFill>
                  <a:srgbClr val="FF0000"/>
                </a:solidFill>
                <a:latin typeface="Arial" panose="020B0604020202020204" pitchFamily="34" charset="0"/>
                <a:cs typeface="Arial" panose="020B0604020202020204" pitchFamily="34" charset="0"/>
              </a:rPr>
              <a:t>Prevenir </a:t>
            </a:r>
            <a:r>
              <a:rPr lang="es-MX" sz="2800" i="1" u="sng" dirty="0">
                <a:solidFill>
                  <a:srgbClr val="FF0000"/>
                </a:solidFill>
                <a:latin typeface="Arial" panose="020B0604020202020204" pitchFamily="34" charset="0"/>
                <a:cs typeface="Arial" panose="020B0604020202020204" pitchFamily="34" charset="0"/>
              </a:rPr>
              <a:t>la corrupción con la finalidad de fortalecer el estado de derecho, la rendición de cuentas y el desarrollo para la gobernanza</a:t>
            </a:r>
            <a:r>
              <a:rPr lang="es-MX" sz="2800" i="1" u="sng" dirty="0" smtClean="0">
                <a:solidFill>
                  <a:srgbClr val="FF0000"/>
                </a:solidFill>
                <a:latin typeface="Arial" panose="020B0604020202020204" pitchFamily="34" charset="0"/>
                <a:cs typeface="Arial" panose="020B0604020202020204" pitchFamily="34" charset="0"/>
              </a:rPr>
              <a:t>.</a:t>
            </a:r>
          </a:p>
          <a:p>
            <a:pPr algn="just"/>
            <a:r>
              <a:rPr lang="es-MX" sz="2800" dirty="0" smtClean="0">
                <a:latin typeface="Arial" panose="020B0604020202020204" pitchFamily="34" charset="0"/>
                <a:cs typeface="Arial" panose="020B0604020202020204" pitchFamily="34" charset="0"/>
              </a:rPr>
              <a:t>Sus funciones principales son:</a:t>
            </a:r>
          </a:p>
          <a:p>
            <a:pPr marL="457200" indent="-457200" algn="just">
              <a:buFont typeface="Wingdings" pitchFamily="2" charset="2"/>
              <a:buChar char="Ø"/>
            </a:pPr>
            <a:r>
              <a:rPr lang="es-MX" sz="2800" dirty="0">
                <a:latin typeface="Arial" pitchFamily="34" charset="0"/>
                <a:cs typeface="Arial" pitchFamily="34" charset="0"/>
              </a:rPr>
              <a:t>Ser la instancia de coordinación entre autoridades estatales y municipales en el combate a la corrupción</a:t>
            </a:r>
            <a:r>
              <a:rPr lang="es-MX" sz="2800" dirty="0" smtClean="0">
                <a:latin typeface="Arial" pitchFamily="34" charset="0"/>
                <a:cs typeface="Arial" pitchFamily="34" charset="0"/>
              </a:rPr>
              <a:t>.</a:t>
            </a:r>
            <a:endParaRPr lang="es-MX" sz="2800" dirty="0">
              <a:latin typeface="Arial" pitchFamily="34" charset="0"/>
              <a:cs typeface="Arial" pitchFamily="34" charset="0"/>
            </a:endParaRPr>
          </a:p>
          <a:p>
            <a:pPr marL="457200" indent="-457200" algn="just">
              <a:buFont typeface="Wingdings" pitchFamily="2" charset="2"/>
              <a:buChar char="Ø"/>
            </a:pPr>
            <a:r>
              <a:rPr lang="es-MX" sz="2800" dirty="0">
                <a:latin typeface="Arial" pitchFamily="34" charset="0"/>
                <a:cs typeface="Arial" pitchFamily="34" charset="0"/>
              </a:rPr>
              <a:t>Prevenir, investigar y sancionar las responsabilidades administrativas</a:t>
            </a:r>
            <a:r>
              <a:rPr lang="es-MX" sz="2800" dirty="0" smtClean="0">
                <a:latin typeface="Arial" pitchFamily="34" charset="0"/>
                <a:cs typeface="Arial" pitchFamily="34" charset="0"/>
              </a:rPr>
              <a:t>.</a:t>
            </a:r>
            <a:endParaRPr lang="es-MX" sz="2800" dirty="0">
              <a:latin typeface="Arial" pitchFamily="34" charset="0"/>
              <a:cs typeface="Arial" pitchFamily="34" charset="0"/>
            </a:endParaRPr>
          </a:p>
          <a:p>
            <a:pPr marL="457200" indent="-457200" algn="just">
              <a:buFont typeface="Wingdings" pitchFamily="2" charset="2"/>
              <a:buChar char="Ø"/>
            </a:pPr>
            <a:r>
              <a:rPr lang="es-MX" sz="2800" dirty="0">
                <a:latin typeface="Arial" pitchFamily="34" charset="0"/>
                <a:cs typeface="Arial" pitchFamily="34" charset="0"/>
              </a:rPr>
              <a:t>Fiscalización y control de recursos públicos.</a:t>
            </a:r>
            <a:endParaRPr lang="es-MX" sz="2800" dirty="0"/>
          </a:p>
        </p:txBody>
      </p:sp>
    </p:spTree>
    <p:extLst>
      <p:ext uri="{BB962C8B-B14F-4D97-AF65-F5344CB8AC3E}">
        <p14:creationId xmlns:p14="http://schemas.microsoft.com/office/powerpoint/2010/main" val="617517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575556" y="332656"/>
            <a:ext cx="8280920" cy="6192688"/>
            <a:chOff x="479576" y="316068"/>
            <a:chExt cx="8280920" cy="6192688"/>
          </a:xfrm>
        </p:grpSpPr>
        <p:sp>
          <p:nvSpPr>
            <p:cNvPr id="5" name="4 Rectángulo redondeado"/>
            <p:cNvSpPr/>
            <p:nvPr/>
          </p:nvSpPr>
          <p:spPr>
            <a:xfrm>
              <a:off x="479576" y="316068"/>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4018469" y="468641"/>
              <a:ext cx="1104503" cy="1016143"/>
            </a:xfrm>
            <a:prstGeom prst="rect">
              <a:avLst/>
            </a:prstGeom>
            <a:noFill/>
            <a:ln w="9525">
              <a:noFill/>
              <a:miter lim="800000"/>
              <a:headEnd/>
              <a:tailEnd/>
            </a:ln>
          </p:spPr>
        </p:pic>
      </p:grpSp>
      <p:sp>
        <p:nvSpPr>
          <p:cNvPr id="7" name="Rectángulo 6"/>
          <p:cNvSpPr/>
          <p:nvPr/>
        </p:nvSpPr>
        <p:spPr>
          <a:xfrm>
            <a:off x="899592" y="616034"/>
            <a:ext cx="7632848" cy="5678478"/>
          </a:xfrm>
          <a:prstGeom prst="rect">
            <a:avLst/>
          </a:prstGeom>
        </p:spPr>
        <p:txBody>
          <a:bodyPr wrap="square">
            <a:spAutoFit/>
          </a:bodyPr>
          <a:lstStyle/>
          <a:p>
            <a:pPr algn="just">
              <a:lnSpc>
                <a:spcPct val="150000"/>
              </a:lnSpc>
            </a:pPr>
            <a:endParaRPr lang="es-MX" sz="2800" b="1" u="sng" dirty="0">
              <a:latin typeface="Arial" panose="020B0604020202020204" pitchFamily="34" charset="0"/>
              <a:cs typeface="Arial" panose="020B0604020202020204" pitchFamily="34" charset="0"/>
            </a:endParaRPr>
          </a:p>
          <a:p>
            <a:pPr algn="just">
              <a:lnSpc>
                <a:spcPct val="150000"/>
              </a:lnSpc>
            </a:pPr>
            <a:endParaRPr lang="es-MX" b="1" dirty="0" smtClean="0">
              <a:solidFill>
                <a:srgbClr val="002060"/>
              </a:solidFill>
              <a:latin typeface="Arial" panose="020B0604020202020204" pitchFamily="34" charset="0"/>
              <a:cs typeface="Arial" panose="020B0604020202020204" pitchFamily="34" charset="0"/>
            </a:endParaRPr>
          </a:p>
          <a:p>
            <a:pPr algn="just">
              <a:lnSpc>
                <a:spcPct val="150000"/>
              </a:lnSpc>
            </a:pPr>
            <a:r>
              <a:rPr lang="es-MX" sz="2800" b="1" dirty="0">
                <a:latin typeface="Arial" panose="020B0604020202020204" pitchFamily="34" charset="0"/>
                <a:cs typeface="Arial" panose="020B0604020202020204" pitchFamily="34" charset="0"/>
              </a:rPr>
              <a:t>En el mundo global en que vivimos, </a:t>
            </a:r>
            <a:r>
              <a:rPr lang="es-MX" sz="2800" b="1" dirty="0" smtClean="0">
                <a:latin typeface="Arial" panose="020B0604020202020204" pitchFamily="34" charset="0"/>
                <a:cs typeface="Arial" panose="020B0604020202020204" pitchFamily="34" charset="0"/>
              </a:rPr>
              <a:t>la </a:t>
            </a:r>
            <a:r>
              <a:rPr lang="es-MX" sz="2800" b="1" dirty="0">
                <a:latin typeface="Arial" panose="020B0604020202020204" pitchFamily="34" charset="0"/>
                <a:cs typeface="Arial" panose="020B0604020202020204" pitchFamily="34" charset="0"/>
              </a:rPr>
              <a:t>humanidad </a:t>
            </a:r>
            <a:r>
              <a:rPr lang="es-MX" sz="2800" b="1" dirty="0" smtClean="0">
                <a:latin typeface="Arial" panose="020B0604020202020204" pitchFamily="34" charset="0"/>
                <a:cs typeface="Arial" panose="020B0604020202020204" pitchFamily="34" charset="0"/>
              </a:rPr>
              <a:t>pasa por una </a:t>
            </a:r>
            <a:r>
              <a:rPr lang="es-MX" sz="2800" b="1" dirty="0">
                <a:latin typeface="Arial" panose="020B0604020202020204" pitchFamily="34" charset="0"/>
                <a:cs typeface="Arial" panose="020B0604020202020204" pitchFamily="34" charset="0"/>
              </a:rPr>
              <a:t>“época de crisis”, una etapa de nuevos </a:t>
            </a:r>
            <a:r>
              <a:rPr lang="es-MX" sz="2800" b="1" dirty="0" smtClean="0">
                <a:latin typeface="Arial" panose="020B0604020202020204" pitchFamily="34" charset="0"/>
                <a:cs typeface="Arial" panose="020B0604020202020204" pitchFamily="34" charset="0"/>
              </a:rPr>
              <a:t>retos, de conductas novedosas, de valores resignificados. </a:t>
            </a:r>
            <a:endParaRPr lang="es-MX" sz="2800" b="1" u="sng" dirty="0">
              <a:solidFill>
                <a:srgbClr val="FF0000"/>
              </a:solidFill>
              <a:latin typeface="Arial" panose="020B0604020202020204" pitchFamily="34" charset="0"/>
              <a:cs typeface="Arial" panose="020B0604020202020204" pitchFamily="34" charset="0"/>
            </a:endParaRPr>
          </a:p>
          <a:p>
            <a:pPr algn="ctr">
              <a:lnSpc>
                <a:spcPct val="150000"/>
              </a:lnSpc>
            </a:pPr>
            <a:r>
              <a:rPr lang="es-MX" sz="2800" b="1" u="sng" dirty="0" smtClean="0">
                <a:solidFill>
                  <a:srgbClr val="FF0000"/>
                </a:solidFill>
                <a:latin typeface="Arial" panose="020B0604020202020204" pitchFamily="34" charset="0"/>
                <a:cs typeface="Arial" panose="020B0604020202020204" pitchFamily="34" charset="0"/>
              </a:rPr>
              <a:t>La </a:t>
            </a:r>
            <a:r>
              <a:rPr lang="es-MX" sz="2800" b="1" u="sng" dirty="0">
                <a:solidFill>
                  <a:srgbClr val="FF0000"/>
                </a:solidFill>
                <a:latin typeface="Arial" panose="020B0604020202020204" pitchFamily="34" charset="0"/>
                <a:cs typeface="Arial" panose="020B0604020202020204" pitchFamily="34" charset="0"/>
              </a:rPr>
              <a:t>crisis ética de las instituciones, representa una crisis de la sociedad misma. </a:t>
            </a:r>
          </a:p>
        </p:txBody>
      </p:sp>
    </p:spTree>
    <p:extLst>
      <p:ext uri="{BB962C8B-B14F-4D97-AF65-F5344CB8AC3E}">
        <p14:creationId xmlns:p14="http://schemas.microsoft.com/office/powerpoint/2010/main" val="2490914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467544" y="332656"/>
            <a:ext cx="8280920" cy="6192688"/>
            <a:chOff x="479576" y="316068"/>
            <a:chExt cx="8280920" cy="6192688"/>
          </a:xfrm>
        </p:grpSpPr>
        <p:sp>
          <p:nvSpPr>
            <p:cNvPr id="5" name="4 Rectángulo redondeado"/>
            <p:cNvSpPr/>
            <p:nvPr/>
          </p:nvSpPr>
          <p:spPr>
            <a:xfrm>
              <a:off x="479576" y="316068"/>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4018469" y="468641"/>
              <a:ext cx="1104503" cy="1016143"/>
            </a:xfrm>
            <a:prstGeom prst="rect">
              <a:avLst/>
            </a:prstGeom>
            <a:noFill/>
            <a:ln w="9525">
              <a:noFill/>
              <a:miter lim="800000"/>
              <a:headEnd/>
              <a:tailEnd/>
            </a:ln>
          </p:spPr>
        </p:pic>
      </p:grpSp>
      <p:sp>
        <p:nvSpPr>
          <p:cNvPr id="7" name="Rectángulo 6"/>
          <p:cNvSpPr/>
          <p:nvPr/>
        </p:nvSpPr>
        <p:spPr>
          <a:xfrm>
            <a:off x="899592" y="616034"/>
            <a:ext cx="7632848" cy="5309146"/>
          </a:xfrm>
          <a:prstGeom prst="rect">
            <a:avLst/>
          </a:prstGeom>
        </p:spPr>
        <p:txBody>
          <a:bodyPr wrap="square">
            <a:spAutoFit/>
          </a:bodyPr>
          <a:lstStyle/>
          <a:p>
            <a:pPr algn="just">
              <a:lnSpc>
                <a:spcPct val="150000"/>
              </a:lnSpc>
            </a:pPr>
            <a:endParaRPr lang="es-MX" sz="2800" b="1" u="sng" dirty="0">
              <a:latin typeface="Arial" panose="020B0604020202020204" pitchFamily="34" charset="0"/>
              <a:cs typeface="Arial" panose="020B0604020202020204" pitchFamily="34" charset="0"/>
            </a:endParaRPr>
          </a:p>
          <a:p>
            <a:pPr algn="just">
              <a:lnSpc>
                <a:spcPct val="150000"/>
              </a:lnSpc>
            </a:pPr>
            <a:endParaRPr lang="es-MX" b="1" dirty="0" smtClean="0">
              <a:solidFill>
                <a:srgbClr val="002060"/>
              </a:solidFill>
              <a:latin typeface="Arial" panose="020B0604020202020204" pitchFamily="34" charset="0"/>
              <a:cs typeface="Arial" panose="020B0604020202020204" pitchFamily="34" charset="0"/>
            </a:endParaRPr>
          </a:p>
          <a:p>
            <a:pPr algn="just">
              <a:lnSpc>
                <a:spcPct val="150000"/>
              </a:lnSpc>
            </a:pPr>
            <a:r>
              <a:rPr lang="es-MX" sz="2800" b="1" dirty="0" smtClean="0">
                <a:latin typeface="Arial" panose="020B0604020202020204" pitchFamily="34" charset="0"/>
                <a:cs typeface="Arial" panose="020B0604020202020204" pitchFamily="34" charset="0"/>
              </a:rPr>
              <a:t>“A menudo, la reforma del derecho corresponde a una modificación en las convicciones éticas y prevalecientes.</a:t>
            </a:r>
          </a:p>
          <a:p>
            <a:pPr algn="ctr">
              <a:lnSpc>
                <a:spcPct val="150000"/>
              </a:lnSpc>
            </a:pPr>
            <a:r>
              <a:rPr lang="es-MX" sz="2800" b="1" i="1" dirty="0" smtClean="0">
                <a:solidFill>
                  <a:srgbClr val="1A3CC0"/>
                </a:solidFill>
                <a:latin typeface="Arial" panose="020B0604020202020204" pitchFamily="34" charset="0"/>
                <a:cs typeface="Arial" panose="020B0604020202020204" pitchFamily="34" charset="0"/>
              </a:rPr>
              <a:t>Una profunda crisis moral puede exigir una profunda reforma jurídica”</a:t>
            </a:r>
            <a:r>
              <a:rPr lang="es-MX" sz="2800" b="1" dirty="0" smtClean="0">
                <a:solidFill>
                  <a:srgbClr val="1A3CC0"/>
                </a:solidFill>
                <a:latin typeface="Arial" panose="020B0604020202020204" pitchFamily="34" charset="0"/>
                <a:cs typeface="Arial" panose="020B0604020202020204" pitchFamily="34" charset="0"/>
              </a:rPr>
              <a:t> </a:t>
            </a:r>
            <a:endParaRPr lang="es-MX" sz="2800" b="1" dirty="0">
              <a:solidFill>
                <a:srgbClr val="1A3CC0"/>
              </a:solidFill>
              <a:latin typeface="Arial" panose="020B0604020202020204" pitchFamily="34" charset="0"/>
              <a:cs typeface="Arial" panose="020B0604020202020204" pitchFamily="34" charset="0"/>
            </a:endParaRPr>
          </a:p>
          <a:p>
            <a:pPr algn="ctr">
              <a:lnSpc>
                <a:spcPct val="150000"/>
              </a:lnSpc>
            </a:pPr>
            <a:r>
              <a:rPr lang="es-MX" sz="2000" b="1" dirty="0" smtClean="0">
                <a:latin typeface="Arial" panose="020B0604020202020204" pitchFamily="34" charset="0"/>
                <a:cs typeface="Arial" panose="020B0604020202020204" pitchFamily="34" charset="0"/>
              </a:rPr>
              <a:t>Dr. Sergio García Ramírez</a:t>
            </a:r>
          </a:p>
          <a:p>
            <a:pPr algn="ctr">
              <a:lnSpc>
                <a:spcPct val="150000"/>
              </a:lnSpc>
            </a:pPr>
            <a:r>
              <a:rPr lang="es-MX" sz="2000" b="1" i="1" dirty="0" smtClean="0">
                <a:latin typeface="Arial" panose="020B0604020202020204" pitchFamily="34" charset="0"/>
                <a:cs typeface="Arial" panose="020B0604020202020204" pitchFamily="34" charset="0"/>
              </a:rPr>
              <a:t>Los valores en el derecho mexicano</a:t>
            </a:r>
          </a:p>
        </p:txBody>
      </p:sp>
    </p:spTree>
    <p:extLst>
      <p:ext uri="{BB962C8B-B14F-4D97-AF65-F5344CB8AC3E}">
        <p14:creationId xmlns:p14="http://schemas.microsoft.com/office/powerpoint/2010/main" val="1623882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redondeado"/>
          <p:cNvSpPr/>
          <p:nvPr/>
        </p:nvSpPr>
        <p:spPr>
          <a:xfrm>
            <a:off x="479576" y="332656"/>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7" name="Picture 6" descr="Imagen relacionada"/>
          <p:cNvPicPr>
            <a:picLocks noChangeAspect="1" noChangeArrowheads="1"/>
          </p:cNvPicPr>
          <p:nvPr/>
        </p:nvPicPr>
        <p:blipFill>
          <a:blip r:embed="rId2" cstate="print"/>
          <a:srcRect r="47319"/>
          <a:stretch>
            <a:fillRect/>
          </a:stretch>
        </p:blipFill>
        <p:spPr bwMode="auto">
          <a:xfrm>
            <a:off x="4018469" y="476672"/>
            <a:ext cx="1104503" cy="1016143"/>
          </a:xfrm>
          <a:prstGeom prst="rect">
            <a:avLst/>
          </a:prstGeom>
          <a:noFill/>
          <a:ln w="9525">
            <a:noFill/>
            <a:miter lim="800000"/>
            <a:headEnd/>
            <a:tailEnd/>
          </a:ln>
        </p:spPr>
      </p:pic>
      <p:sp>
        <p:nvSpPr>
          <p:cNvPr id="8" name="Rectángulo 7"/>
          <p:cNvSpPr/>
          <p:nvPr/>
        </p:nvSpPr>
        <p:spPr>
          <a:xfrm>
            <a:off x="666980" y="1116027"/>
            <a:ext cx="8064896" cy="4401205"/>
          </a:xfrm>
          <a:prstGeom prst="rect">
            <a:avLst/>
          </a:prstGeom>
        </p:spPr>
        <p:txBody>
          <a:bodyPr wrap="square">
            <a:spAutoFit/>
          </a:bodyPr>
          <a:lstStyle/>
          <a:p>
            <a:endParaRPr lang="es-MX" sz="2800" b="1" dirty="0">
              <a:solidFill>
                <a:srgbClr val="002060"/>
              </a:solidFill>
              <a:latin typeface="Arial" panose="020B0604020202020204" pitchFamily="34" charset="0"/>
              <a:cs typeface="Arial" panose="020B0604020202020204" pitchFamily="34" charset="0"/>
            </a:endParaRPr>
          </a:p>
          <a:p>
            <a:pPr algn="just" fontAlgn="base">
              <a:lnSpc>
                <a:spcPct val="150000"/>
              </a:lnSpc>
            </a:pPr>
            <a:r>
              <a:rPr lang="es-MX" sz="2800" b="1" dirty="0" smtClean="0">
                <a:latin typeface="Arial" panose="020B0604020202020204" pitchFamily="34" charset="0"/>
                <a:cs typeface="Arial" panose="020B0604020202020204" pitchFamily="34" charset="0"/>
              </a:rPr>
              <a:t>Hoy </a:t>
            </a:r>
            <a:r>
              <a:rPr lang="es-MX" sz="2800" b="1" dirty="0">
                <a:latin typeface="Arial" panose="020B0604020202020204" pitchFamily="34" charset="0"/>
                <a:cs typeface="Arial" panose="020B0604020202020204" pitchFamily="34" charset="0"/>
              </a:rPr>
              <a:t>no basta con que las instituciones redacten un código de ética o cuenten con </a:t>
            </a:r>
            <a:r>
              <a:rPr lang="es-MX" sz="2800" b="1" dirty="0" smtClean="0">
                <a:latin typeface="Arial" panose="020B0604020202020204" pitchFamily="34" charset="0"/>
                <a:cs typeface="Arial" panose="020B0604020202020204" pitchFamily="34" charset="0"/>
              </a:rPr>
              <a:t> </a:t>
            </a:r>
            <a:r>
              <a:rPr lang="es-MX" sz="2800" b="1" dirty="0">
                <a:latin typeface="Arial" panose="020B0604020202020204" pitchFamily="34" charset="0"/>
                <a:cs typeface="Arial" panose="020B0604020202020204" pitchFamily="34" charset="0"/>
              </a:rPr>
              <a:t>especialistas en la materia; es </a:t>
            </a:r>
            <a:r>
              <a:rPr lang="es-MX" sz="2800" b="1" dirty="0" smtClean="0">
                <a:latin typeface="Arial" panose="020B0604020202020204" pitchFamily="34" charset="0"/>
                <a:cs typeface="Arial" panose="020B0604020202020204" pitchFamily="34" charset="0"/>
              </a:rPr>
              <a:t>necesaria la </a:t>
            </a:r>
            <a:r>
              <a:rPr lang="es-MX" sz="2800" b="1" dirty="0">
                <a:latin typeface="Arial" panose="020B0604020202020204" pitchFamily="34" charset="0"/>
                <a:cs typeface="Arial" panose="020B0604020202020204" pitchFamily="34" charset="0"/>
              </a:rPr>
              <a:t>institucionalización de la </a:t>
            </a:r>
            <a:r>
              <a:rPr lang="es-MX" sz="2800" b="1" dirty="0" smtClean="0">
                <a:latin typeface="Arial" panose="020B0604020202020204" pitchFamily="34" charset="0"/>
                <a:cs typeface="Arial" panose="020B0604020202020204" pitchFamily="34" charset="0"/>
              </a:rPr>
              <a:t>ética, mediante </a:t>
            </a:r>
            <a:r>
              <a:rPr lang="es-MX" sz="2800" b="1" dirty="0">
                <a:latin typeface="Arial" panose="020B0604020202020204" pitchFamily="34" charset="0"/>
                <a:cs typeface="Arial" panose="020B0604020202020204" pitchFamily="34" charset="0"/>
              </a:rPr>
              <a:t>comisiones y cátedras de ética</a:t>
            </a:r>
            <a:r>
              <a:rPr lang="es-MX" sz="2800" b="1" dirty="0" smtClean="0">
                <a:latin typeface="Arial" panose="020B0604020202020204" pitchFamily="34" charset="0"/>
                <a:cs typeface="Arial" panose="020B0604020202020204" pitchFamily="34" charset="0"/>
              </a:rPr>
              <a:t>, proyectos e investigaciones </a:t>
            </a:r>
            <a:r>
              <a:rPr lang="es-MX" sz="2800" b="1" dirty="0">
                <a:latin typeface="Arial" panose="020B0604020202020204" pitchFamily="34" charset="0"/>
                <a:cs typeface="Arial" panose="020B0604020202020204" pitchFamily="34" charset="0"/>
              </a:rPr>
              <a:t>en todos los </a:t>
            </a:r>
            <a:r>
              <a:rPr lang="es-MX" sz="2800" b="1" dirty="0" smtClean="0">
                <a:latin typeface="Arial" panose="020B0604020202020204" pitchFamily="34" charset="0"/>
                <a:cs typeface="Arial" panose="020B0604020202020204" pitchFamily="34" charset="0"/>
              </a:rPr>
              <a:t>campos.</a:t>
            </a:r>
          </a:p>
        </p:txBody>
      </p:sp>
    </p:spTree>
    <p:extLst>
      <p:ext uri="{BB962C8B-B14F-4D97-AF65-F5344CB8AC3E}">
        <p14:creationId xmlns:p14="http://schemas.microsoft.com/office/powerpoint/2010/main" val="177532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16 Grupo"/>
          <p:cNvGrpSpPr/>
          <p:nvPr/>
        </p:nvGrpSpPr>
        <p:grpSpPr>
          <a:xfrm>
            <a:off x="439834" y="332656"/>
            <a:ext cx="8280920" cy="6192688"/>
            <a:chOff x="467544" y="260648"/>
            <a:chExt cx="8280920" cy="6192688"/>
          </a:xfrm>
        </p:grpSpPr>
        <p:sp>
          <p:nvSpPr>
            <p:cNvPr id="4" name="17 Rectángulo redondeado"/>
            <p:cNvSpPr/>
            <p:nvPr/>
          </p:nvSpPr>
          <p:spPr>
            <a:xfrm>
              <a:off x="467544" y="260648"/>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5" name="Picture 6" descr="Imagen relacionada"/>
            <p:cNvPicPr>
              <a:picLocks noChangeAspect="1" noChangeArrowheads="1"/>
            </p:cNvPicPr>
            <p:nvPr/>
          </p:nvPicPr>
          <p:blipFill>
            <a:blip r:embed="rId2" cstate="print"/>
            <a:srcRect r="47319"/>
            <a:stretch>
              <a:fillRect/>
            </a:stretch>
          </p:blipFill>
          <p:spPr bwMode="auto">
            <a:xfrm>
              <a:off x="4006437" y="666976"/>
              <a:ext cx="1104503" cy="1016143"/>
            </a:xfrm>
            <a:prstGeom prst="rect">
              <a:avLst/>
            </a:prstGeom>
            <a:noFill/>
            <a:ln w="9525">
              <a:noFill/>
              <a:miter lim="800000"/>
              <a:headEnd/>
              <a:tailEnd/>
            </a:ln>
          </p:spPr>
        </p:pic>
      </p:grpSp>
      <p:sp>
        <p:nvSpPr>
          <p:cNvPr id="2" name="Rectángulo 1"/>
          <p:cNvSpPr/>
          <p:nvPr/>
        </p:nvSpPr>
        <p:spPr>
          <a:xfrm>
            <a:off x="955785" y="2276872"/>
            <a:ext cx="7272808" cy="3518912"/>
          </a:xfrm>
          <a:prstGeom prst="rect">
            <a:avLst/>
          </a:prstGeom>
        </p:spPr>
        <p:txBody>
          <a:bodyPr wrap="square">
            <a:spAutoFit/>
          </a:bodyPr>
          <a:lstStyle/>
          <a:p>
            <a:pPr indent="449580" algn="just">
              <a:lnSpc>
                <a:spcPct val="150000"/>
              </a:lnSpc>
              <a:spcAft>
                <a:spcPts val="800"/>
              </a:spcAft>
            </a:pPr>
            <a:r>
              <a:rPr lang="es-MX" sz="3600" b="1" i="1" dirty="0" smtClean="0">
                <a:solidFill>
                  <a:schemeClr val="tx2"/>
                </a:solidFill>
                <a:latin typeface="Algerian" panose="04020705040A02060702" pitchFamily="82" charset="0"/>
                <a:ea typeface="Times New Roman" panose="02020603050405020304" pitchFamily="18" charset="0"/>
                <a:cs typeface="Times New Roman" panose="02020603050405020304" pitchFamily="18" charset="0"/>
              </a:rPr>
              <a:t>“Lo </a:t>
            </a:r>
            <a:r>
              <a:rPr lang="es-MX" sz="3600" b="1" i="1" dirty="0">
                <a:solidFill>
                  <a:schemeClr val="tx2"/>
                </a:solidFill>
                <a:latin typeface="Algerian" panose="04020705040A02060702" pitchFamily="82" charset="0"/>
                <a:ea typeface="Times New Roman" panose="02020603050405020304" pitchFamily="18" charset="0"/>
                <a:cs typeface="Times New Roman" panose="02020603050405020304" pitchFamily="18" charset="0"/>
              </a:rPr>
              <a:t>más aborrecible es que se gobierne olvidando el bienestar de la </a:t>
            </a:r>
            <a:r>
              <a:rPr lang="es-MX" sz="3600" b="1" i="1" dirty="0" smtClean="0">
                <a:solidFill>
                  <a:schemeClr val="tx2"/>
                </a:solidFill>
                <a:latin typeface="Algerian" panose="04020705040A02060702" pitchFamily="82" charset="0"/>
                <a:ea typeface="Times New Roman" panose="02020603050405020304" pitchFamily="18" charset="0"/>
                <a:cs typeface="Times New Roman" panose="02020603050405020304" pitchFamily="18" charset="0"/>
              </a:rPr>
              <a:t>gente…“. </a:t>
            </a:r>
          </a:p>
          <a:p>
            <a:pPr indent="449580" algn="ctr">
              <a:lnSpc>
                <a:spcPct val="150000"/>
              </a:lnSpc>
              <a:spcAft>
                <a:spcPts val="800"/>
              </a:spcAft>
            </a:pPr>
            <a:r>
              <a:rPr lang="es-MX" sz="3600" b="1" i="1" dirty="0" smtClean="0">
                <a:solidFill>
                  <a:srgbClr val="952B59"/>
                </a:solidFill>
                <a:latin typeface="Algerian" panose="04020705040A02060702" pitchFamily="82" charset="0"/>
                <a:ea typeface="Times New Roman" panose="02020603050405020304" pitchFamily="18" charset="0"/>
                <a:cs typeface="Times New Roman" panose="02020603050405020304" pitchFamily="18" charset="0"/>
              </a:rPr>
              <a:t>Confucio</a:t>
            </a:r>
            <a:endParaRPr lang="es-MX" sz="3600" b="1" dirty="0">
              <a:solidFill>
                <a:srgbClr val="952B59"/>
              </a:solidFill>
              <a:effectLst/>
              <a:latin typeface="Algerian" panose="04020705040A02060702" pitchFamily="8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91018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p:cNvGrpSpPr/>
          <p:nvPr/>
        </p:nvGrpSpPr>
        <p:grpSpPr>
          <a:xfrm>
            <a:off x="477528" y="332656"/>
            <a:ext cx="8280920" cy="6192688"/>
            <a:chOff x="479576" y="332656"/>
            <a:chExt cx="8280920" cy="6192688"/>
          </a:xfrm>
        </p:grpSpPr>
        <p:sp>
          <p:nvSpPr>
            <p:cNvPr id="5" name="4 Rectángulo redondeado"/>
            <p:cNvSpPr/>
            <p:nvPr/>
          </p:nvSpPr>
          <p:spPr>
            <a:xfrm>
              <a:off x="479576" y="332656"/>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4018469" y="476672"/>
              <a:ext cx="1104503" cy="1016143"/>
            </a:xfrm>
            <a:prstGeom prst="rect">
              <a:avLst/>
            </a:prstGeom>
            <a:noFill/>
            <a:ln w="9525">
              <a:noFill/>
              <a:miter lim="800000"/>
              <a:headEnd/>
              <a:tailEnd/>
            </a:ln>
          </p:spPr>
        </p:pic>
      </p:grpSp>
      <p:sp>
        <p:nvSpPr>
          <p:cNvPr id="4" name="Rectángulo 3"/>
          <p:cNvSpPr/>
          <p:nvPr/>
        </p:nvSpPr>
        <p:spPr>
          <a:xfrm>
            <a:off x="442567" y="826834"/>
            <a:ext cx="8233889" cy="6401753"/>
          </a:xfrm>
          <a:prstGeom prst="rect">
            <a:avLst/>
          </a:prstGeom>
        </p:spPr>
        <p:txBody>
          <a:bodyPr wrap="square">
            <a:spAutoFit/>
          </a:bodyPr>
          <a:lstStyle/>
          <a:p>
            <a:r>
              <a:rPr lang="es-MX" sz="2800" b="1" dirty="0" smtClean="0">
                <a:solidFill>
                  <a:srgbClr val="002060"/>
                </a:solidFill>
                <a:latin typeface="Arial" panose="020B0604020202020204" pitchFamily="34" charset="0"/>
                <a:cs typeface="Arial" panose="020B0604020202020204" pitchFamily="34" charset="0"/>
              </a:rPr>
              <a:t> </a:t>
            </a:r>
            <a:endParaRPr lang="es-MX" sz="2800" b="1" dirty="0">
              <a:solidFill>
                <a:srgbClr val="002060"/>
              </a:solidFill>
              <a:latin typeface="Arial" panose="020B0604020202020204" pitchFamily="34" charset="0"/>
              <a:cs typeface="Arial" panose="020B0604020202020204" pitchFamily="34" charset="0"/>
            </a:endParaRPr>
          </a:p>
          <a:p>
            <a:pPr algn="ctr">
              <a:lnSpc>
                <a:spcPct val="150000"/>
              </a:lnSpc>
            </a:pPr>
            <a:r>
              <a:rPr lang="es-MX" sz="2800" b="1" dirty="0" smtClean="0">
                <a:solidFill>
                  <a:srgbClr val="952B59"/>
                </a:solidFill>
                <a:latin typeface="Arial" panose="020B0604020202020204" pitchFamily="34" charset="0"/>
                <a:cs typeface="Arial" panose="020B0604020202020204" pitchFamily="34" charset="0"/>
              </a:rPr>
              <a:t>Es </a:t>
            </a:r>
            <a:r>
              <a:rPr lang="es-MX" sz="2800" b="1" dirty="0">
                <a:solidFill>
                  <a:srgbClr val="952B59"/>
                </a:solidFill>
                <a:latin typeface="Arial" panose="020B0604020202020204" pitchFamily="34" charset="0"/>
                <a:cs typeface="Arial" panose="020B0604020202020204" pitchFamily="34" charset="0"/>
              </a:rPr>
              <a:t>necesario resignificar la ética.</a:t>
            </a:r>
          </a:p>
          <a:p>
            <a:pPr algn="ctr">
              <a:lnSpc>
                <a:spcPct val="150000"/>
              </a:lnSpc>
            </a:pPr>
            <a:r>
              <a:rPr lang="es-MX" sz="2800" b="1" dirty="0" smtClean="0">
                <a:latin typeface="Arial" panose="020B0604020202020204" pitchFamily="34" charset="0"/>
                <a:cs typeface="Arial" panose="020B0604020202020204" pitchFamily="34" charset="0"/>
              </a:rPr>
              <a:t>La ética, las instituciones y el ser humano deben evolucionar hacia la responsabilidad.</a:t>
            </a:r>
          </a:p>
          <a:p>
            <a:pPr algn="ctr">
              <a:lnSpc>
                <a:spcPct val="150000"/>
              </a:lnSpc>
            </a:pPr>
            <a:r>
              <a:rPr lang="es-MX" sz="2800" b="1" dirty="0">
                <a:latin typeface="Arial" panose="020B0604020202020204" pitchFamily="34" charset="0"/>
                <a:cs typeface="Arial" panose="020B0604020202020204" pitchFamily="34" charset="0"/>
              </a:rPr>
              <a:t>Las instituciones </a:t>
            </a:r>
            <a:r>
              <a:rPr lang="es-MX" sz="2800" b="1" dirty="0" smtClean="0">
                <a:latin typeface="Arial" panose="020B0604020202020204" pitchFamily="34" charset="0"/>
                <a:cs typeface="Arial" panose="020B0604020202020204" pitchFamily="34" charset="0"/>
              </a:rPr>
              <a:t>son la </a:t>
            </a:r>
            <a:r>
              <a:rPr lang="es-MX" sz="2800" b="1" dirty="0">
                <a:latin typeface="Arial" panose="020B0604020202020204" pitchFamily="34" charset="0"/>
                <a:cs typeface="Arial" panose="020B0604020202020204" pitchFamily="34" charset="0"/>
              </a:rPr>
              <a:t>base de las mentalidades y tradiciones. </a:t>
            </a:r>
            <a:r>
              <a:rPr lang="es-MX" sz="2800" b="1" dirty="0" smtClean="0">
                <a:latin typeface="Arial" panose="020B0604020202020204" pitchFamily="34" charset="0"/>
                <a:cs typeface="Arial" panose="020B0604020202020204" pitchFamily="34" charset="0"/>
              </a:rPr>
              <a:t>Las </a:t>
            </a:r>
            <a:r>
              <a:rPr lang="es-MX" sz="2800" b="1" dirty="0">
                <a:latin typeface="Arial" panose="020B0604020202020204" pitchFamily="34" charset="0"/>
                <a:cs typeface="Arial" panose="020B0604020202020204" pitchFamily="34" charset="0"/>
              </a:rPr>
              <a:t>personas van y </a:t>
            </a:r>
            <a:r>
              <a:rPr lang="es-MX" sz="2800" b="1" dirty="0" smtClean="0">
                <a:latin typeface="Arial" panose="020B0604020202020204" pitchFamily="34" charset="0"/>
                <a:cs typeface="Arial" panose="020B0604020202020204" pitchFamily="34" charset="0"/>
              </a:rPr>
              <a:t>vienen</a:t>
            </a:r>
            <a:r>
              <a:rPr lang="es-MX" sz="2800" b="1" dirty="0">
                <a:latin typeface="Arial" panose="020B0604020202020204" pitchFamily="34" charset="0"/>
                <a:cs typeface="Arial" panose="020B0604020202020204" pitchFamily="34" charset="0"/>
              </a:rPr>
              <a:t>:</a:t>
            </a:r>
            <a:r>
              <a:rPr lang="es-MX" sz="2800" b="1" dirty="0" smtClean="0">
                <a:latin typeface="Arial" panose="020B0604020202020204" pitchFamily="34" charset="0"/>
                <a:cs typeface="Arial" panose="020B0604020202020204" pitchFamily="34" charset="0"/>
              </a:rPr>
              <a:t> las </a:t>
            </a:r>
            <a:r>
              <a:rPr lang="es-MX" sz="2800" b="1" dirty="0">
                <a:latin typeface="Arial" panose="020B0604020202020204" pitchFamily="34" charset="0"/>
                <a:cs typeface="Arial" panose="020B0604020202020204" pitchFamily="34" charset="0"/>
              </a:rPr>
              <a:t>instituciones permanecen. Éstas se encuentran sostenidas por seres </a:t>
            </a:r>
            <a:r>
              <a:rPr lang="es-MX" sz="2800" b="1" dirty="0" smtClean="0">
                <a:latin typeface="Arial" panose="020B0604020202020204" pitchFamily="34" charset="0"/>
                <a:cs typeface="Arial" panose="020B0604020202020204" pitchFamily="34" charset="0"/>
              </a:rPr>
              <a:t>humanos y son ellos </a:t>
            </a:r>
            <a:r>
              <a:rPr lang="es-MX" sz="2800" b="1" dirty="0">
                <a:latin typeface="Arial" panose="020B0604020202020204" pitchFamily="34" charset="0"/>
                <a:cs typeface="Arial" panose="020B0604020202020204" pitchFamily="34" charset="0"/>
              </a:rPr>
              <a:t>quienes </a:t>
            </a:r>
            <a:r>
              <a:rPr lang="es-MX" sz="2800" b="1" dirty="0" smtClean="0">
                <a:latin typeface="Arial" panose="020B0604020202020204" pitchFamily="34" charset="0"/>
                <a:cs typeface="Arial" panose="020B0604020202020204" pitchFamily="34" charset="0"/>
              </a:rPr>
              <a:t>les dan </a:t>
            </a:r>
            <a:r>
              <a:rPr lang="es-MX" sz="2800" b="1" dirty="0">
                <a:latin typeface="Arial" panose="020B0604020202020204" pitchFamily="34" charset="0"/>
                <a:cs typeface="Arial" panose="020B0604020202020204" pitchFamily="34" charset="0"/>
              </a:rPr>
              <a:t>sentido </a:t>
            </a:r>
            <a:endParaRPr lang="es-MX" sz="2800" b="1" dirty="0" smtClean="0">
              <a:latin typeface="Arial" panose="020B0604020202020204" pitchFamily="34" charset="0"/>
              <a:cs typeface="Arial" panose="020B0604020202020204" pitchFamily="34" charset="0"/>
            </a:endParaRPr>
          </a:p>
          <a:p>
            <a:pPr algn="just"/>
            <a:endParaRPr lang="es-MX" i="1" dirty="0">
              <a:latin typeface="Arial" panose="020B0604020202020204" pitchFamily="34" charset="0"/>
              <a:cs typeface="Arial" panose="020B0604020202020204" pitchFamily="34" charset="0"/>
            </a:endParaRPr>
          </a:p>
          <a:p>
            <a:endParaRPr lang="es-MX"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78796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p:cNvGrpSpPr/>
          <p:nvPr/>
        </p:nvGrpSpPr>
        <p:grpSpPr>
          <a:xfrm>
            <a:off x="477528" y="332656"/>
            <a:ext cx="8280920" cy="6192688"/>
            <a:chOff x="479576" y="332656"/>
            <a:chExt cx="8280920" cy="6192688"/>
          </a:xfrm>
        </p:grpSpPr>
        <p:sp>
          <p:nvSpPr>
            <p:cNvPr id="6" name="4 Rectángulo redondeado"/>
            <p:cNvSpPr/>
            <p:nvPr/>
          </p:nvSpPr>
          <p:spPr>
            <a:xfrm>
              <a:off x="479576" y="332656"/>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7" name="Picture 6" descr="Imagen relacionada"/>
            <p:cNvPicPr>
              <a:picLocks noChangeAspect="1" noChangeArrowheads="1"/>
            </p:cNvPicPr>
            <p:nvPr/>
          </p:nvPicPr>
          <p:blipFill>
            <a:blip r:embed="rId2" cstate="print"/>
            <a:srcRect r="47319"/>
            <a:stretch>
              <a:fillRect/>
            </a:stretch>
          </p:blipFill>
          <p:spPr bwMode="auto">
            <a:xfrm>
              <a:off x="4018469" y="476672"/>
              <a:ext cx="1104503" cy="1016143"/>
            </a:xfrm>
            <a:prstGeom prst="rect">
              <a:avLst/>
            </a:prstGeom>
            <a:noFill/>
            <a:ln w="9525">
              <a:noFill/>
              <a:miter lim="800000"/>
              <a:headEnd/>
              <a:tailEnd/>
            </a:ln>
          </p:spPr>
        </p:pic>
      </p:grpSp>
      <p:sp>
        <p:nvSpPr>
          <p:cNvPr id="4" name="Rectángulo 3"/>
          <p:cNvSpPr/>
          <p:nvPr/>
        </p:nvSpPr>
        <p:spPr>
          <a:xfrm>
            <a:off x="683568" y="983895"/>
            <a:ext cx="7848872" cy="5262979"/>
          </a:xfrm>
          <a:prstGeom prst="rect">
            <a:avLst/>
          </a:prstGeom>
        </p:spPr>
        <p:txBody>
          <a:bodyPr wrap="square">
            <a:spAutoFit/>
          </a:bodyPr>
          <a:lstStyle/>
          <a:p>
            <a:pPr algn="just">
              <a:lnSpc>
                <a:spcPct val="150000"/>
              </a:lnSpc>
            </a:pPr>
            <a:r>
              <a:rPr lang="es-MX" sz="2800" b="1" dirty="0" smtClean="0">
                <a:solidFill>
                  <a:srgbClr val="002060"/>
                </a:solidFill>
                <a:latin typeface="Arial" panose="020B0604020202020204" pitchFamily="34" charset="0"/>
                <a:cs typeface="Arial" panose="020B0604020202020204" pitchFamily="34" charset="0"/>
              </a:rPr>
              <a:t> </a:t>
            </a:r>
          </a:p>
          <a:p>
            <a:pPr algn="just">
              <a:lnSpc>
                <a:spcPct val="150000"/>
              </a:lnSpc>
            </a:pPr>
            <a:r>
              <a:rPr lang="es-MX" sz="2800" b="1" dirty="0" smtClean="0">
                <a:solidFill>
                  <a:srgbClr val="0D1216"/>
                </a:solidFill>
                <a:latin typeface="Arial" panose="020B0604020202020204" pitchFamily="34" charset="0"/>
                <a:ea typeface="Times New Roman" panose="02020603050405020304" pitchFamily="18" charset="0"/>
                <a:cs typeface="Arial" panose="020B0604020202020204" pitchFamily="34" charset="0"/>
              </a:rPr>
              <a:t>Las </a:t>
            </a:r>
            <a:r>
              <a:rPr lang="es-MX" sz="2800" b="1" dirty="0">
                <a:solidFill>
                  <a:srgbClr val="0D1216"/>
                </a:solidFill>
                <a:latin typeface="Arial" panose="020B0604020202020204" pitchFamily="34" charset="0"/>
                <a:ea typeface="Times New Roman" panose="02020603050405020304" pitchFamily="18" charset="0"/>
                <a:cs typeface="Arial" panose="020B0604020202020204" pitchFamily="34" charset="0"/>
              </a:rPr>
              <a:t>personas </a:t>
            </a:r>
            <a:r>
              <a:rPr lang="es-MX" sz="2800" b="1" dirty="0" smtClean="0">
                <a:solidFill>
                  <a:srgbClr val="0D1216"/>
                </a:solidFill>
                <a:latin typeface="Arial" panose="020B0604020202020204" pitchFamily="34" charset="0"/>
                <a:ea typeface="Times New Roman" panose="02020603050405020304" pitchFamily="18" charset="0"/>
                <a:cs typeface="Arial" panose="020B0604020202020204" pitchFamily="34" charset="0"/>
              </a:rPr>
              <a:t>que </a:t>
            </a:r>
            <a:r>
              <a:rPr lang="es-MX" sz="2800" b="1" dirty="0">
                <a:solidFill>
                  <a:srgbClr val="0D1216"/>
                </a:solidFill>
                <a:latin typeface="Arial" panose="020B0604020202020204" pitchFamily="34" charset="0"/>
                <a:ea typeface="Times New Roman" panose="02020603050405020304" pitchFamily="18" charset="0"/>
                <a:cs typeface="Arial" panose="020B0604020202020204" pitchFamily="34" charset="0"/>
              </a:rPr>
              <a:t>integran </a:t>
            </a:r>
            <a:r>
              <a:rPr lang="es-MX" sz="2800" b="1" dirty="0" smtClean="0">
                <a:solidFill>
                  <a:srgbClr val="0D1216"/>
                </a:solidFill>
                <a:latin typeface="Arial" panose="020B0604020202020204" pitchFamily="34" charset="0"/>
                <a:ea typeface="Times New Roman" panose="02020603050405020304" pitchFamily="18" charset="0"/>
                <a:cs typeface="Arial" panose="020B0604020202020204" pitchFamily="34" charset="0"/>
              </a:rPr>
              <a:t>una institución </a:t>
            </a:r>
            <a:r>
              <a:rPr lang="es-MX" sz="2800" b="1" dirty="0">
                <a:solidFill>
                  <a:srgbClr val="0D1216"/>
                </a:solidFill>
                <a:latin typeface="Arial" panose="020B0604020202020204" pitchFamily="34" charset="0"/>
                <a:ea typeface="Times New Roman" panose="02020603050405020304" pitchFamily="18" charset="0"/>
                <a:cs typeface="Arial" panose="020B0604020202020204" pitchFamily="34" charset="0"/>
              </a:rPr>
              <a:t>pueden ser </a:t>
            </a:r>
            <a:r>
              <a:rPr lang="es-MX" sz="2800" b="1" i="1" dirty="0" smtClean="0">
                <a:solidFill>
                  <a:srgbClr val="952B59"/>
                </a:solidFill>
                <a:latin typeface="Arial" panose="020B0604020202020204" pitchFamily="34" charset="0"/>
                <a:ea typeface="Times New Roman" panose="02020603050405020304" pitchFamily="18" charset="0"/>
                <a:cs typeface="Arial" panose="020B0604020202020204" pitchFamily="34" charset="0"/>
              </a:rPr>
              <a:t>coherentes</a:t>
            </a:r>
            <a:r>
              <a:rPr lang="es-MX" sz="2800" b="1" dirty="0" smtClean="0">
                <a:solidFill>
                  <a:srgbClr val="0D1216"/>
                </a:solidFill>
                <a:latin typeface="Arial" panose="020B0604020202020204" pitchFamily="34" charset="0"/>
                <a:ea typeface="Times New Roman" panose="02020603050405020304" pitchFamily="18" charset="0"/>
                <a:cs typeface="Arial" panose="020B0604020202020204" pitchFamily="34" charset="0"/>
              </a:rPr>
              <a:t> </a:t>
            </a:r>
            <a:r>
              <a:rPr lang="es-MX" sz="2800" b="1" dirty="0">
                <a:solidFill>
                  <a:srgbClr val="0D1216"/>
                </a:solidFill>
                <a:latin typeface="Arial" panose="020B0604020202020204" pitchFamily="34" charset="0"/>
                <a:ea typeface="Times New Roman" panose="02020603050405020304" pitchFamily="18" charset="0"/>
                <a:cs typeface="Arial" panose="020B0604020202020204" pitchFamily="34" charset="0"/>
              </a:rPr>
              <a:t>a los </a:t>
            </a:r>
            <a:r>
              <a:rPr lang="es-MX" sz="2800" b="1" dirty="0" smtClean="0">
                <a:solidFill>
                  <a:srgbClr val="0D1216"/>
                </a:solidFill>
                <a:latin typeface="Arial" panose="020B0604020202020204" pitchFamily="34" charset="0"/>
                <a:ea typeface="Times New Roman" panose="02020603050405020304" pitchFamily="18" charset="0"/>
                <a:cs typeface="Arial" panose="020B0604020202020204" pitchFamily="34" charset="0"/>
              </a:rPr>
              <a:t>principios </a:t>
            </a:r>
            <a:r>
              <a:rPr lang="es-MX" sz="2800" b="1" dirty="0">
                <a:solidFill>
                  <a:srgbClr val="0D1216"/>
                </a:solidFill>
                <a:latin typeface="Arial" panose="020B0604020202020204" pitchFamily="34" charset="0"/>
                <a:ea typeface="Times New Roman" panose="02020603050405020304" pitchFamily="18" charset="0"/>
                <a:cs typeface="Arial" panose="020B0604020202020204" pitchFamily="34" charset="0"/>
              </a:rPr>
              <a:t>institucionales, lo </a:t>
            </a:r>
            <a:r>
              <a:rPr lang="es-MX" sz="2800" b="1" dirty="0" smtClean="0">
                <a:solidFill>
                  <a:srgbClr val="0D1216"/>
                </a:solidFill>
                <a:latin typeface="Arial" panose="020B0604020202020204" pitchFamily="34" charset="0"/>
                <a:ea typeface="Times New Roman" panose="02020603050405020304" pitchFamily="18" charset="0"/>
                <a:cs typeface="Arial" panose="020B0604020202020204" pitchFamily="34" charset="0"/>
              </a:rPr>
              <a:t>cual la fortalece. O por </a:t>
            </a:r>
            <a:r>
              <a:rPr lang="es-MX" sz="2800" b="1" dirty="0">
                <a:solidFill>
                  <a:srgbClr val="0D1216"/>
                </a:solidFill>
                <a:latin typeface="Arial" panose="020B0604020202020204" pitchFamily="34" charset="0"/>
                <a:ea typeface="Times New Roman" panose="02020603050405020304" pitchFamily="18" charset="0"/>
                <a:cs typeface="Arial" panose="020B0604020202020204" pitchFamily="34" charset="0"/>
              </a:rPr>
              <a:t>el contrario, pueden ser </a:t>
            </a:r>
            <a:r>
              <a:rPr lang="es-MX" sz="2800" b="1" i="1" dirty="0" smtClean="0">
                <a:solidFill>
                  <a:srgbClr val="952B59"/>
                </a:solidFill>
                <a:latin typeface="Arial" panose="020B0604020202020204" pitchFamily="34" charset="0"/>
                <a:ea typeface="Times New Roman" panose="02020603050405020304" pitchFamily="18" charset="0"/>
                <a:cs typeface="Arial" panose="020B0604020202020204" pitchFamily="34" charset="0"/>
              </a:rPr>
              <a:t>incoherentes</a:t>
            </a:r>
            <a:r>
              <a:rPr lang="es-MX" sz="2800" b="1" dirty="0" smtClean="0">
                <a:solidFill>
                  <a:srgbClr val="0D1216"/>
                </a:solidFill>
                <a:latin typeface="Arial" panose="020B0604020202020204" pitchFamily="34" charset="0"/>
                <a:ea typeface="Times New Roman" panose="02020603050405020304" pitchFamily="18" charset="0"/>
                <a:cs typeface="Arial" panose="020B0604020202020204" pitchFamily="34" charset="0"/>
              </a:rPr>
              <a:t> </a:t>
            </a:r>
            <a:r>
              <a:rPr lang="es-MX" sz="2800" b="1" dirty="0">
                <a:solidFill>
                  <a:srgbClr val="0D1216"/>
                </a:solidFill>
                <a:latin typeface="Arial" panose="020B0604020202020204" pitchFamily="34" charset="0"/>
                <a:ea typeface="Times New Roman" panose="02020603050405020304" pitchFamily="18" charset="0"/>
                <a:cs typeface="Arial" panose="020B0604020202020204" pitchFamily="34" charset="0"/>
              </a:rPr>
              <a:t>con </a:t>
            </a:r>
            <a:r>
              <a:rPr lang="es-MX" sz="2800" b="1" dirty="0" smtClean="0">
                <a:solidFill>
                  <a:srgbClr val="0D1216"/>
                </a:solidFill>
                <a:latin typeface="Arial" panose="020B0604020202020204" pitchFamily="34" charset="0"/>
                <a:ea typeface="Times New Roman" panose="02020603050405020304" pitchFamily="18" charset="0"/>
                <a:cs typeface="Arial" panose="020B0604020202020204" pitchFamily="34" charset="0"/>
              </a:rPr>
              <a:t>esos principios, lo cual, </a:t>
            </a:r>
            <a:r>
              <a:rPr lang="es-MX" sz="2800" b="1" dirty="0">
                <a:solidFill>
                  <a:srgbClr val="0D1216"/>
                </a:solidFill>
                <a:latin typeface="Arial" panose="020B0604020202020204" pitchFamily="34" charset="0"/>
                <a:ea typeface="Times New Roman" panose="02020603050405020304" pitchFamily="18" charset="0"/>
                <a:cs typeface="Arial" panose="020B0604020202020204" pitchFamily="34" charset="0"/>
              </a:rPr>
              <a:t>consecuentemente afecta la </a:t>
            </a:r>
            <a:r>
              <a:rPr lang="es-MX" sz="2800" b="1" dirty="0" smtClean="0">
                <a:solidFill>
                  <a:srgbClr val="0D1216"/>
                </a:solidFill>
                <a:latin typeface="Arial" panose="020B0604020202020204" pitchFamily="34" charset="0"/>
                <a:ea typeface="Times New Roman" panose="02020603050405020304" pitchFamily="18" charset="0"/>
                <a:cs typeface="Arial" panose="020B0604020202020204" pitchFamily="34" charset="0"/>
              </a:rPr>
              <a:t>imagen </a:t>
            </a:r>
            <a:r>
              <a:rPr lang="es-MX" sz="2800" b="1" dirty="0">
                <a:solidFill>
                  <a:srgbClr val="0D1216"/>
                </a:solidFill>
                <a:latin typeface="Arial" panose="020B0604020202020204" pitchFamily="34" charset="0"/>
                <a:ea typeface="Times New Roman" panose="02020603050405020304" pitchFamily="18" charset="0"/>
                <a:cs typeface="Arial" panose="020B0604020202020204" pitchFamily="34" charset="0"/>
              </a:rPr>
              <a:t>y confianza ética hacia dicha institución</a:t>
            </a:r>
            <a:r>
              <a:rPr lang="es-MX" sz="2800" b="1" dirty="0" smtClean="0">
                <a:solidFill>
                  <a:srgbClr val="0D1216"/>
                </a:solidFill>
                <a:latin typeface="Arial" panose="020B0604020202020204" pitchFamily="34" charset="0"/>
                <a:ea typeface="Times New Roman" panose="02020603050405020304" pitchFamily="18" charset="0"/>
                <a:cs typeface="Arial" panose="020B0604020202020204" pitchFamily="34" charset="0"/>
              </a:rPr>
              <a:t>.</a:t>
            </a:r>
            <a:endParaRPr lang="es-MX"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400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p:cNvGrpSpPr/>
          <p:nvPr/>
        </p:nvGrpSpPr>
        <p:grpSpPr>
          <a:xfrm>
            <a:off x="323528" y="188640"/>
            <a:ext cx="8612654" cy="6408712"/>
            <a:chOff x="479576" y="188640"/>
            <a:chExt cx="8280920" cy="6192688"/>
          </a:xfrm>
        </p:grpSpPr>
        <p:sp>
          <p:nvSpPr>
            <p:cNvPr id="8" name="4 Rectángulo redondeado"/>
            <p:cNvSpPr/>
            <p:nvPr/>
          </p:nvSpPr>
          <p:spPr>
            <a:xfrm>
              <a:off x="479576" y="188640"/>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9" name="Picture 6" descr="Imagen relacionada"/>
            <p:cNvPicPr>
              <a:picLocks noChangeAspect="1" noChangeArrowheads="1"/>
            </p:cNvPicPr>
            <p:nvPr/>
          </p:nvPicPr>
          <p:blipFill>
            <a:blip r:embed="rId2" cstate="print"/>
            <a:srcRect r="47319"/>
            <a:stretch>
              <a:fillRect/>
            </a:stretch>
          </p:blipFill>
          <p:spPr bwMode="auto">
            <a:xfrm>
              <a:off x="4018469" y="332656"/>
              <a:ext cx="1104503" cy="1016143"/>
            </a:xfrm>
            <a:prstGeom prst="rect">
              <a:avLst/>
            </a:prstGeom>
            <a:noFill/>
            <a:ln w="9525">
              <a:noFill/>
              <a:miter lim="800000"/>
              <a:headEnd/>
              <a:tailEnd/>
            </a:ln>
          </p:spPr>
        </p:pic>
      </p:grpSp>
      <p:sp>
        <p:nvSpPr>
          <p:cNvPr id="11" name="Rectángulo 10"/>
          <p:cNvSpPr/>
          <p:nvPr/>
        </p:nvSpPr>
        <p:spPr>
          <a:xfrm>
            <a:off x="539552" y="1057970"/>
            <a:ext cx="8064896" cy="5262979"/>
          </a:xfrm>
          <a:prstGeom prst="rect">
            <a:avLst/>
          </a:prstGeom>
        </p:spPr>
        <p:txBody>
          <a:bodyPr wrap="square">
            <a:spAutoFit/>
          </a:bodyPr>
          <a:lstStyle/>
          <a:p>
            <a:pPr algn="just">
              <a:lnSpc>
                <a:spcPct val="150000"/>
              </a:lnSpc>
            </a:pPr>
            <a:r>
              <a:rPr lang="es-MX" sz="2800" b="1" i="1" dirty="0">
                <a:solidFill>
                  <a:srgbClr val="951A44"/>
                </a:solidFill>
                <a:latin typeface="Arial" panose="020B0604020202020204" pitchFamily="34" charset="0"/>
                <a:cs typeface="Arial" panose="020B0604020202020204" pitchFamily="34" charset="0"/>
              </a:rPr>
              <a:t>¿Qué pasa cuando en una sociedad, las instituciones que representan una serie de valores, dan claras muestras de no conducirse de acuerdo a ellos? </a:t>
            </a:r>
            <a:endParaRPr lang="es-MX" sz="2800" b="1" i="1" dirty="0" smtClean="0">
              <a:solidFill>
                <a:srgbClr val="951A44"/>
              </a:solidFill>
              <a:latin typeface="Arial" panose="020B0604020202020204" pitchFamily="34" charset="0"/>
              <a:cs typeface="Arial" panose="020B0604020202020204" pitchFamily="34" charset="0"/>
            </a:endParaRPr>
          </a:p>
          <a:p>
            <a:pPr algn="just">
              <a:lnSpc>
                <a:spcPct val="150000"/>
              </a:lnSpc>
            </a:pPr>
            <a:r>
              <a:rPr lang="es-MX" sz="2800" b="1" i="1" dirty="0" smtClean="0">
                <a:solidFill>
                  <a:srgbClr val="952B59"/>
                </a:solidFill>
                <a:latin typeface="Arial" panose="020B0604020202020204" pitchFamily="34" charset="0"/>
                <a:cs typeface="Arial" panose="020B0604020202020204" pitchFamily="34" charset="0"/>
              </a:rPr>
              <a:t>¿</a:t>
            </a:r>
            <a:r>
              <a:rPr lang="es-MX" sz="2800" b="1" i="1" dirty="0">
                <a:solidFill>
                  <a:srgbClr val="952B59"/>
                </a:solidFill>
                <a:latin typeface="Arial" panose="020B0604020202020204" pitchFamily="34" charset="0"/>
                <a:cs typeface="Arial" panose="020B0604020202020204" pitchFamily="34" charset="0"/>
              </a:rPr>
              <a:t>Qué pasa cuándo instituciones privadas o públicas predican unos valores y actúan guiados por valores contrarios</a:t>
            </a:r>
            <a:r>
              <a:rPr lang="es-MX" sz="2800" b="1" i="1" dirty="0" smtClean="0">
                <a:solidFill>
                  <a:srgbClr val="952B59"/>
                </a:solidFill>
                <a:latin typeface="Arial" panose="020B0604020202020204" pitchFamily="34" charset="0"/>
                <a:cs typeface="Arial" panose="020B0604020202020204" pitchFamily="34" charset="0"/>
              </a:rPr>
              <a:t>?</a:t>
            </a:r>
          </a:p>
          <a:p>
            <a:pPr algn="ctr">
              <a:lnSpc>
                <a:spcPct val="150000"/>
              </a:lnSpc>
            </a:pPr>
            <a:r>
              <a:rPr lang="es-MX" sz="2800" b="1" i="1" u="sng" dirty="0" smtClean="0">
                <a:solidFill>
                  <a:srgbClr val="952B59"/>
                </a:solidFill>
                <a:latin typeface="Arial" panose="020B0604020202020204" pitchFamily="34" charset="0"/>
                <a:cs typeface="Arial" panose="020B0604020202020204" pitchFamily="34" charset="0"/>
              </a:rPr>
              <a:t>El costo para la sociedad es elevado</a:t>
            </a:r>
            <a:endParaRPr lang="es-MX" sz="2800" b="1" i="1" u="sng" dirty="0">
              <a:solidFill>
                <a:srgbClr val="952B5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30728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upo 7"/>
          <p:cNvGrpSpPr/>
          <p:nvPr/>
        </p:nvGrpSpPr>
        <p:grpSpPr>
          <a:xfrm>
            <a:off x="323528" y="260648"/>
            <a:ext cx="8568952" cy="6408712"/>
            <a:chOff x="323528" y="260648"/>
            <a:chExt cx="8568952" cy="6408712"/>
          </a:xfrm>
        </p:grpSpPr>
        <p:sp>
          <p:nvSpPr>
            <p:cNvPr id="5" name="4 Rectángulo redondeado"/>
            <p:cNvSpPr/>
            <p:nvPr/>
          </p:nvSpPr>
          <p:spPr>
            <a:xfrm>
              <a:off x="323528" y="260648"/>
              <a:ext cx="8568952" cy="6408712"/>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4006449" y="425865"/>
              <a:ext cx="1214953" cy="1117757"/>
            </a:xfrm>
            <a:prstGeom prst="rect">
              <a:avLst/>
            </a:prstGeom>
            <a:noFill/>
            <a:ln w="9525">
              <a:noFill/>
              <a:miter lim="800000"/>
              <a:headEnd/>
              <a:tailEnd/>
            </a:ln>
          </p:spPr>
        </p:pic>
      </p:grpSp>
      <p:sp>
        <p:nvSpPr>
          <p:cNvPr id="7" name="Rectángulo 6"/>
          <p:cNvSpPr/>
          <p:nvPr/>
        </p:nvSpPr>
        <p:spPr>
          <a:xfrm>
            <a:off x="467544" y="360767"/>
            <a:ext cx="8280920" cy="6093976"/>
          </a:xfrm>
          <a:prstGeom prst="rect">
            <a:avLst/>
          </a:prstGeom>
        </p:spPr>
        <p:txBody>
          <a:bodyPr wrap="square">
            <a:spAutoFit/>
          </a:bodyPr>
          <a:lstStyle/>
          <a:p>
            <a:r>
              <a:rPr lang="es-MX" sz="2800" b="1" dirty="0" smtClean="0">
                <a:solidFill>
                  <a:srgbClr val="952B59"/>
                </a:solidFill>
                <a:latin typeface="Arial" panose="020B0604020202020204" pitchFamily="34" charset="0"/>
                <a:cs typeface="Arial" panose="020B0604020202020204" pitchFamily="34" charset="0"/>
              </a:rPr>
              <a:t>      </a:t>
            </a:r>
            <a:r>
              <a:rPr lang="es-MX" sz="2800" b="1" u="sng" dirty="0" smtClean="0">
                <a:solidFill>
                  <a:srgbClr val="952B59"/>
                </a:solidFill>
                <a:latin typeface="Arial" panose="020B0604020202020204" pitchFamily="34" charset="0"/>
                <a:cs typeface="Arial" panose="020B0604020202020204" pitchFamily="34" charset="0"/>
              </a:rPr>
              <a:t>Costos </a:t>
            </a:r>
            <a:endParaRPr lang="es-MX" sz="2800" b="1" u="sng" dirty="0">
              <a:solidFill>
                <a:srgbClr val="952B59"/>
              </a:solidFill>
              <a:latin typeface="Arial" panose="020B0604020202020204" pitchFamily="34" charset="0"/>
              <a:cs typeface="Arial" panose="020B0604020202020204" pitchFamily="34" charset="0"/>
            </a:endParaRPr>
          </a:p>
          <a:p>
            <a:r>
              <a:rPr lang="es-MX" sz="2800" b="1" dirty="0">
                <a:solidFill>
                  <a:srgbClr val="952B59"/>
                </a:solidFill>
                <a:latin typeface="Arial" panose="020B0604020202020204" pitchFamily="34" charset="0"/>
                <a:cs typeface="Arial" panose="020B0604020202020204" pitchFamily="34" charset="0"/>
              </a:rPr>
              <a:t> </a:t>
            </a:r>
            <a:r>
              <a:rPr lang="es-MX" sz="2800" b="1" dirty="0" smtClean="0">
                <a:solidFill>
                  <a:srgbClr val="952B59"/>
                </a:solidFill>
                <a:latin typeface="Arial" panose="020B0604020202020204" pitchFamily="34" charset="0"/>
                <a:cs typeface="Arial" panose="020B0604020202020204" pitchFamily="34" charset="0"/>
              </a:rPr>
              <a:t> </a:t>
            </a:r>
            <a:r>
              <a:rPr lang="es-MX" sz="2800" b="1" u="sng" dirty="0" smtClean="0">
                <a:solidFill>
                  <a:srgbClr val="952B59"/>
                </a:solidFill>
                <a:latin typeface="Arial" panose="020B0604020202020204" pitchFamily="34" charset="0"/>
                <a:cs typeface="Arial" panose="020B0604020202020204" pitchFamily="34" charset="0"/>
              </a:rPr>
              <a:t>económicos </a:t>
            </a:r>
            <a:endParaRPr lang="es-MX" sz="2800" b="1" dirty="0" smtClean="0">
              <a:latin typeface="Arial" panose="020B0604020202020204" pitchFamily="34" charset="0"/>
              <a:cs typeface="Arial" panose="020B0604020202020204" pitchFamily="34" charset="0"/>
            </a:endParaRPr>
          </a:p>
          <a:p>
            <a:pPr lvl="0" fontAlgn="base">
              <a:lnSpc>
                <a:spcPct val="150000"/>
              </a:lnSpc>
            </a:pPr>
            <a:r>
              <a:rPr lang="es-MX" sz="2800" b="1" dirty="0" smtClean="0">
                <a:latin typeface="Arial" panose="020B0604020202020204" pitchFamily="34" charset="0"/>
                <a:cs typeface="Arial" panose="020B0604020202020204" pitchFamily="34" charset="0"/>
              </a:rPr>
              <a:t>Inversión</a:t>
            </a:r>
            <a:r>
              <a:rPr lang="es-MX" sz="2800" b="1" dirty="0">
                <a:latin typeface="Arial" panose="020B0604020202020204" pitchFamily="34" charset="0"/>
                <a:cs typeface="Arial" panose="020B0604020202020204" pitchFamily="34" charset="0"/>
              </a:rPr>
              <a:t> – Hasta 5% menor en países con mayor corrupción </a:t>
            </a:r>
            <a:r>
              <a:rPr lang="es-MX" sz="2800" b="1" i="1" dirty="0">
                <a:latin typeface="Arial" panose="020B0604020202020204" pitchFamily="34" charset="0"/>
                <a:cs typeface="Arial" panose="020B0604020202020204" pitchFamily="34" charset="0"/>
              </a:rPr>
              <a:t>(FMI)</a:t>
            </a:r>
            <a:endParaRPr lang="es-MX" sz="2800" b="1" dirty="0">
              <a:latin typeface="Arial" panose="020B0604020202020204" pitchFamily="34" charset="0"/>
              <a:cs typeface="Arial" panose="020B0604020202020204" pitchFamily="34" charset="0"/>
            </a:endParaRPr>
          </a:p>
          <a:p>
            <a:pPr lvl="0" fontAlgn="base">
              <a:lnSpc>
                <a:spcPct val="150000"/>
              </a:lnSpc>
            </a:pPr>
            <a:r>
              <a:rPr lang="es-MX" sz="2800" b="1" dirty="0">
                <a:latin typeface="Arial" panose="020B0604020202020204" pitchFamily="34" charset="0"/>
                <a:cs typeface="Arial" panose="020B0604020202020204" pitchFamily="34" charset="0"/>
              </a:rPr>
              <a:t>Ingreso de las empresas – Pérdida de 5% de las ventas anuales </a:t>
            </a:r>
            <a:r>
              <a:rPr lang="es-MX" sz="2800" b="1" i="1" dirty="0">
                <a:latin typeface="Arial" panose="020B0604020202020204" pitchFamily="34" charset="0"/>
                <a:cs typeface="Arial" panose="020B0604020202020204" pitchFamily="34" charset="0"/>
              </a:rPr>
              <a:t>(Ernst &amp; Young)</a:t>
            </a:r>
            <a:endParaRPr lang="es-MX" sz="2800" b="1" dirty="0">
              <a:latin typeface="Arial" panose="020B0604020202020204" pitchFamily="34" charset="0"/>
              <a:cs typeface="Arial" panose="020B0604020202020204" pitchFamily="34" charset="0"/>
            </a:endParaRPr>
          </a:p>
          <a:p>
            <a:pPr lvl="0" fontAlgn="base">
              <a:lnSpc>
                <a:spcPct val="150000"/>
              </a:lnSpc>
            </a:pPr>
            <a:r>
              <a:rPr lang="es-MX" sz="2800" b="1" dirty="0">
                <a:latin typeface="Arial" panose="020B0604020202020204" pitchFamily="34" charset="0"/>
                <a:cs typeface="Arial" panose="020B0604020202020204" pitchFamily="34" charset="0"/>
              </a:rPr>
              <a:t>Piratería – </a:t>
            </a:r>
            <a:r>
              <a:rPr lang="es-MX" sz="2800" b="1" dirty="0" smtClean="0">
                <a:latin typeface="Arial" panose="020B0604020202020204" pitchFamily="34" charset="0"/>
                <a:cs typeface="Arial" panose="020B0604020202020204" pitchFamily="34" charset="0"/>
              </a:rPr>
              <a:t>480K empleos menos x año</a:t>
            </a:r>
            <a:r>
              <a:rPr lang="es-MX" sz="2800" b="1" i="1" dirty="0" smtClean="0">
                <a:latin typeface="Arial" panose="020B0604020202020204" pitchFamily="34" charset="0"/>
                <a:cs typeface="Arial" panose="020B0604020202020204" pitchFamily="34" charset="0"/>
              </a:rPr>
              <a:t>(CEESP</a:t>
            </a:r>
            <a:r>
              <a:rPr lang="es-MX" sz="2800" b="1" i="1" dirty="0">
                <a:latin typeface="Arial" panose="020B0604020202020204" pitchFamily="34" charset="0"/>
                <a:cs typeface="Arial" panose="020B0604020202020204" pitchFamily="34" charset="0"/>
              </a:rPr>
              <a:t>)</a:t>
            </a:r>
            <a:endParaRPr lang="es-MX" sz="2800" b="1" dirty="0">
              <a:latin typeface="Arial" panose="020B0604020202020204" pitchFamily="34" charset="0"/>
              <a:cs typeface="Arial" panose="020B0604020202020204" pitchFamily="34" charset="0"/>
            </a:endParaRPr>
          </a:p>
          <a:p>
            <a:pPr>
              <a:lnSpc>
                <a:spcPct val="150000"/>
              </a:lnSpc>
            </a:pPr>
            <a:r>
              <a:rPr lang="es-MX" sz="2800" b="1" dirty="0" smtClean="0">
                <a:latin typeface="Arial" panose="020B0604020202020204" pitchFamily="34" charset="0"/>
                <a:cs typeface="Arial" panose="020B0604020202020204" pitchFamily="34" charset="0"/>
              </a:rPr>
              <a:t>PIB</a:t>
            </a:r>
            <a:r>
              <a:rPr lang="es-MX" sz="2800" b="1" dirty="0">
                <a:latin typeface="Arial" panose="020B0604020202020204" pitchFamily="34" charset="0"/>
                <a:cs typeface="Arial" panose="020B0604020202020204" pitchFamily="34" charset="0"/>
              </a:rPr>
              <a:t> – </a:t>
            </a:r>
            <a:r>
              <a:rPr lang="es-MX" sz="2800" b="1" dirty="0" smtClean="0">
                <a:latin typeface="Arial" panose="020B0604020202020204" pitchFamily="34" charset="0"/>
                <a:cs typeface="Arial" panose="020B0604020202020204" pitchFamily="34" charset="0"/>
              </a:rPr>
              <a:t>9</a:t>
            </a:r>
            <a:r>
              <a:rPr lang="es-MX" sz="2800" b="1" dirty="0">
                <a:latin typeface="Arial" panose="020B0604020202020204" pitchFamily="34" charset="0"/>
                <a:cs typeface="Arial" panose="020B0604020202020204" pitchFamily="34" charset="0"/>
              </a:rPr>
              <a:t>% </a:t>
            </a:r>
            <a:r>
              <a:rPr lang="es-MX" sz="2800" b="1" i="1" dirty="0">
                <a:latin typeface="Arial" panose="020B0604020202020204" pitchFamily="34" charset="0"/>
                <a:cs typeface="Arial" panose="020B0604020202020204" pitchFamily="34" charset="0"/>
              </a:rPr>
              <a:t>(Banco de México, Banco Mundial y Forbes</a:t>
            </a:r>
            <a:r>
              <a:rPr lang="es-MX" sz="2800" b="1" i="1" dirty="0" smtClean="0">
                <a:latin typeface="Arial" panose="020B0604020202020204" pitchFamily="34" charset="0"/>
                <a:cs typeface="Arial" panose="020B0604020202020204" pitchFamily="34" charset="0"/>
              </a:rPr>
              <a:t>) o</a:t>
            </a:r>
            <a:r>
              <a:rPr lang="es-MX" sz="2800" b="1" i="1" dirty="0">
                <a:latin typeface="Arial" panose="020B0604020202020204" pitchFamily="34" charset="0"/>
                <a:cs typeface="Arial" panose="020B0604020202020204" pitchFamily="34" charset="0"/>
              </a:rPr>
              <a:t> </a:t>
            </a:r>
            <a:r>
              <a:rPr lang="es-MX" sz="2800" b="1" dirty="0">
                <a:latin typeface="Arial" panose="020B0604020202020204" pitchFamily="34" charset="0"/>
                <a:cs typeface="Arial" panose="020B0604020202020204" pitchFamily="34" charset="0"/>
              </a:rPr>
              <a:t>10% </a:t>
            </a:r>
            <a:r>
              <a:rPr lang="es-MX" sz="2800" b="1" i="1" dirty="0">
                <a:latin typeface="Arial" panose="020B0604020202020204" pitchFamily="34" charset="0"/>
                <a:cs typeface="Arial" panose="020B0604020202020204" pitchFamily="34" charset="0"/>
              </a:rPr>
              <a:t>(CEESP</a:t>
            </a:r>
            <a:r>
              <a:rPr lang="es-MX" sz="2800" b="1" i="1" dirty="0" smtClean="0">
                <a:latin typeface="Arial" panose="020B0604020202020204" pitchFamily="34" charset="0"/>
                <a:cs typeface="Arial" panose="020B0604020202020204" pitchFamily="34" charset="0"/>
              </a:rPr>
              <a:t>)</a:t>
            </a:r>
          </a:p>
          <a:p>
            <a:pPr algn="ctr"/>
            <a:r>
              <a:rPr lang="es-MX" sz="2000" b="1" dirty="0" smtClean="0">
                <a:latin typeface="Arial" panose="020B0604020202020204" pitchFamily="34" charset="0"/>
                <a:cs typeface="Arial" panose="020B0604020202020204" pitchFamily="34" charset="0"/>
              </a:rPr>
              <a:t>María Amparo Casar</a:t>
            </a:r>
          </a:p>
          <a:p>
            <a:pPr algn="ctr"/>
            <a:r>
              <a:rPr lang="es-MX" sz="2000" b="1" i="1" dirty="0" smtClean="0">
                <a:latin typeface="Arial" panose="020B0604020202020204" pitchFamily="34" charset="0"/>
                <a:cs typeface="Arial" panose="020B0604020202020204" pitchFamily="34" charset="0"/>
              </a:rPr>
              <a:t>Anatomía de la corrupción en México</a:t>
            </a:r>
            <a:endParaRPr lang="es-MX" sz="20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41482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479576" y="370393"/>
            <a:ext cx="8280920" cy="6192688"/>
            <a:chOff x="479576" y="332656"/>
            <a:chExt cx="8280920" cy="6192688"/>
          </a:xfrm>
        </p:grpSpPr>
        <p:sp>
          <p:nvSpPr>
            <p:cNvPr id="5" name="4 Rectángulo redondeado"/>
            <p:cNvSpPr/>
            <p:nvPr/>
          </p:nvSpPr>
          <p:spPr>
            <a:xfrm>
              <a:off x="479576" y="332656"/>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4006449" y="425865"/>
              <a:ext cx="1214953" cy="1117757"/>
            </a:xfrm>
            <a:prstGeom prst="rect">
              <a:avLst/>
            </a:prstGeom>
            <a:noFill/>
            <a:ln w="9525">
              <a:noFill/>
              <a:miter lim="800000"/>
              <a:headEnd/>
              <a:tailEnd/>
            </a:ln>
          </p:spPr>
        </p:pic>
      </p:grpSp>
      <p:sp>
        <p:nvSpPr>
          <p:cNvPr id="7" name="Rectángulo 6"/>
          <p:cNvSpPr/>
          <p:nvPr/>
        </p:nvSpPr>
        <p:spPr>
          <a:xfrm>
            <a:off x="597158" y="370393"/>
            <a:ext cx="8007290" cy="6370975"/>
          </a:xfrm>
          <a:prstGeom prst="rect">
            <a:avLst/>
          </a:prstGeom>
        </p:spPr>
        <p:txBody>
          <a:bodyPr wrap="square">
            <a:spAutoFit/>
          </a:bodyPr>
          <a:lstStyle/>
          <a:p>
            <a:pPr>
              <a:lnSpc>
                <a:spcPct val="150000"/>
              </a:lnSpc>
            </a:pPr>
            <a:r>
              <a:rPr lang="es-MX" sz="2800" b="1" dirty="0" smtClean="0">
                <a:solidFill>
                  <a:srgbClr val="002060"/>
                </a:solidFill>
                <a:latin typeface="Arial" panose="020B0604020202020204" pitchFamily="34" charset="0"/>
                <a:cs typeface="Arial" panose="020B0604020202020204" pitchFamily="34" charset="0"/>
              </a:rPr>
              <a:t> </a:t>
            </a:r>
            <a:r>
              <a:rPr lang="es-MX" sz="2800" b="1" u="sng" dirty="0" smtClean="0">
                <a:solidFill>
                  <a:srgbClr val="952B59"/>
                </a:solidFill>
                <a:latin typeface="Arial" panose="020B0604020202020204" pitchFamily="34" charset="0"/>
                <a:cs typeface="Arial" panose="020B0604020202020204" pitchFamily="34" charset="0"/>
              </a:rPr>
              <a:t>Costos sociales</a:t>
            </a:r>
            <a:r>
              <a:rPr lang="es-MX" sz="2800" b="1" u="sng" dirty="0" smtClean="0">
                <a:latin typeface="Arial" panose="020B0604020202020204" pitchFamily="34" charset="0"/>
                <a:cs typeface="Arial" panose="020B0604020202020204" pitchFamily="34" charset="0"/>
              </a:rPr>
              <a:t> </a:t>
            </a:r>
          </a:p>
          <a:p>
            <a:pPr algn="ctr">
              <a:lnSpc>
                <a:spcPct val="150000"/>
              </a:lnSpc>
              <a:spcBef>
                <a:spcPts val="1200"/>
              </a:spcBef>
              <a:spcAft>
                <a:spcPts val="1200"/>
              </a:spcAft>
            </a:pPr>
            <a:r>
              <a:rPr lang="es-MX" sz="2800" b="1" dirty="0" smtClean="0">
                <a:latin typeface="Arial" panose="020B0604020202020204" pitchFamily="34" charset="0"/>
                <a:cs typeface="Arial" panose="020B0604020202020204" pitchFamily="34" charset="0"/>
              </a:rPr>
              <a:t>Según </a:t>
            </a:r>
            <a:r>
              <a:rPr lang="es-MX" sz="2800" b="1" dirty="0">
                <a:latin typeface="Arial" panose="020B0604020202020204" pitchFamily="34" charset="0"/>
                <a:cs typeface="Arial" panose="020B0604020202020204" pitchFamily="34" charset="0"/>
              </a:rPr>
              <a:t>el Barómetro Global de la Corrupción 2013 de Transparencia Internacional, el 88% de los mexicanos </a:t>
            </a:r>
            <a:r>
              <a:rPr lang="es-MX" sz="2800" b="1" dirty="0" smtClean="0">
                <a:latin typeface="Arial" panose="020B0604020202020204" pitchFamily="34" charset="0"/>
                <a:cs typeface="Arial" panose="020B0604020202020204" pitchFamily="34" charset="0"/>
              </a:rPr>
              <a:t>piensa </a:t>
            </a:r>
            <a:r>
              <a:rPr lang="es-MX" sz="2800" b="1" dirty="0">
                <a:latin typeface="Arial" panose="020B0604020202020204" pitchFamily="34" charset="0"/>
                <a:cs typeface="Arial" panose="020B0604020202020204" pitchFamily="34" charset="0"/>
              </a:rPr>
              <a:t>que la corrupción es un problema frecuente o muy </a:t>
            </a:r>
            <a:r>
              <a:rPr lang="es-MX" sz="2800" b="1" dirty="0" smtClean="0">
                <a:latin typeface="Arial" panose="020B0604020202020204" pitchFamily="34" charset="0"/>
                <a:cs typeface="Arial" panose="020B0604020202020204" pitchFamily="34" charset="0"/>
              </a:rPr>
              <a:t>frecuente, </a:t>
            </a:r>
            <a:r>
              <a:rPr lang="es-MX" sz="2800" b="1" dirty="0">
                <a:latin typeface="Arial" panose="020B0604020202020204" pitchFamily="34" charset="0"/>
                <a:cs typeface="Arial" panose="020B0604020202020204" pitchFamily="34" charset="0"/>
              </a:rPr>
              <a:t>y la mitad de la población considera que la corrupción ha aumentado mucho en los últimos dos años</a:t>
            </a:r>
            <a:r>
              <a:rPr lang="es-MX" sz="2800" b="1" dirty="0" smtClean="0">
                <a:latin typeface="Arial" panose="020B0604020202020204" pitchFamily="34" charset="0"/>
                <a:cs typeface="Arial" panose="020B0604020202020204" pitchFamily="34" charset="0"/>
              </a:rPr>
              <a:t>.</a:t>
            </a:r>
          </a:p>
          <a:p>
            <a:pPr algn="ctr"/>
            <a:r>
              <a:rPr lang="es-MX" sz="2000" b="1" dirty="0">
                <a:latin typeface="Arial" panose="020B0604020202020204" pitchFamily="34" charset="0"/>
                <a:cs typeface="Arial" panose="020B0604020202020204" pitchFamily="34" charset="0"/>
              </a:rPr>
              <a:t>María Amparo Casar</a:t>
            </a:r>
          </a:p>
          <a:p>
            <a:pPr algn="ctr"/>
            <a:r>
              <a:rPr lang="es-MX" sz="2000" b="1" i="1" dirty="0">
                <a:latin typeface="Arial" panose="020B0604020202020204" pitchFamily="34" charset="0"/>
                <a:cs typeface="Arial" panose="020B0604020202020204" pitchFamily="34" charset="0"/>
              </a:rPr>
              <a:t>Anatomía de la corrupción en México</a:t>
            </a:r>
            <a:endParaRPr lang="es-MX" sz="2000" b="1" dirty="0"/>
          </a:p>
        </p:txBody>
      </p:sp>
    </p:spTree>
    <p:extLst>
      <p:ext uri="{BB962C8B-B14F-4D97-AF65-F5344CB8AC3E}">
        <p14:creationId xmlns:p14="http://schemas.microsoft.com/office/powerpoint/2010/main" val="2392918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redondeado"/>
          <p:cNvSpPr/>
          <p:nvPr/>
        </p:nvSpPr>
        <p:spPr>
          <a:xfrm>
            <a:off x="209955" y="188640"/>
            <a:ext cx="8712968" cy="6480720"/>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3" cstate="print"/>
          <a:srcRect r="47319"/>
          <a:stretch>
            <a:fillRect/>
          </a:stretch>
        </p:blipFill>
        <p:spPr bwMode="auto">
          <a:xfrm>
            <a:off x="3736828" y="281849"/>
            <a:ext cx="1278342" cy="1169746"/>
          </a:xfrm>
          <a:prstGeom prst="rect">
            <a:avLst/>
          </a:prstGeom>
          <a:noFill/>
          <a:ln w="9525">
            <a:noFill/>
            <a:miter lim="800000"/>
            <a:headEnd/>
            <a:tailEnd/>
          </a:ln>
        </p:spPr>
      </p:pic>
      <p:sp>
        <p:nvSpPr>
          <p:cNvPr id="7" name="Rectángulo 6"/>
          <p:cNvSpPr/>
          <p:nvPr/>
        </p:nvSpPr>
        <p:spPr>
          <a:xfrm>
            <a:off x="323528" y="574804"/>
            <a:ext cx="8640960" cy="5878532"/>
          </a:xfrm>
          <a:prstGeom prst="rect">
            <a:avLst/>
          </a:prstGeom>
        </p:spPr>
        <p:txBody>
          <a:bodyPr wrap="square">
            <a:spAutoFit/>
          </a:bodyPr>
          <a:lstStyle/>
          <a:p>
            <a:pPr>
              <a:lnSpc>
                <a:spcPct val="150000"/>
              </a:lnSpc>
            </a:pPr>
            <a:r>
              <a:rPr lang="es-MX" sz="2800" b="1" dirty="0" smtClean="0">
                <a:solidFill>
                  <a:srgbClr val="002060"/>
                </a:solidFill>
                <a:latin typeface="Arial" panose="020B0604020202020204" pitchFamily="34" charset="0"/>
                <a:cs typeface="Arial" panose="020B0604020202020204" pitchFamily="34" charset="0"/>
              </a:rPr>
              <a:t> </a:t>
            </a:r>
            <a:r>
              <a:rPr lang="es-MX" sz="2800" b="1" u="sng" dirty="0" smtClean="0">
                <a:solidFill>
                  <a:srgbClr val="952B59"/>
                </a:solidFill>
                <a:latin typeface="Arial" panose="020B0604020202020204" pitchFamily="34" charset="0"/>
                <a:cs typeface="Arial" panose="020B0604020202020204" pitchFamily="34" charset="0"/>
              </a:rPr>
              <a:t>Costos políticos</a:t>
            </a:r>
            <a:r>
              <a:rPr lang="es-MX" sz="2800" b="1" u="sng" dirty="0" smtClean="0">
                <a:latin typeface="Arial" panose="020B0604020202020204" pitchFamily="34" charset="0"/>
                <a:cs typeface="Arial" panose="020B0604020202020204" pitchFamily="34" charset="0"/>
              </a:rPr>
              <a:t> </a:t>
            </a:r>
            <a:endParaRPr lang="es-MX" sz="1400" dirty="0"/>
          </a:p>
          <a:p>
            <a:pPr marL="285750" indent="-285750">
              <a:lnSpc>
                <a:spcPct val="150000"/>
              </a:lnSpc>
              <a:buFont typeface="Arial" panose="020B0604020202020204" pitchFamily="34" charset="0"/>
              <a:buChar char="•"/>
            </a:pPr>
            <a:r>
              <a:rPr lang="es-MX" sz="2800" b="1" dirty="0" smtClean="0">
                <a:latin typeface="Arial" panose="020B0604020202020204" pitchFamily="34" charset="0"/>
                <a:cs typeface="Arial" panose="020B0604020202020204" pitchFamily="34" charset="0"/>
              </a:rPr>
              <a:t>Sólo </a:t>
            </a:r>
            <a:r>
              <a:rPr lang="es-MX" sz="2800" b="1" dirty="0">
                <a:latin typeface="Arial" panose="020B0604020202020204" pitchFamily="34" charset="0"/>
                <a:cs typeface="Arial" panose="020B0604020202020204" pitchFamily="34" charset="0"/>
              </a:rPr>
              <a:t>27% se encuentra satisfecho con la democracia </a:t>
            </a:r>
            <a:r>
              <a:rPr lang="es-MX" sz="2800" b="1" i="1" dirty="0">
                <a:latin typeface="Arial" panose="020B0604020202020204" pitchFamily="34" charset="0"/>
                <a:cs typeface="Arial" panose="020B0604020202020204" pitchFamily="34" charset="0"/>
              </a:rPr>
              <a:t>(</a:t>
            </a:r>
            <a:r>
              <a:rPr lang="es-MX" sz="2800" b="1" i="1" dirty="0" err="1">
                <a:latin typeface="Arial" panose="020B0604020202020204" pitchFamily="34" charset="0"/>
                <a:cs typeface="Arial" panose="020B0604020202020204" pitchFamily="34" charset="0"/>
              </a:rPr>
              <a:t>Latinobarómetro</a:t>
            </a:r>
            <a:r>
              <a:rPr lang="es-MX" sz="2800" b="1" i="1" dirty="0">
                <a:latin typeface="Arial" panose="020B0604020202020204" pitchFamily="34" charset="0"/>
                <a:cs typeface="Arial" panose="020B0604020202020204" pitchFamily="34" charset="0"/>
              </a:rPr>
              <a:t> </a:t>
            </a:r>
            <a:r>
              <a:rPr lang="es-MX" sz="2800" b="1" i="1" dirty="0" smtClean="0">
                <a:latin typeface="Arial" panose="020B0604020202020204" pitchFamily="34" charset="0"/>
                <a:cs typeface="Arial" panose="020B0604020202020204" pitchFamily="34" charset="0"/>
              </a:rPr>
              <a:t>2013)</a:t>
            </a:r>
          </a:p>
          <a:p>
            <a:pPr marL="285750" indent="-285750">
              <a:lnSpc>
                <a:spcPct val="150000"/>
              </a:lnSpc>
              <a:buFont typeface="Arial" panose="020B0604020202020204" pitchFamily="34" charset="0"/>
              <a:buChar char="•"/>
            </a:pPr>
            <a:r>
              <a:rPr lang="es-MX" sz="2800" b="1" dirty="0">
                <a:latin typeface="Arial" panose="020B0604020202020204" pitchFamily="34" charset="0"/>
                <a:cs typeface="Arial" panose="020B0604020202020204" pitchFamily="34" charset="0"/>
              </a:rPr>
              <a:t>Sólo 37% apoya a la </a:t>
            </a:r>
            <a:r>
              <a:rPr lang="es-MX" sz="2800" b="1" dirty="0" smtClean="0">
                <a:latin typeface="Arial" panose="020B0604020202020204" pitchFamily="34" charset="0"/>
                <a:cs typeface="Arial" panose="020B0604020202020204" pitchFamily="34" charset="0"/>
              </a:rPr>
              <a:t>democracia </a:t>
            </a:r>
            <a:r>
              <a:rPr lang="es-MX" sz="2800" b="1" i="1" dirty="0" smtClean="0">
                <a:latin typeface="Arial" panose="020B0604020202020204" pitchFamily="34" charset="0"/>
                <a:cs typeface="Arial" panose="020B0604020202020204" pitchFamily="34" charset="0"/>
              </a:rPr>
              <a:t>(</a:t>
            </a:r>
            <a:r>
              <a:rPr lang="es-MX" sz="2800" b="1" i="1" dirty="0" err="1" smtClean="0">
                <a:latin typeface="Arial" panose="020B0604020202020204" pitchFamily="34" charset="0"/>
                <a:cs typeface="Arial" panose="020B0604020202020204" pitchFamily="34" charset="0"/>
              </a:rPr>
              <a:t>Idem</a:t>
            </a:r>
            <a:r>
              <a:rPr lang="es-MX" sz="2800" b="1" i="1" dirty="0">
                <a:latin typeface="Arial" panose="020B0604020202020204" pitchFamily="34" charset="0"/>
                <a:cs typeface="Arial" panose="020B0604020202020204" pitchFamily="34" charset="0"/>
              </a:rPr>
              <a:t>)</a:t>
            </a:r>
          </a:p>
          <a:p>
            <a:pPr marL="285750" indent="-285750">
              <a:lnSpc>
                <a:spcPct val="150000"/>
              </a:lnSpc>
              <a:buFont typeface="Arial" panose="020B0604020202020204" pitchFamily="34" charset="0"/>
              <a:buChar char="•"/>
            </a:pPr>
            <a:r>
              <a:rPr lang="es-MX" sz="2800" b="1" dirty="0" smtClean="0">
                <a:latin typeface="Arial" panose="020B0604020202020204" pitchFamily="34" charset="0"/>
                <a:cs typeface="Arial" panose="020B0604020202020204" pitchFamily="34" charset="0"/>
              </a:rPr>
              <a:t>91</a:t>
            </a:r>
            <a:r>
              <a:rPr lang="es-MX" sz="2800" b="1" dirty="0">
                <a:latin typeface="Arial" panose="020B0604020202020204" pitchFamily="34" charset="0"/>
                <a:cs typeface="Arial" panose="020B0604020202020204" pitchFamily="34" charset="0"/>
              </a:rPr>
              <a:t>% no confía en partidos </a:t>
            </a:r>
            <a:r>
              <a:rPr lang="es-MX" sz="2800" b="1" dirty="0" smtClean="0">
                <a:latin typeface="Arial" panose="020B0604020202020204" pitchFamily="34" charset="0"/>
                <a:cs typeface="Arial" panose="020B0604020202020204" pitchFamily="34" charset="0"/>
              </a:rPr>
              <a:t>políticos </a:t>
            </a:r>
            <a:r>
              <a:rPr lang="es-MX" sz="2800" b="1" i="1" dirty="0">
                <a:latin typeface="Arial" panose="020B0604020202020204" pitchFamily="34" charset="0"/>
                <a:cs typeface="Arial" panose="020B0604020202020204" pitchFamily="34" charset="0"/>
              </a:rPr>
              <a:t>(</a:t>
            </a:r>
            <a:r>
              <a:rPr lang="es-MX" sz="2800" b="1" i="1" dirty="0" err="1">
                <a:latin typeface="Arial" panose="020B0604020202020204" pitchFamily="34" charset="0"/>
                <a:cs typeface="Arial" panose="020B0604020202020204" pitchFamily="34" charset="0"/>
              </a:rPr>
              <a:t>Idem</a:t>
            </a:r>
            <a:r>
              <a:rPr lang="es-MX" sz="2800" b="1" i="1" dirty="0">
                <a:latin typeface="Arial" panose="020B0604020202020204" pitchFamily="34" charset="0"/>
                <a:cs typeface="Arial" panose="020B0604020202020204" pitchFamily="34" charset="0"/>
              </a:rPr>
              <a:t>)</a:t>
            </a:r>
          </a:p>
          <a:p>
            <a:pPr marL="285750" indent="-285750">
              <a:lnSpc>
                <a:spcPct val="150000"/>
              </a:lnSpc>
              <a:buFont typeface="Arial" panose="020B0604020202020204" pitchFamily="34" charset="0"/>
              <a:buChar char="•"/>
            </a:pPr>
            <a:r>
              <a:rPr lang="es-MX" sz="2800" b="1" dirty="0" smtClean="0">
                <a:latin typeface="Arial" panose="020B0604020202020204" pitchFamily="34" charset="0"/>
                <a:cs typeface="Arial" panose="020B0604020202020204" pitchFamily="34" charset="0"/>
              </a:rPr>
              <a:t>83</a:t>
            </a:r>
            <a:r>
              <a:rPr lang="es-MX" sz="2800" b="1" dirty="0">
                <a:latin typeface="Arial" panose="020B0604020202020204" pitchFamily="34" charset="0"/>
                <a:cs typeface="Arial" panose="020B0604020202020204" pitchFamily="34" charset="0"/>
              </a:rPr>
              <a:t>% no confía en </a:t>
            </a:r>
            <a:r>
              <a:rPr lang="es-MX" sz="2800" b="1" dirty="0" smtClean="0">
                <a:latin typeface="Arial" panose="020B0604020202020204" pitchFamily="34" charset="0"/>
                <a:cs typeface="Arial" panose="020B0604020202020204" pitchFamily="34" charset="0"/>
              </a:rPr>
              <a:t>los legisladores </a:t>
            </a:r>
            <a:r>
              <a:rPr lang="es-MX" sz="2800" b="1" i="1" dirty="0">
                <a:latin typeface="Arial" panose="020B0604020202020204" pitchFamily="34" charset="0"/>
                <a:cs typeface="Arial" panose="020B0604020202020204" pitchFamily="34" charset="0"/>
              </a:rPr>
              <a:t>(</a:t>
            </a:r>
            <a:r>
              <a:rPr lang="es-MX" sz="2800" b="1" i="1" dirty="0" err="1">
                <a:latin typeface="Arial" panose="020B0604020202020204" pitchFamily="34" charset="0"/>
                <a:cs typeface="Arial" panose="020B0604020202020204" pitchFamily="34" charset="0"/>
              </a:rPr>
              <a:t>Idem</a:t>
            </a:r>
            <a:r>
              <a:rPr lang="es-MX" sz="2800" b="1" i="1" dirty="0">
                <a:latin typeface="Arial" panose="020B0604020202020204" pitchFamily="34" charset="0"/>
                <a:cs typeface="Arial" panose="020B0604020202020204" pitchFamily="34" charset="0"/>
              </a:rPr>
              <a:t>)</a:t>
            </a:r>
          </a:p>
          <a:p>
            <a:pPr marL="285750" indent="-285750">
              <a:lnSpc>
                <a:spcPct val="150000"/>
              </a:lnSpc>
              <a:buFont typeface="Arial" panose="020B0604020202020204" pitchFamily="34" charset="0"/>
              <a:buChar char="•"/>
            </a:pPr>
            <a:r>
              <a:rPr lang="es-MX" sz="2800" b="1" dirty="0" smtClean="0">
                <a:latin typeface="Arial" panose="020B0604020202020204" pitchFamily="34" charset="0"/>
                <a:cs typeface="Arial" panose="020B0604020202020204" pitchFamily="34" charset="0"/>
              </a:rPr>
              <a:t>80</a:t>
            </a:r>
            <a:r>
              <a:rPr lang="es-MX" sz="2800" b="1" dirty="0">
                <a:latin typeface="Arial" panose="020B0604020202020204" pitchFamily="34" charset="0"/>
                <a:cs typeface="Arial" panose="020B0604020202020204" pitchFamily="34" charset="0"/>
              </a:rPr>
              <a:t>% no confía en </a:t>
            </a:r>
            <a:r>
              <a:rPr lang="es-MX" sz="2800" b="1" dirty="0" smtClean="0">
                <a:latin typeface="Arial" panose="020B0604020202020204" pitchFamily="34" charset="0"/>
                <a:cs typeface="Arial" panose="020B0604020202020204" pitchFamily="34" charset="0"/>
              </a:rPr>
              <a:t>las instituciones </a:t>
            </a:r>
            <a:r>
              <a:rPr lang="es-MX" sz="2800" b="1" dirty="0">
                <a:latin typeface="Arial" panose="020B0604020202020204" pitchFamily="34" charset="0"/>
                <a:cs typeface="Arial" panose="020B0604020202020204" pitchFamily="34" charset="0"/>
              </a:rPr>
              <a:t>del sistema judicial </a:t>
            </a:r>
            <a:r>
              <a:rPr lang="es-MX" sz="2800" b="1" dirty="0" smtClean="0">
                <a:latin typeface="Arial" panose="020B0604020202020204" pitchFamily="34" charset="0"/>
                <a:cs typeface="Arial" panose="020B0604020202020204" pitchFamily="34" charset="0"/>
              </a:rPr>
              <a:t>(</a:t>
            </a:r>
            <a:r>
              <a:rPr lang="es-MX" sz="2800" b="1" i="1" dirty="0" smtClean="0">
                <a:latin typeface="Arial" panose="020B0604020202020204" pitchFamily="34" charset="0"/>
                <a:cs typeface="Arial" panose="020B0604020202020204" pitchFamily="34" charset="0"/>
              </a:rPr>
              <a:t>Transparencia </a:t>
            </a:r>
            <a:r>
              <a:rPr lang="es-MX" sz="2800" b="1" i="1" dirty="0">
                <a:latin typeface="Arial" panose="020B0604020202020204" pitchFamily="34" charset="0"/>
                <a:cs typeface="Arial" panose="020B0604020202020204" pitchFamily="34" charset="0"/>
              </a:rPr>
              <a:t>Mexicana</a:t>
            </a:r>
            <a:r>
              <a:rPr lang="es-MX" sz="2800" b="1" i="1" dirty="0" smtClean="0">
                <a:latin typeface="Arial" panose="020B0604020202020204" pitchFamily="34" charset="0"/>
                <a:cs typeface="Arial" panose="020B0604020202020204" pitchFamily="34" charset="0"/>
              </a:rPr>
              <a:t>).</a:t>
            </a:r>
            <a:endParaRPr lang="es-MX" sz="2800" b="1" dirty="0" smtClean="0">
              <a:latin typeface="Arial" panose="020B0604020202020204" pitchFamily="34" charset="0"/>
              <a:cs typeface="Arial" panose="020B0604020202020204" pitchFamily="34" charset="0"/>
            </a:endParaRPr>
          </a:p>
          <a:p>
            <a:pPr algn="ctr"/>
            <a:r>
              <a:rPr lang="es-MX" sz="2000" b="1" dirty="0">
                <a:latin typeface="Arial" panose="020B0604020202020204" pitchFamily="34" charset="0"/>
                <a:cs typeface="Arial" panose="020B0604020202020204" pitchFamily="34" charset="0"/>
              </a:rPr>
              <a:t>María Amparo Casar</a:t>
            </a:r>
          </a:p>
          <a:p>
            <a:pPr algn="ctr"/>
            <a:r>
              <a:rPr lang="es-MX" sz="2000" b="1" i="1" dirty="0">
                <a:latin typeface="Arial" panose="020B0604020202020204" pitchFamily="34" charset="0"/>
                <a:cs typeface="Arial" panose="020B0604020202020204" pitchFamily="34" charset="0"/>
              </a:rPr>
              <a:t>Anatomía de la corrupción en México</a:t>
            </a:r>
            <a:endParaRPr lang="es-MX" sz="2000" b="1" dirty="0"/>
          </a:p>
        </p:txBody>
      </p:sp>
    </p:spTree>
    <p:extLst>
      <p:ext uri="{BB962C8B-B14F-4D97-AF65-F5344CB8AC3E}">
        <p14:creationId xmlns:p14="http://schemas.microsoft.com/office/powerpoint/2010/main" val="921527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503548" y="332656"/>
            <a:ext cx="8280920" cy="6192688"/>
            <a:chOff x="479576" y="332656"/>
            <a:chExt cx="8280920" cy="6192688"/>
          </a:xfrm>
        </p:grpSpPr>
        <p:sp>
          <p:nvSpPr>
            <p:cNvPr id="5" name="4 Rectángulo redondeado"/>
            <p:cNvSpPr/>
            <p:nvPr/>
          </p:nvSpPr>
          <p:spPr>
            <a:xfrm>
              <a:off x="479576" y="332656"/>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4018469" y="476672"/>
              <a:ext cx="1104503" cy="1016143"/>
            </a:xfrm>
            <a:prstGeom prst="rect">
              <a:avLst/>
            </a:prstGeom>
            <a:noFill/>
            <a:ln w="9525">
              <a:noFill/>
              <a:miter lim="800000"/>
              <a:headEnd/>
              <a:tailEnd/>
            </a:ln>
          </p:spPr>
        </p:pic>
      </p:grpSp>
      <p:sp>
        <p:nvSpPr>
          <p:cNvPr id="8" name="Rectángulo 7"/>
          <p:cNvSpPr/>
          <p:nvPr/>
        </p:nvSpPr>
        <p:spPr>
          <a:xfrm>
            <a:off x="683568" y="1772816"/>
            <a:ext cx="7920880" cy="3900748"/>
          </a:xfrm>
          <a:prstGeom prst="rect">
            <a:avLst/>
          </a:prstGeom>
        </p:spPr>
        <p:txBody>
          <a:bodyPr wrap="square">
            <a:spAutoFit/>
          </a:bodyPr>
          <a:lstStyle/>
          <a:p>
            <a:pPr algn="just">
              <a:lnSpc>
                <a:spcPct val="150000"/>
              </a:lnSpc>
            </a:pPr>
            <a:r>
              <a:rPr lang="es-MX" sz="2800" b="1" i="1" dirty="0">
                <a:solidFill>
                  <a:srgbClr val="952B59"/>
                </a:solidFill>
                <a:latin typeface="Arial" panose="020B0604020202020204" pitchFamily="34" charset="0"/>
                <a:cs typeface="Arial" panose="020B0604020202020204" pitchFamily="34" charset="0"/>
              </a:rPr>
              <a:t>“La vida social es resultado de una multiplicidad de factores que tienden a consolidar y a institucionalizar diferentes normas de comportamiento que inciden en una comunidad”.</a:t>
            </a:r>
          </a:p>
          <a:p>
            <a:pPr algn="ctr">
              <a:lnSpc>
                <a:spcPct val="150000"/>
              </a:lnSpc>
            </a:pPr>
            <a:r>
              <a:rPr lang="es-MX" sz="2800" b="1" dirty="0">
                <a:latin typeface="Arial" panose="020B0604020202020204" pitchFamily="34" charset="0"/>
                <a:cs typeface="Arial" panose="020B0604020202020204" pitchFamily="34" charset="0"/>
              </a:rPr>
              <a:t>(Rosendo Bolívar Meza: </a:t>
            </a:r>
            <a:r>
              <a:rPr lang="es-MX" sz="2800" b="1" i="1" dirty="0">
                <a:latin typeface="Arial" panose="020B0604020202020204" pitchFamily="34" charset="0"/>
                <a:cs typeface="Arial" panose="020B0604020202020204" pitchFamily="34" charset="0"/>
              </a:rPr>
              <a:t>Ética y política)</a:t>
            </a:r>
            <a:endParaRPr lang="es-MX" sz="2800" b="1" dirty="0"/>
          </a:p>
        </p:txBody>
      </p:sp>
    </p:spTree>
    <p:extLst>
      <p:ext uri="{BB962C8B-B14F-4D97-AF65-F5344CB8AC3E}">
        <p14:creationId xmlns:p14="http://schemas.microsoft.com/office/powerpoint/2010/main" val="36277372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p:cNvGrpSpPr/>
          <p:nvPr/>
        </p:nvGrpSpPr>
        <p:grpSpPr>
          <a:xfrm>
            <a:off x="479576" y="332656"/>
            <a:ext cx="8280920" cy="6192688"/>
            <a:chOff x="479576" y="332656"/>
            <a:chExt cx="8280920" cy="6192688"/>
          </a:xfrm>
        </p:grpSpPr>
        <p:sp>
          <p:nvSpPr>
            <p:cNvPr id="5" name="4 Rectángulo redondeado"/>
            <p:cNvSpPr/>
            <p:nvPr/>
          </p:nvSpPr>
          <p:spPr>
            <a:xfrm>
              <a:off x="479576" y="332656"/>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4018469" y="540649"/>
              <a:ext cx="1104503" cy="1016143"/>
            </a:xfrm>
            <a:prstGeom prst="rect">
              <a:avLst/>
            </a:prstGeom>
            <a:noFill/>
            <a:ln w="9525">
              <a:noFill/>
              <a:miter lim="800000"/>
              <a:headEnd/>
              <a:tailEnd/>
            </a:ln>
          </p:spPr>
        </p:pic>
      </p:grpSp>
      <p:sp>
        <p:nvSpPr>
          <p:cNvPr id="9" name="Rectángulo 8"/>
          <p:cNvSpPr/>
          <p:nvPr/>
        </p:nvSpPr>
        <p:spPr>
          <a:xfrm>
            <a:off x="539552" y="901164"/>
            <a:ext cx="8064896" cy="4832092"/>
          </a:xfrm>
          <a:prstGeom prst="rect">
            <a:avLst/>
          </a:prstGeom>
        </p:spPr>
        <p:txBody>
          <a:bodyPr wrap="square">
            <a:spAutoFit/>
          </a:bodyPr>
          <a:lstStyle/>
          <a:p>
            <a:endParaRPr lang="es-MX" sz="2800" b="1" u="sng" dirty="0" smtClean="0">
              <a:latin typeface="Arial" panose="020B0604020202020204" pitchFamily="34" charset="0"/>
              <a:cs typeface="Arial" panose="020B0604020202020204" pitchFamily="34" charset="0"/>
            </a:endParaRPr>
          </a:p>
          <a:p>
            <a:r>
              <a:rPr lang="es-MX" sz="2800" b="1" dirty="0" smtClean="0">
                <a:solidFill>
                  <a:srgbClr val="002060"/>
                </a:solidFill>
                <a:latin typeface="Arial" panose="020B0604020202020204" pitchFamily="34" charset="0"/>
                <a:cs typeface="Arial" panose="020B0604020202020204" pitchFamily="34" charset="0"/>
              </a:rPr>
              <a:t> </a:t>
            </a:r>
            <a:endParaRPr lang="es-MX" sz="2800" b="1" dirty="0">
              <a:solidFill>
                <a:srgbClr val="002060"/>
              </a:solidFill>
              <a:latin typeface="Arial" panose="020B0604020202020204" pitchFamily="34" charset="0"/>
              <a:cs typeface="Arial" panose="020B0604020202020204" pitchFamily="34" charset="0"/>
            </a:endParaRPr>
          </a:p>
          <a:p>
            <a:pPr algn="just">
              <a:lnSpc>
                <a:spcPct val="150000"/>
              </a:lnSpc>
            </a:pPr>
            <a:r>
              <a:rPr lang="es-MX" sz="2800" b="1" dirty="0" smtClean="0">
                <a:latin typeface="Arial" panose="020B0604020202020204" pitchFamily="34" charset="0"/>
                <a:cs typeface="Arial" panose="020B0604020202020204" pitchFamily="34" charset="0"/>
              </a:rPr>
              <a:t>La </a:t>
            </a:r>
            <a:r>
              <a:rPr lang="es-MX" sz="2800" b="1" dirty="0">
                <a:latin typeface="Arial" panose="020B0604020202020204" pitchFamily="34" charset="0"/>
                <a:cs typeface="Arial" panose="020B0604020202020204" pitchFamily="34" charset="0"/>
              </a:rPr>
              <a:t>sociedad no puede subsistir si no se organiza y estructura desde el punto de vista político. Alguien tiene que mandar, organizar, conciliar o hasta imponerse a las diferentes voluntades particulares de otros miembros de la comunidad</a:t>
            </a:r>
            <a:r>
              <a:rPr lang="es-MX" sz="2800" b="1" dirty="0" smtClean="0">
                <a:latin typeface="Arial" panose="020B0604020202020204" pitchFamily="34" charset="0"/>
                <a:cs typeface="Arial" panose="020B0604020202020204" pitchFamily="34" charset="0"/>
              </a:rPr>
              <a:t>.</a:t>
            </a:r>
            <a:endParaRPr lang="es-MX"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97899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o 8"/>
          <p:cNvGrpSpPr/>
          <p:nvPr/>
        </p:nvGrpSpPr>
        <p:grpSpPr>
          <a:xfrm>
            <a:off x="479576" y="332656"/>
            <a:ext cx="8280920" cy="6192688"/>
            <a:chOff x="479576" y="332656"/>
            <a:chExt cx="8280920" cy="6192688"/>
          </a:xfrm>
        </p:grpSpPr>
        <p:sp>
          <p:nvSpPr>
            <p:cNvPr id="10" name="4 Rectángulo redondeado"/>
            <p:cNvSpPr/>
            <p:nvPr/>
          </p:nvSpPr>
          <p:spPr>
            <a:xfrm>
              <a:off x="479576" y="332656"/>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Picture 6" descr="Imagen relacionada"/>
            <p:cNvPicPr>
              <a:picLocks noChangeAspect="1" noChangeArrowheads="1"/>
            </p:cNvPicPr>
            <p:nvPr/>
          </p:nvPicPr>
          <p:blipFill>
            <a:blip r:embed="rId2" cstate="print"/>
            <a:srcRect r="47319"/>
            <a:stretch>
              <a:fillRect/>
            </a:stretch>
          </p:blipFill>
          <p:spPr bwMode="auto">
            <a:xfrm>
              <a:off x="4018469" y="476672"/>
              <a:ext cx="1104503" cy="1016143"/>
            </a:xfrm>
            <a:prstGeom prst="rect">
              <a:avLst/>
            </a:prstGeom>
            <a:noFill/>
            <a:ln w="9525">
              <a:noFill/>
              <a:miter lim="800000"/>
              <a:headEnd/>
              <a:tailEnd/>
            </a:ln>
          </p:spPr>
        </p:pic>
      </p:grpSp>
      <p:sp>
        <p:nvSpPr>
          <p:cNvPr id="12" name="Rectángulo 11"/>
          <p:cNvSpPr/>
          <p:nvPr/>
        </p:nvSpPr>
        <p:spPr>
          <a:xfrm>
            <a:off x="539552" y="687462"/>
            <a:ext cx="8064896" cy="1384995"/>
          </a:xfrm>
          <a:prstGeom prst="rect">
            <a:avLst/>
          </a:prstGeom>
        </p:spPr>
        <p:txBody>
          <a:bodyPr wrap="square">
            <a:spAutoFit/>
          </a:bodyPr>
          <a:lstStyle/>
          <a:p>
            <a:endParaRPr lang="es-MX" sz="2800" b="1" dirty="0">
              <a:solidFill>
                <a:srgbClr val="002060"/>
              </a:solidFill>
              <a:latin typeface="Arial" panose="020B0604020202020204" pitchFamily="34" charset="0"/>
              <a:cs typeface="Arial" panose="020B0604020202020204" pitchFamily="34" charset="0"/>
            </a:endParaRPr>
          </a:p>
          <a:p>
            <a:pPr algn="ctr"/>
            <a:endParaRPr lang="es-MX" sz="2800" b="1" dirty="0" smtClean="0">
              <a:latin typeface="Arial" panose="020B0604020202020204" pitchFamily="34" charset="0"/>
              <a:cs typeface="Arial" panose="020B0604020202020204" pitchFamily="34" charset="0"/>
            </a:endParaRPr>
          </a:p>
          <a:p>
            <a:pPr fontAlgn="base"/>
            <a:endParaRPr lang="es-MX" sz="2800" dirty="0">
              <a:latin typeface="Arial" panose="020B0604020202020204" pitchFamily="34" charset="0"/>
              <a:cs typeface="Arial" panose="020B0604020202020204" pitchFamily="34" charset="0"/>
            </a:endParaRPr>
          </a:p>
        </p:txBody>
      </p:sp>
      <p:sp>
        <p:nvSpPr>
          <p:cNvPr id="2" name="Rectángulo 1"/>
          <p:cNvSpPr/>
          <p:nvPr/>
        </p:nvSpPr>
        <p:spPr>
          <a:xfrm>
            <a:off x="576064" y="1618922"/>
            <a:ext cx="8028384" cy="3970318"/>
          </a:xfrm>
          <a:prstGeom prst="rect">
            <a:avLst/>
          </a:prstGeom>
        </p:spPr>
        <p:txBody>
          <a:bodyPr wrap="square">
            <a:spAutoFit/>
          </a:bodyPr>
          <a:lstStyle/>
          <a:p>
            <a:pPr algn="just">
              <a:lnSpc>
                <a:spcPct val="150000"/>
              </a:lnSpc>
            </a:pPr>
            <a:r>
              <a:rPr lang="es-MX" sz="2800" b="1" dirty="0">
                <a:latin typeface="Arial" panose="020B0604020202020204" pitchFamily="34" charset="0"/>
                <a:cs typeface="Arial" panose="020B0604020202020204" pitchFamily="34" charset="0"/>
              </a:rPr>
              <a:t>Las acciones de cada individuo en el espacio social no podrían llevarse a cabo sin reglas variadas que le señalen cómo debe comportarse en cada situación</a:t>
            </a:r>
            <a:r>
              <a:rPr lang="es-MX" sz="2800" b="1" dirty="0" smtClean="0">
                <a:latin typeface="Arial" panose="020B0604020202020204" pitchFamily="34" charset="0"/>
                <a:cs typeface="Arial" panose="020B0604020202020204" pitchFamily="34" charset="0"/>
              </a:rPr>
              <a:t>, enuncien </a:t>
            </a:r>
            <a:r>
              <a:rPr lang="es-MX" sz="2800" b="1" dirty="0">
                <a:latin typeface="Arial" panose="020B0604020202020204" pitchFamily="34" charset="0"/>
                <a:cs typeface="Arial" panose="020B0604020202020204" pitchFamily="34" charset="0"/>
              </a:rPr>
              <a:t>lo que se espera de cada función y </a:t>
            </a:r>
            <a:r>
              <a:rPr lang="es-MX" sz="2800" b="1" dirty="0" smtClean="0">
                <a:latin typeface="Arial" panose="020B0604020202020204" pitchFamily="34" charset="0"/>
                <a:cs typeface="Arial" panose="020B0604020202020204" pitchFamily="34" charset="0"/>
              </a:rPr>
              <a:t>prohíban los comportamientos nocivos a la sociedad.</a:t>
            </a:r>
            <a:endParaRPr lang="es-MX" sz="2800" dirty="0"/>
          </a:p>
        </p:txBody>
      </p:sp>
    </p:spTree>
    <p:extLst>
      <p:ext uri="{BB962C8B-B14F-4D97-AF65-F5344CB8AC3E}">
        <p14:creationId xmlns:p14="http://schemas.microsoft.com/office/powerpoint/2010/main" val="12481467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upo 7"/>
          <p:cNvGrpSpPr/>
          <p:nvPr/>
        </p:nvGrpSpPr>
        <p:grpSpPr>
          <a:xfrm>
            <a:off x="479576" y="332656"/>
            <a:ext cx="8280920" cy="6192688"/>
            <a:chOff x="479576" y="332656"/>
            <a:chExt cx="8280920" cy="6192688"/>
          </a:xfrm>
        </p:grpSpPr>
        <p:sp>
          <p:nvSpPr>
            <p:cNvPr id="9" name="4 Rectángulo redondeado"/>
            <p:cNvSpPr/>
            <p:nvPr/>
          </p:nvSpPr>
          <p:spPr>
            <a:xfrm>
              <a:off x="479576" y="332656"/>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 name="Picture 6" descr="Imagen relacionada"/>
            <p:cNvPicPr>
              <a:picLocks noChangeAspect="1" noChangeArrowheads="1"/>
            </p:cNvPicPr>
            <p:nvPr/>
          </p:nvPicPr>
          <p:blipFill>
            <a:blip r:embed="rId2" cstate="print"/>
            <a:srcRect r="47319"/>
            <a:stretch>
              <a:fillRect/>
            </a:stretch>
          </p:blipFill>
          <p:spPr bwMode="auto">
            <a:xfrm>
              <a:off x="4018469" y="476672"/>
              <a:ext cx="1104503" cy="1016143"/>
            </a:xfrm>
            <a:prstGeom prst="rect">
              <a:avLst/>
            </a:prstGeom>
            <a:noFill/>
            <a:ln w="9525">
              <a:noFill/>
              <a:miter lim="800000"/>
              <a:headEnd/>
              <a:tailEnd/>
            </a:ln>
          </p:spPr>
        </p:pic>
      </p:grpSp>
      <p:sp>
        <p:nvSpPr>
          <p:cNvPr id="2" name="Rectángulo 1"/>
          <p:cNvSpPr/>
          <p:nvPr/>
        </p:nvSpPr>
        <p:spPr>
          <a:xfrm>
            <a:off x="611560" y="1484784"/>
            <a:ext cx="7992888" cy="4616648"/>
          </a:xfrm>
          <a:prstGeom prst="rect">
            <a:avLst/>
          </a:prstGeom>
        </p:spPr>
        <p:txBody>
          <a:bodyPr wrap="square">
            <a:spAutoFit/>
          </a:bodyPr>
          <a:lstStyle/>
          <a:p>
            <a:pPr algn="just">
              <a:lnSpc>
                <a:spcPct val="150000"/>
              </a:lnSpc>
            </a:pPr>
            <a:r>
              <a:rPr lang="es-MX" sz="2800" b="1" dirty="0">
                <a:latin typeface="Arial" panose="020B0604020202020204" pitchFamily="34" charset="0"/>
                <a:cs typeface="Arial" panose="020B0604020202020204" pitchFamily="34" charset="0"/>
              </a:rPr>
              <a:t>La </a:t>
            </a:r>
            <a:r>
              <a:rPr lang="es-MX" sz="2800" b="1" u="sng" dirty="0">
                <a:solidFill>
                  <a:srgbClr val="FF0000"/>
                </a:solidFill>
                <a:latin typeface="Arial" panose="020B0604020202020204" pitchFamily="34" charset="0"/>
                <a:cs typeface="Arial" panose="020B0604020202020204" pitchFamily="34" charset="0"/>
              </a:rPr>
              <a:t>ética</a:t>
            </a:r>
            <a:r>
              <a:rPr lang="es-MX" sz="2800" b="1" dirty="0">
                <a:latin typeface="Arial" panose="020B0604020202020204" pitchFamily="34" charset="0"/>
                <a:cs typeface="Arial" panose="020B0604020202020204" pitchFamily="34" charset="0"/>
              </a:rPr>
              <a:t> pretende determinar qué debe hacerse en cada situación y está interesada principalmente en la formulación de principios generales, dentro de los que </a:t>
            </a:r>
            <a:r>
              <a:rPr lang="es-MX" sz="2800" b="1" dirty="0" smtClean="0">
                <a:latin typeface="Arial" panose="020B0604020202020204" pitchFamily="34" charset="0"/>
                <a:cs typeface="Arial" panose="020B0604020202020204" pitchFamily="34" charset="0"/>
              </a:rPr>
              <a:t>puedan </a:t>
            </a:r>
            <a:r>
              <a:rPr lang="es-MX" sz="2800" b="1" dirty="0">
                <a:latin typeface="Arial" panose="020B0604020202020204" pitchFamily="34" charset="0"/>
                <a:cs typeface="Arial" panose="020B0604020202020204" pitchFamily="34" charset="0"/>
              </a:rPr>
              <a:t>encuadrarse aspectos particulares</a:t>
            </a:r>
            <a:r>
              <a:rPr lang="es-MX" sz="2800" b="1" dirty="0" smtClean="0">
                <a:latin typeface="Arial" panose="020B0604020202020204" pitchFamily="34" charset="0"/>
                <a:cs typeface="Arial" panose="020B0604020202020204" pitchFamily="34" charset="0"/>
              </a:rPr>
              <a:t>.</a:t>
            </a:r>
          </a:p>
          <a:p>
            <a:pPr algn="ctr">
              <a:lnSpc>
                <a:spcPct val="150000"/>
              </a:lnSpc>
            </a:pPr>
            <a:r>
              <a:rPr lang="es-MX" sz="2800" b="1" dirty="0">
                <a:solidFill>
                  <a:srgbClr val="951A44"/>
                </a:solidFill>
                <a:latin typeface="Arial" panose="020B0604020202020204" pitchFamily="34" charset="0"/>
                <a:cs typeface="Arial" panose="020B0604020202020204" pitchFamily="34" charset="0"/>
              </a:rPr>
              <a:t>Ética entendida como reflexión y orientación, no como prohibición y negación.</a:t>
            </a:r>
            <a:endParaRPr lang="es-MX" sz="2800" b="1" dirty="0">
              <a:solidFill>
                <a:srgbClr val="951A44"/>
              </a:solidFill>
            </a:endParaRPr>
          </a:p>
        </p:txBody>
      </p:sp>
    </p:spTree>
    <p:extLst>
      <p:ext uri="{BB962C8B-B14F-4D97-AF65-F5344CB8AC3E}">
        <p14:creationId xmlns:p14="http://schemas.microsoft.com/office/powerpoint/2010/main" val="1364380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16 Grupo"/>
          <p:cNvGrpSpPr/>
          <p:nvPr/>
        </p:nvGrpSpPr>
        <p:grpSpPr>
          <a:xfrm>
            <a:off x="479576" y="332656"/>
            <a:ext cx="8280920" cy="6192688"/>
            <a:chOff x="467544" y="260648"/>
            <a:chExt cx="8280920" cy="6192688"/>
          </a:xfrm>
        </p:grpSpPr>
        <p:sp>
          <p:nvSpPr>
            <p:cNvPr id="18" name="17 Rectángulo redondeado"/>
            <p:cNvSpPr/>
            <p:nvPr/>
          </p:nvSpPr>
          <p:spPr>
            <a:xfrm>
              <a:off x="467544" y="260648"/>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9" name="Picture 6" descr="Imagen relacionada"/>
            <p:cNvPicPr>
              <a:picLocks noChangeAspect="1" noChangeArrowheads="1"/>
            </p:cNvPicPr>
            <p:nvPr/>
          </p:nvPicPr>
          <p:blipFill>
            <a:blip r:embed="rId2" cstate="print"/>
            <a:srcRect r="47319"/>
            <a:stretch>
              <a:fillRect/>
            </a:stretch>
          </p:blipFill>
          <p:spPr bwMode="auto">
            <a:xfrm>
              <a:off x="4006437" y="666976"/>
              <a:ext cx="1104503" cy="1016143"/>
            </a:xfrm>
            <a:prstGeom prst="rect">
              <a:avLst/>
            </a:prstGeom>
            <a:noFill/>
            <a:ln w="9525">
              <a:noFill/>
              <a:miter lim="800000"/>
              <a:headEnd/>
              <a:tailEnd/>
            </a:ln>
          </p:spPr>
        </p:pic>
      </p:grpSp>
      <p:sp>
        <p:nvSpPr>
          <p:cNvPr id="2" name="AutoShape 2" descr="data:image/jpeg;base64,/9j/4AAQSkZJRgABAQEAZABkAAD/2wBDAAgGBgcGBQgHBwcJCQgKDBQNDAsLDBkSEw8UHRofHh0aHBwgJC4nICIsIxwcKDcpLDAxNDQ0Hyc5PTgyPC4zNDL/2wBDAQkJCQwLDBgNDRgyIRwhMjIyMjIyMjIyMjIyMjIyMjIyMjIyMjIyMjIyMjIyMjIyMjIyMjIyMjIyMjIyMjIyMjL/wAARCAPoAu4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3+iiigAooooAKKKKACiiigAooooAKKKKACiiigAooooAKKKKACiiigAooooAKKKKACiiigAooooAKKKKACiiigAooooAKKKKACiiigAooooAKKKKACiiigAooooAKKKKACiiigAooooAKKKKACiiigAooooAKKKKACiiigAooooAKKKKACiiigAooooAKKKKACiiigAooooAKKKKACiiigAooooAKKKKACiiigAooooAKKKKACiiigAooooAKKKKACiiigAoqve31pp1s1ze3MNtAvWSVwqj8TXDXnxh8Nw3HkWcV/qD84NvDgH/vog/pUSnGPxM6KOFr1/4UWz0GivNf+FxWn/Qvat/3wKP+FxWn/Qvat/3wKn29PudH9lYz+T8V/melUV5r/wALitP+he1b/vgUf8LitP8AoXtW/wC+BR7en3D+ysZ/J+K/zPSqK81/4XFaf9C9q3/fAo/4XFaf9C9q3/fAo9vT7h/ZWM/k/Ff5npVFea/8LitP+he1b/vgUf8AC4rT/oXtW/74FHt6fcP7Kxn8n4r/ADPSqK81/wCFxWn/AEL2rf8AfAo/4XFaf9C9q3/fAo9vT7h/ZWM/k/Ff5npVFea/8LitP+he1b/vgUf8LitP+he1b/vgUe3p9w/srGfyfiv8z0qivNf+FxWn/Qvat/3wKP8AhcVp/wBC9q3/AHwKPb0+4f2VjP5PxX+Z6VRXmv8AwuK0/wChe1b/AL4FH/C4rT/oXtW/74FHt6fcP7Kxn8n4r/M9KorzX/hcVp/0L2rf98Cj/hcVp/0L2rf98Cj29PuH9lYz+T8V/melUV5r/wALitP+he1b/vgUf8LitP8AoXtW/wC+BR7en3D+ysZ/J+K/zPSqK81/4XFaf9C9q3/fAo/4XFaf9C9q3/fAo9vT7h/ZWM/k/Ff5npVFea/8LitP+he1b/vgUf8AC4rT/oXtW/74FHt6fcP7Kxn8n4r/ADPSqK81/wCFxWn/AEL2rf8AfAo/4XFaf9C9q3/fAo9vT7h/ZWM/k/Ff5npVFea/8LitP+he1b/vgUf8LitP+he1b/vgUe3p9w/srGfyfiv8z0qivNf+FxWn/Qvat/3wKP8AhcVp/wBC9q3/AHwKPb0+4f2VjP5PxX+Z6VRXmv8AwuK0/wChe1b/AL4FH/C4rT/oXtW/74FHt6fcP7Kxn8n4r/M9KorzX/hcVp/0L2rf98Cj/hcVp/0L2rf98Cj29PuH9lYz+T8V/melUV5r/wALitP+he1b/vgUf8LitP8AoXtW/wC+BR7en3D+ysZ/J+K/zPSqK81/4XFaf9C9q3/fAo/4XFaf9C9q3/fAo9vT7h/ZWM/k/Ff5npVFea/8LitP+he1b/vgUf8AC4rT/oXtW/74FHt6fcP7Kxn8n4r/ADPSqK81/wCFxWn/AEL2rf8AfAo/4XFaf9C9q3/fAo9vT7h/ZWM/k/Ff5npVFea/8LitP+he1b/vgUf8LitP+he1b/vgUe3p9w/srGfyfiv8z0qivNf+FxWn/Qvat/3wKP8AhcVp/wBC9q3/AHwKPb0+4f2VjP5PxX+Z6VRXmv8AwuK0/wChe1b/AL4FH/C4rT/oXtW/74FHt6fcP7Kxn8n4r/M9KorzX/hcVp/0L2rf98Cj/hcVp/0L2rf98Cj29PuH9lYz+T8V/melUV5r/wALitP+he1b/vgUf8LitP8AoXtW/wC+BR7en3D+ysZ/J+K/zPSqK81/4XFaf9C9q3/fAo/4XFaf9C9q3/fAo9vT7h/ZWM/k/Ff5npVFea/8LitP+he1b/vgUf8AC4rT/oXtW/74FHt6fcP7Kxn8n4r/ADPSqK81/wCFxWn/AEL2rf8AfAo/4XFaf9C9q3/fAo9vT7h/ZWM/k/Ff5npVFea/8LitP+he1b/vgUf8LitP+he1b/vgUe3p9w/srGfyfiv8z0qivNf+FxWn/Qvat/3wKP8AhcVp/wBC9q3/AHwKPb0+4f2VjP5PxX+Z6VRXmv8AwuK0/wChe1b/AL4FH/C4rT/oXtW/74FHt6fcP7Kxn8n4r/M9KorzX/hcVp/0L2rf98Cj/hcVp/0L2rf98Cj29PuH9lYz+T8V/melUV5r/wALitP+he1b/vgUf8LitP8AoXtW/wC+BR7en3D+ysZ/J+K/zPSqK81/4XFaf9C9q3/fAo/4XFaf9C9q3/fAo9vT7h/ZWM/k/Ff5npVFea/8LitP+he1b/vgUf8AC4rT/oXtW/74FHt6fcP7Kxn8n4r/ADPSqK81/wCFxWn/AEL2rf8AfAo/4XFaf9C9q3/fAo9vT7h/ZWM/k/Ff5npVFea/8LitP+he1b/vgUf8LitP+he1b/vgUe3p9w/srGfyfiv8z0qivNf+FxWn/Qvat/3wKP8AhcVp/wBC9q3/AHwKPb0+4f2VjP5PxX+Z6VRXmv8AwuK0/wChe1b/AL4FH/C4rT/oXtW/74FHt6fcP7Kxn8n4r/M9KorzX/hcVp/0L2rf98Cj/hcVp/0L2rf98Cj29PuH9lYz+T8V/melUV5r/wALitP+he1b/vgVasvjD4bnufIvI77T34ybiH5R/wB8kn9KPb0+4nleLSv7N/n+R6BRUFne2uoWqXNncRXED8rJE4ZT+IqetThaadmFFFFAgooooAKz9b1mz8P6RcalfPthhXOB1Y9lHuTxTtY1a00PSbnUr19lvbpubHU+gHuTgD614RePrPj3xlog1ctDZ6hIXtrQMQI7cHlgPUhW+bqcemKxq1eTRbs9HAYH6w3ObtCO7721svl9xA3iqLxd4ja78R22o3tvGc2ul2I+QD3OQfTJAyfUAYrv7D4hWOlWwt7DwRq1tCP4IrUKP0616JY6fZ6ZbLb2NrDbQr0SJAo/SrNTCjKOvNr6G+IzGhVtH2XurZczS+5f15nnn/C1P+pU1z/vxR/wtT/qVNc/78V6HRV8k/5vwOX6xhf+fP8A5Mzzz/han/Uqa5/34o/4Wp/1Kmuf9+K9Doo5J/zfgH1jC/8APn/yZnnn/C1P+pU1z/vxR/wtT/qVNc/78V6HRRyT/m/APrGF/wCfP/kzPPP+Fqf9Sprn/fij/han/Uqa5/34r0Oijkn/ADfgH1jC/wDPn/yZnnn/AAtT/qVNc/78Uf8AC1P+pU1z/vxXodFHJP8Am/APrGF/58/+TM88/wCFqf8AUqa5/wB+KP8Ahan/AFKmuf8AfivQ6KOSf834B9Ywv/Pn/wAmZ55/wtT/AKlTXP8AvxR/wtT/AKlTXP8AvxXodFHJP+b8A+sYX/nz/wCTM88/4Wp/1Kmuf9+KP+Fqf9Sprn/fivQ6KOSf834B9Ywv/Pn/AMmZ55/wtT/qVNc/78Uf8LU/6lTXP+/Feh0Uck/5vwD6xhf+fP8A5Mzzz/han/Uqa5/34o/4Wp/1Kmuf9+K9Doo5J/zfgH1jC/8APn/yZnnn/C1P+pU1z/vxR/wtT/qVNc/78V6HRRyT/m/APrGF/wCfP/kzPPP+Fqf9Sprn/fij/han/Uqa5/34r0Oijkn/ADfgH1jC/wDPn/yZnnn/AAtT/qVNc/78Uf8AC1P+pU1z/vxXodFHJP8Am/APrGF/58/+TM88/wCFqf8AUqa5/wB+KP8Ahan/AFKmuf8AfivQ6KOSf834B9Ywv/Pn/wAmZ55/wtT/AKlTXP8AvxR/wtT/AKlTXP8AvxXodFHJP+b8A+sYX/nz/wCTM88/4Wp/1Kmuf9+KP+Fqf9Sprn/fivQ6KOSf834B9Ywv/Pn/AMmZ55/wtT/qVNc/78Uf8LU/6lTXP+/Feh0Uck/5vwD6xhf+fP8A5Mzzz/han/Uqa5/34o/4Wp/1Kmuf9+K9Doo5J/zfgH1jC/8APn/yZnnn/C1P+pU1z/vxR/wtT/qVNc/78V6HRRyT/m/APrGF/wCfP/kzPPP+Fqf9Sprn/fij/han/Uqa5/34r0Oijkn/ADfgH1jC/wDPn/yZnnn/AAtT/qVNc/78Uf8AC1P+pU1z/vxXodFHJP8Am/APrGF/58/+TM88/wCFqf8AUqa5/wB+KP8Ahan/AFKmuf8AfivQ6KOSf834B9Ywv/Pn/wAmZ55/wtT/AKlTXP8AvxR/wtT/AKlTXP8AvxXodFHJP+b8A+sYX/nz/wCTM88/4Wp/1Kmuf9+KP+Fqf9Sprn/fivQ6KOSf834B9Ywv/Pn/AMmZ55/wtT/qVNc/78Uf8LU/6lTXP+/Feh0Uck/5vwD6xhf+fP8A5Mzzz/han/Uqa5/34o/4Wp/1Kmuf9+K9Doo5J/zfgH1jC/8APn/yZnnn/C1P+pU1z/vxR/wtT/qVNc/78V6HRRyT/m/APrGF/wCfP/kzPPP+Fqf9Sprn/fij/han/Uqa5/34r0Oijkn/ADfgH1jC/wDPn/yZnnn/AAtT/qVNc/78Uf8AC1P+pU1z/vxXodFHJP8Am/APrGF/58/+TM88/wCFqf8AUqa5/wB+KP8Ahan/AFKmuf8AfivQ6KOSf834B9Ywv/Pn/wAmZ55/wtT/AKlTXP8AvxR/wtT/AKlTXP8AvxXodFHJP+b8A+sYX/nz/wCTM88/4Wp/1Kmuf9+KP+Fqf9Sprn/fivQ6KOSf834B9Ywv/Pn/AMmZ55/wtT/qVNc/78Uf8LU/6lTXP+/Feh0Uck/5vwD6xhf+fP8A5Mzzz/han/Uqa5/34o/4Wp/1Kmuf9+K9Doo5J/zfgH1jC/8APn/yZnnn/C1P+pU1z/vxR/wtT/qVNc/78V6HRRyT/m/APrGF/wCfP/kzPPP+Fqf9Sprn/fij/han/Uqa5/34r0Oijkn/ADfgH1jC/wDPn/yZnnn/AAtT/qVNc/78Uf8AC1P+pU1z/vxXodFHJP8Am/APrGF/58/+TM88/wCFqf8AUqa5/wB+KP8Ahan/AFKmuf8AfivQ6KOSf834B9Ywv/Pn/wAmZ55/wtT/AKlTXP8AvxR/wtT/AKlTXP8AvxXodFHJP+b8A+sYX/nz/wCTM88/4Wp/1Kmuf9+KP+Fqf9Sprn/fivQ6KOSf834B9Ywv/Pn/AMmZ55/wtT/qVNc/78Uf8LU/6lTXP+/Feh0Uck/5vwD6xhf+fP8A5Mzz62+L+hfaxbanZ6jpjkZzcQ5A+uCW/SuuaPRfFOlhmWz1Kyk6HCyLn29CPzFWr3T7PUrc299aw3MJ6pMgYfka8x1vw7qHw4u38R+Fmd9LyDe6c7EqF9R3x79V9xkVLc4fFqjWnDD4hpUbwn0u7pv10aYmr+H9Q+Gl2fEHhl5JtH3D7bp0jFgq56g+nv1HfIzXpek6pa61pNtqVm+63uEDqT1HqD7g5B9xUOmahYeJ/D8V5CBLZ3kRDI47HhlYe3INcT8MvM0bWvEfhWRy0Vlcebb7jk7G4/lsP1JojaEly7Mqq5YmjJ1f4lPfu1e2vmn17HpNFFFbnlBRRRQB5t8TQ+sa34Z8MK2Ib26824AODsXA/kX/ABAqPVYo4Pjv4aiiRUjTTWVFUYCgLPgCrHiL/ktHhX/r2l/9BkqLWv8Akvvh3/sHP/6DcVyy1k35o9+i+WlGC29nN/N3/wAj0qiiiuo8AKKKKACisnXfEul+HLXztRuQhYExxLy8mPQf16V4r4n+Imr+IJJIYZGsrAnAhibDMP8Aabqfp0qJ1FE9HA5XXxjvFWj3e3/BPX9d8b6D4fJju7wPcD/lhAN7/j2H4kVwF/8AGW9aXGnaXbxxg9bhi5P4KRj9a8w60VzyrSex9RhshwtJfvPefnt93/Dnof8AwuLXv+fHTf8Avh//AIuj/hcWvf8APjpv/fD/APxdeepG8hIRS2AWOB0A6mkqfaS7nX/ZWC/59o9D/wCFxa9/z46b/wB8P/8AF0f8Li17/nx03/vh/wD4uvPKKPaS7h/ZWC/59o9D/wCFxa9/z46b/wB8P/8AF0f8Li17/nx03/vh/wD4uvPKKPaS7h/ZWC/59o9z8AeN9R8V3t5Be29rEsEauphVgSScc5Y13leO/Bn/AJC2qf8AXBP/AEKvYq6qbbjdnxubUYUcXKFNWSt+SCiiirPNCiiigAooooAKKKKACiiigAooooAKKKKACiiigAooooAKKKKACiiigAooooAKKKKACiiigAooooAKKKKACiiigAooooAKKKKACiiigAooooAKKKKACiiigAooooAKKKKACiiigAooooAKKKKACiiigAooooAKKKKACiiigAooooAKKKKACmSxRzwvFKivG6lWVhkMDwQafRQB5t8NBJouv+JPCrsTFaXHn24JzhG4/lsP4mm+H3YfHbxLGD8rWSsR7gQ4/mam8O/8lo8Vf9e0X/oMdV9A/wCS9eI/+vEf+0K5Foors/8AM+gn70603vKmm/V8p6bRRRXWfPhRRRQB514i/wCS0eFf+vaX/wBBkqLWv+S++Hf+wc//AKDcVL4i/wCS0eFf+vaX/wBBkqLWv+S++Hf+wc//AKDcVyvr/iX6Hv09o/8AXqX/ALcelUUUV1HgBWJ4p8S2vhfR3vZwHlPyww5wZG9PoOpNbdfOvjnxFJ4i8SXEol3WkDGK2A6bQfvfj1/L0rOpPlR6eVYD65XtL4Vq/wDL5mTrGs32valJfX8xklfoP4UHZVHYVQoorjbuffwhGEVGKskFFFTRWlxNC00cLtErBWfHyg4J5P4GgptLc1/CQtG1eRLzYEe3cBpBlFOOS3tjdXQeI9I8H2enXElpeIL8LlYEnMgD56cAjH41ytkjQxuNgMrsBkkEFTxx+J65xxVdrGae5K20LPuPyqvLHPfHUA/StE7K1jzqlHnr+09o4pdE9ypRQQVYgggg4IPaisz0QooooA9N+DP/ACFtU/64J/6FXsVeO/Bn/kLap/1wT/0KvYq7KXwI+Bzv/fp/L8kFFFFaHkhRRRQAUUUUAFFFFABRRRQAUUUUAFFFFABRRRQAUUUUAFFFFABRRRQAUUUUAFFFFABRRRQAUUUUAFFFFABRRRQAUUUUAFFFFABRRRQAUUUUAFFFFABRRRQAUUUUAFFFFABRRRQAUUUUAFFFFABRRRQAUUUUAFFFFABRRRQAUUUUAFFFFABRRRQB514d/wCS0eKv+vaL/wBBjqvoH/JevEf/AF4j/wBoVY8O/wDJaPFX/XtF/wCgx1X0D/kvXiP/AK8R/wC0K5F0/wAT/U9971P+vUf/AG09NooorrPACiiigDzrxF/yWjwr/wBe0v8A6DJUWtf8l98O/wDYOf8A9BuKl8Rf8lo8K/8AXtL/AOgyVFrX/JffDv8A2Dn/APQbiuV9f8S/Q9+ntH/r1L/249KooorqPAOX+IOrHSPBt7IjFZpwLeMj1br/AOO7q+eK9h+M85XTNKt8/K8zuR/uqB/7NXj1clZ3lY+44foqGE5+sm/w0Ciiisj3ArrNHW3LK0oeV4LJ5GtssEZlViOR3wEyPXNcnXc6YL1dTmie3WG5u7eSGHaCpilMY6DOQd8pBPYlvTi4bnBj3aH3ml4lt7Pw5qWnm81Fhc7fOQ2unqOOmWPmDd0I7mrOtaZDb203nMkqvYC7huLeAwGPMqDAVTgkhiee9ad69zrksF2iW93aNLGlqXhRtkhX5l+YZwCOhxzkZ6VU1jUp/wCz7ia4nW4nhshazxquFW4MgcDgbRtVTznjj153a3PnoVJv2avqt9u/poeZattN2rRsXjMahXb7zEDDZ99wNUK1tahuYEtYp4lUKrKJFUjzCDt599qr+h75OTXNLc+roO9NBRRRSNT034M/8hbVP+uCf+hV7FXjvwZ/5C2qf9cE/wDQq9irspfAj4HO/wDfp/L8kFFFFaHkhRRRQAUUUUAFFFFABRRRQAUUUUAFFFFABRRRQAUUUUAFFFFABRRRQAUUUUAFFFFABRRRQAUUUUAFFFFABRRRQAUUUUAFFFFABRRRQAUUUUAFFFFABRRRQAUUUUAFFFFABRRRQAUUUUAFFFFABRRRQAUUUUAFFFFABRRRQAUUUUAFFFFABRRRQB514d/5LR4q/wCvaL/0GOq+gf8AJevEf/XiP/aFWPDv/JaPFX/XtF/6DHVfQP8AkvXiP/rxH/tCuRdP8T/U9971P+vUf/bT02iiius8AKKKKAPOvEX/ACWjwr/17S/+gyVFrX/JffDv/YOf/wBBuKl8Rf8AJaPCv/XtL/6DJUWtf8l98O/9g5//AEG4rlfX/Ev0Pfp7R/69S/8Abj0qiiiuo8A8r+NCE2+jP2DzA/iE/wAK8kr3H4uWDXPhKO6QZNrcK7H0VgV/mVrw6uSsvePu8hmpYJJdG1+N/wBQqV7W4jjEkkEqoejMhA/Ooq7zWrVr7wf4LtvMWNXWcM7n5UUMMsfYDJqIxvc9DEYj2MoJ7Nv5WTf6HCFSuMgjIyM9xW9/wkGu2sMTyqRJGfkuZoMyAZBxuYcjgVteK7e01fwvp+saUqeTp+bGdUz8qg5jPIBPXk+ppfHQLeHfBygEk6eAB77UquVq9mcn1mFd04zhu2nfpb/Mu6f41sntpbq90a7jmlH76azLiOU92OHXn3JJ96x9X8V3ssEMNhpa2elJkrFJAHWXPUtkY/L8z1qxFBLa/C3WbaYbZYtVVHXPQgKCPzq7qkelazDql7p11cafqkVuf7QsJhlHVcBtp9iBj6DgVfvNbnDGGHhUcuS6u1u2ltbT579DjLy61XW2NxMs86ITgIh2R564A4FUUgmlkMccTvIOqqpJ/Ku3+JAWxv8ASLfTm8vTY7JHtfLOFJLHLA+p45pZHEnwz1O8H/ISn1IC/OMOBnIB74zj8c1Djqzvp4u1KEoxSUnZLtr1/rfQ4aSKSFykqMjDqrAg02uw1sRyfDjw9NcnN6JZY4i33mhBP6A4Arj6iSsztw9b2sW2rWbX3Ox6b8Gf+Qtqn/XBP/Qq9iry74NaeUstT1JhxLIsKH/dGT/6EPyr1Guul8CPhc6kpY6dvL8kFFFFaHlhRRRQAUUUUAFFFFABRRRQAUUUUAFFFFABRRRQAUUUUAFFFFABRRRQAUUUUAFFFFABRRRQAUUUUAFFFFABRRRQAUUUUAFFFFABRRRQAUUUUAFFFFABRRRQAUUUUAFFFFABRRRQAUUUUAFFFFABRRRQAUUUUAFFFFABRRRQAUUUUAFFFFABRRRQB514d/5LR4q/69ov/QY6r6B/yXrxH/14j/2hVjw7/wAlo8Vf9e0X/oMdV9A/5L14j/68R/7QrkXT/E/1Pfe9T/r1H/209NooorrPACiiigDzrxF/yWjwr/17S/8AoMlRa1/yX3w7/wBg5/8A0G4qXxF/yWjwr/17S/8AoMlRa1/yX3w7/wBg5/8A0G4rlfX/ABL9D36e0f8Ar1L/ANuPSqKKK6jwCnq2nRavpN1p8/8Aq7iMoT6Z6H8Dg18xXlpNYXs9pcLtmgkaNx6EHBr6pryX4q+EX80+IbGLKEAXaqOh6B/6H8D61jWjdXR9BkGNVGq6M3pLb1/4P+R5vpU8Nvfq9xp638e1gYCxXPHUEdCPxrWu9d1G6hsLO1tprW1tI3ghQL5jsG+/uOBknB6AcA+9c9HI8T74zhsEdOxGCPyNWF1K7R1dZiGVtwOB15/+KP51zqVkfWVaCnPntf1v+Wxfsry6gsXs4rq/S1nIDxRwArITwM881pLrU37gS6lrWIPliAt0/d4wML83GOOntXNre3KKoWUgKQRwOCDkfrQL25AYec2GJLDsSeuRTUjOeFUndpf18jfk1CJ0e0W71lrB2d7xGgTO88g4zjPByTzxS3uo2s0Uyz3+tESHbK0lvGC/cBm3ZPY4Nc8Ly4Hm4kP73lzgc8EfhwSPxpJLqaVWV2BDHcflHX1o5hLCK6f+X+RuLfy21qtvBeaqsMZyivAp2E/3ct8ufaqdvLcWs0n2Wa+Dy7lkUwZ8zHJDAk5xweaove3EiOjSEq4AYYHOOlKL65UY80kZJwwBGTnPX1yaXMUsPZPRa/12JNQuby8dJbuWeXC7IzKuAoH8KjoAPQVTALMFUEk8ADvUst1POoWWVnAJPJ6nJPPr1P513/wu8Jy3+qprV3B/oVtkw7xxJJ0BHsvXPrihLmdgxGIhhKDqTsrbL8keneDtEOgeF7OxcYm2+ZN/vtyR+HT8K3aKK7UrKx+c1Kkqk3OW71CiiimQFFFFABRRRQAUUUUAFFFFABRRRQAUUUUAFFFFABRRRQAUUUUAFFFFABRRRQAUUUUAFFFFABRRRQAUUUUAFFFFABRRRQAUUUUAFFFFABRRRQAUUUUAFFFFABRRRQAUUUUAFFFFABRRRQAUUUUAFFFFABRRRQAUUUUAFFFFABRRRQAUUUUAFFFFAHnXh3/ktHir/r2i/wDQY6r6B/yXrxH/ANeI/wDaFTeHnUfGzxTGT8zWsZA9gsef5iodA/5L14j/AOvEf+0K5F0/xP8AU+ge9T/r1H/209NooorrPnwooooA868Rf8lo8K/9e0v/AKDJUWtf8l98O/8AYOf/ANBuKl8Rf8lo8K/9e0v/AKDJUWtf8l98O/8AYOf/ANBuK5X1/wAS/Q9+ntH/AK9S/wDbj0qiiiuo8AKZLFHPE8UqK8bqVZWGQwPUEU+igDxLxt8N7jSJJNQ0eN57Aks0S8vD/ivv1Hf1rz2vq+uM8QfDTRNbeW4hD2N3JyZIfuFvUp0/LFYTo31ifT5fn/JFU8Tr5/5/5ngdFdlq/wAMfEemMTDbrfQ9ntjk/ip5/LNcvPpeoWpK3FjcxEdRJEy/zFYOLW6PpaOLoVlenNP5lWil2tnGDn6VPDp97cELBZ3EpPQJEzZ/IVJu5Rirtleius0n4b+JdVYFrL7HF3e6Oz/x3736V6ToHws0XSmjnvS2oXK8/vBiIH/d7/iTWkaUmeZis4wuHXxcz7LX/gHn/gz4e3niQreXZa100MPmI+eYf7Ht7/zr3W2tobO1itreNY4YlCIi9AB0qQAKoVQABwAO1LXTCCitD47H5hVxk7z0S2XYKKKKs4AooooAKKKKACiiigAooooAKKKKACiiigAooooAKKKKACiiigAooooAKKKKACiiigAooooAKKKKACiiigAooooAKKKKACiiigAooooAKKKKACiiigAooooAKKKKACiiigAooooAKKKKACiiigAooooAKKKKACiiigAooooAKKKKACiiigAooooAKKKKAPMtA/5L14j/AOvEf+0KNA/5L14j/wCvEf8AtCjQP+S9eI/+vEf+0KNA/wCS9eI/+vEf+0K5F0/xP9T6Gf2/+vMf/bT02iiius+eCiiigDzrxF/yWjwr/wBe0v8A6DJUWtf8l98O/wDYOf8A9BuKl8Rf8lo8K/8AXtL/AOgyVFrX/JffDv8A2Dn/APQbiuV9f8S/Q9+ntH/r1L/249KooorqPACiiigAooooAKKKKACiiigAooooAKKKKACiiigAooooAKKKKACiiigAooooAKKKKACiiigAooooAKKKKACiiigAooooAKKKKACiiigAooooAKKKKACiiigAooooAKKKKACiiigAooooAKKKKACiiigAooooAKKKKACiiigAooooAKKKKACiiigAooooAKKKKACiiigAooooAKKKKACiiigAooooAKKKKAPMtA/5L14j/wCvEf8AtCjQP+S9eI/+vEf+0KNA/wCS9eI/+vEf+0KNA/5L14j/AOvEf+0K5F0/xP8AU+hn9v8A68x/9tPTaKKK6z54KKKKAPOvEX/JaPCv/XtL/wCgyVFrX/JffDv/AGDn/wDQbipfEX/JaPCv/XtL/wCgyVFrX/JffDv/AGDn/wDQbiuV9f8AEv0Pfp7R/wCvUv8A249KooorqPACiiigAooooAKKKKACiiigAooooAKKKKACiiigAooooAKKKKACiiigAooooAKKKKACiiigAooooAKKKKACiiigAooooAKKKKACiiigAooooAKKKKACiiigAooooAKKKKACiiigAooooAKKKKACiiigAooooAKKKKACiiigAooooAKKKKACiiigAooooAKKKKACiiigAooooAKKKKACiiigAooooAKKKKAPMtA/5L14j/68R/7Qo0D/AJL14j/68R/7Qo0D/kvXiP8A68R/7Qo0D/kvXiP/AK8R/wC0K5F0/wAT/U+hn9v/AK8x/wDbT02iiius+eCiiigDzrxF/wAlo8K/9e0v/oMlRa1/yX3w7/2Dn/8AQbipfEX/ACWjwr/17S/+gyVFrX/JffDv/YOf/wBBuK5X1/xL9D36e0f+vUv/AG49KooorqPACiiigAooooAKKKKACiiigAooooAKKKKACiiigAooooAKKKKACiiigAooooAKKKKACiiigAooooAKKKKACiiigAooooAKKKKACiiigAooooAKKKKACiiigAooooAKKKKACiiigAooooAKKKKACiiigAooooAKKKKACiiigAooooAKKKKACiiigAooooAKKKKACiiigAooooAKKKKACiiigAooooAKKKKAPMtA/wCS9eI/+vEf+0KNA/5L14j/AOvEf+0KNA/5L14j/wCvEf8AtCjQP+S9eI/+vEf+0K5F0/xP9T6Gf2/+vMf/AG09NooorrPngooooA868Rf8lo8K/wDXtL/6DJUWtf8AJffDv/YOf/0G4qXxF/yWjwr/ANe0v/oMlRa1/wAl98O/9g5//QbiuV9f8S/Q9+ntH/r1L/249KooorqPACiiigAooooAKKKKACiiigAooooAKKKKACiiigAooooAKKKKACiiigAooooAKKKKACiiigAooooAKKKKACiiigAooooAKKKKACiiigAooooAKKKKACiiigAooooAKKKKACiiigAooooAKKKKACiiigAooooAKKKKACiiigAooooAKKKKACiiigAooooAKKKKACiiigAooooAKKKKACiiigAooooAKKKKAPMtA/5L14j/AOvEf+0KNA/5L14j/wCvEf8AtCjQP+S9eI/+vEf+0KNA/wCS9eI/+vEf+0K5F0/xP9T6Gf2/+vMf/bT02iiius+eCiiigDzrxF/yWjwr/wBe0v8A6DJUWtf8l98O/wDYOf8A9BuKl8Rf8lo8K/8AXtL/AOgyVFrX/JffDv8A2Dn/APQbiuV9f8S/Q9+ntH/r1L/249KooorqPACiiigAooooAKKKKACiiigAooooAKKKKACiiigAooooAKKKKACiiigAooooAKKKKACiiigAooooAKKKKACiiigAooooAKKKKACiiigAooooAKKKKACiiigAooooAKKKKACiiigAooooAKKKKACiiigAooooAKKKKACiiigAooooAKKKKACiiigAooooAKKKKACiiigAooooAKKKKACiiigAooooAKKKKAPMtA/5L14j/wCvEf8AtCjQP+S9eI/+vEf+0KNA/wCS9eI/+vEf+0KNA/5L14j/AOvEf+0K5F0/xP8AU+hn9v8A68x/9tPTaKKK6z54KKKKAPOvEX/JaPCv/XtL/wCgyVFrX/JffDv/AGDn/wDQbipfEX/JaPCv/XtL/wCgyVFrX/JffDv/AGDn/wDQbiuV9f8AEv0Pfp7R/wCvUv8A249KooorqPACiiigAooooAKKKKACiiigAooooAKKKKACiiigAooooAKKKKACiiigAooooAKKKKACiiigAooooAKKKKACiiigAooooAKKKKACiiigAooooAKKKKACiiigAooooAKKKKACiiigAooooAKKKKACiiigAooooAKKKKACiiigAooooAKKKKACiiigAooooAKKKKACiiigAooooAKKKKACiiigAooooAKKKKAPMtA/5L14j/68R/7Qo0D/AJL14j/68R/7Qo0D/kvXiP8A68R/7Qo0D/kvXiP/AK8R/wC0K5F0/wAT/U+hn9v/AK8x/wDbT02iiius+eCiiigDzrxF/wAlo8K/9e0v/oMlRa1/yX3w7/2Dn/8AQbipfEX/ACWjwr/17S/+gyVFrX/JffDv/YOf/wBBuK5X1/xL9D36e0f+vUv/AG49KooorqPACiiigAooooAKKKKACiiigAooooAKKKKACiiigAooooAKKKKACiiigAooooAKKKKACiiigAooooAKKKKACiiigAooooAKKKKACiiigAooooAKKKKACiiigAooooAKKKKACiiigAooooAKKKKACiiigAooooAKKKKACiiigAooooAKKKKACiiigAooooAKKKKACiiigAooooAKKKKACiiigAooooAKKKKAPMtA/wCS9eI/+vEf+0KNA/5L14j/AOvEf+0KNA/5L14j/wCvEf8AtCjQP+S9eI/+vEf+0K5F0/xP9T6Gf2/+vMf/AG09NooorrPngooooA868Rf8lo8K/wDXtL/6DJUWtf8AJffDv/YOf/0G4qXxF/yWjwr/ANe0v/oMlRa1/wAl98O/9g5//QbiuV9f8S/Q9+ntH/r1L/249KooorqPACiiigAooooAKKKKACiiigAooooAKKKKACiiigAooooAKKKKACiiigAooooAKKKKACiiigAooooAKKKKACiiigAooooAKKKKACiiigAooooAKKKKACiiigAooooAKKKKACiiigAooooAKKKKACiiigAooooAKKKKACiiigAooooAKKKKACiiigAooooAKKKKACiiigAooooAKKKKACiiigAooooAKKKKAPNNEAHx98RYH/MPT/0GCm6B/wAl68R/9eI/9oU/Rf8AkvviL/sHJ/6Db0zQP+S9eI/+vEf+0K5F0/xP9T6GW0v+vMf/AG09NooorrPngooooA868Rf8lo8K/wDXtL/6DJUWtf8AJffDv/YOf/0G4qXxF/yWjwr/ANe0v/oMlRa1/wAl98O/9g5//QbiuV9f8S/Q9+ntH/r1L/249KooorqPACiiigAooooAKKKKACiiigAooooAKKKKACiiigAooooAKKKKACiiigAooooAKKKKACiiigAooooAKKKKACiiigAooooAKKKKACiiigAooooAKKKKACiiigAooooAKKKKACiiigAooooAKKKKACiiigAooooAKKKKACiiigAooooAKKKKACiiigAooooAKKKKACiiigAooooAKKKKACiiigAooooAKKKKAPNdF/5L74i/7Byf+g29M0D/AJL14j/68R/7Qp+i/wDJffEX/YOT/wBBt6ZoH/JevEf/AF4j/wBoVyLp/if6n0Mtpf8AXmP/ALaem0UUV1nzwUUUUAedeIv+S0eFf+vaX/0GSota/wCS++Hf+wc//oNxUviL/ktHhX/r2l/9BkqLWv8Akvvh3/sHP/6DcVyvr/iX6Hv09o/9epf+3HpVFFFdR4AUUUUAFFFFABRRRQAUUUUAFFFFABRRRQAUUUUAFFFFABRRRQAUUUUAFFFFABRRRQAUUUUAFFFFABRRRQAUUUUAFFFFABRRRQAUUUUAFFFFABRRRQAUUUUAFFFFABRRRQAUUUUAFFFFABRRRQAUUUUAFFFFABRRRQAUUUUAFFFFABRRRQAUUUUAFFFFABRRRQAUUUUAFFFFABRRRQAUUUUAFFFFABRRRQB5rov/ACX3xF/2Dk/9Bt6ZoH/JevEf/XiP/aFP0X/kvviL/sHJ/wCg29M0D/kvXiP/AK8R/wC0K5F0/wAT/U+hltL/AK8x/wDbT02iiius+eCiiigDzrxF/wAlo8K/9e0v/oMlRa1/yX3w7/2Dn/8AQbipfEX/ACWjwr/17S/+gyVFrX/JffDv/YOf/wBBuK5X1/xL9D36e0f+vUv/AG49KooorqPACiiigAooooAKKKKACiiigAooooAKKKKACiiigAooooAKKKKACiiigAooooAKKKKACiiigAooooAKKKKACiiigAooooAKKKKACiiigAooooAKKKKACiiigAooooAKKKKACiiigAooooAKKKKACiiigAooooAKKKKACiiigAooooAKKKKACiiigAooooAKKKKACiiigAooooAKKKKACiiigAooooAKKKKAPNdF/wCS++Iv+wcn/oNvTNA/5L14j/68R/7Qp+i/8l98Rf8AYOT/ANBt6ZoH/JevEf8A14j/ANoVyLp/if6n0Mtpf9eY/wDtp6bRRRXWfPBRRRQB514i/wCS0eFf+vaX/wBBkqLWv+S++Hf+wc//AKDcVL4i/wCS0eFf+vaX/wBBkqLWv+S++Hf+wc//AKDcVyvr/iX6Hv09o/8AXqX/ALcelUUUV1HgBRRRQAUUUUAFFFFABRRRQAUUUUAFFFFABRRRQAUUUUAFFFFABRRRQAUUUUAFFFFABRRRQAUUUUAFFFFABRRRQAUUUUAFFFFABRRRQAUUUUAFFFFABRRRQAUUUUAFFFFABRRRQAUUUUAFFFFABRRRQAUUUUAFFFFABRRRQAUUUUAFFFFABRRRQAUUUUAFFFFABRRRQAUUUUAFFFFABRRRQAUUUUAFFFFAHmui/wDJffEX/YOT/wBBt6ZoH/JevEf/AF4j/wBoU/Rf+S++Iv8AsHJ/6Db0zQP+S9eI/wDrxH/tCuRdP8T/AFPoZbS/68x/9tPTaKKK6z54KKKKAPOvEX/JaPCv/XtL/wCgyVFrX/JffDv/AGDn/wDQbipfEX/JaPCv/XtL/wCgyVFrX/JffDv/AGDn/wDQbiuV9f8AEv0Pfp7R/wCvUv8A249KooorqPACiiigAooooAKKKKACiiigAooooAKKKKACiiigAooooAKKKKACiiigAooooAKKKKACiiigAooooAKKKKACiiigAooooAKKKKACiiigAooooAKKKKACiiigAooooAKKKKACiiigAooooAKKKKACiiigAooooAKKKKACiiigAooooAKKKKACiiigAooooAKKKKACiiigAooooAKKKKACiiigAooooAKKKKAPNdF/5L74i/7Byf8AoNvTNA/5L14j/wCvEf8AtCn6L/yX3xF/2Dk/9Bt6ZoH/ACXrxH/14j/2hXIun+J/qfQy2l/15j/7aem0UUV1nzwUUUUAedeIv+S0eFf+vaX/ANBkqLWv+S++Hf8AsHP/AOg3FS+Iv+S0eFf+vaX/ANBkqLWv+S++Hf8AsHP/AOg3Fcr6/wCJfoe/T2j/ANepf+3HpVFFFdR4AUUUUAFFFFABRRRQAUUUUAFFFFABRRRQAUUUUAFFFFABRRRQAUUUUAFFFFABRRRQAUUUUAFFFFABRRRQAUUUUAFFFFABRRRQAUUUUAFFFFABRRRQAUUUUAFFFFABRRRQAUUUUAFFFFABRRRQAUUUUAFFFFABRRRQAUUUUAFFFFABRRRQAUUUUAFFFFABRRRQAUUUUAFFFFABRRRQAUUUUAFFFFABRRRQB5rov/JffEX/AGDk/wDQbemaB/yXrxH/ANeI/wDaFP0X/kvviL/sHJ/6Db0zQP8AkvXiP/rxH/tCuRdP8T/U+hltL/rzH/209NooorrPngooooA868Rf8lo8K/8AXtL/AOgyVFrX/JffDv8A2Dn/APQbipfEX/JaPCv/AF7S/wDoMlRa1/yX3w7/ANg5/wD0G4rlfX/Ev0Pfp7R/69S/9uPSqKKK6jwAooooAKKKKACiiigAooooAKKKKACiiigAooooAKKKKACiiigAooooAKKKKACiiigAooooAKKKKACiiigAooooAKKKKACiiigAooooAKKKKACiiigAooooAKKKKACiiigAooooAKKKKACiiigAooooAKKKKACiiigAooooAKKKKACiiigAooooAKKKKACiiigAooooAKKKKACiiigAooooAKKKKACiiigDzXRf+S++Iv8AsHJ/6Db0zQP+S9eI/wDrxH/tCn6L/wAl98Rf9g5P/QbemaB/yXrxH/14j/2hXIun+J/qfQy2l/15j/7aem0UUV1nzwUUUUAedeIv+S0eFf8Ar2l/9BkqLWv+S++Hf+wc/wD6DcVL4i/5LR4V/wCvaX/0GSota/5L74d/7Bz/APoNxXK+v+Jfoe/T2j/16l/7celUUUV1HgBRRRQAUUUUAFFFFABRRRQAUUUUAFFFFABRRRQAUUUUAFFFFABRRRQAUUUUAFFFFABRRRQAUUUUAFFFFABRRRQAUUUUAFFFFABRRRQAUUUUAFFFFABRRRQAUUUUAFFFFABRRRQAUUUUAFFFFABRRRQAUUUUAFFFFABRRRQAUUUUAFFFFABRRRQAUUUUAFFFFABRRRQAUUUUAFFFFABRRRQAUUUUAFFFFAHmui/8l98Rf9g5P/QbemaB/wAl68R/9eI/9oU/Rf8AkvviL/sHJ/6Db0zQP+S9eI/+vEf+0K5F0/xP9T6GW0v+vMf/AG09NooorrPngooooA868Rf8lo8K/wDXtL/6DJUWtf8AJffDv/YOf/0G4qXxF/yWjwr/ANe0v/oMlRa1/wAl98O/9g5//QbiuV9f8S/Q9+ntH/r1L/249KooorqPACiiigAooooAKKKKACiiigAooooAKKKKACiiigAooooAKKKKACiiigAooooAKKKKACiiigAooooAKKKKACiiigAooooAKKKKACiiigAooooAKKKKACiiigAooooAKKKKACiiigAooooAKKKKACiiigAooooAKKKKACiiigAooooAKKKKACiiigAooooAKKKKACiiigAooooAKKKKACiiigAooooAKKKKAPNdF/5L74i/7Byf+g29M0D/AJL14j/68R/7Qp+i/wDJffEX/YOT/wBBt6ZoH/JevEf/AF4j/wBoVyLp/if6n0Mtpf8AXmP/ALaem0UUV1nzwUUUUAedeIv+S0eFf+vaX/0GSota/wCS++Hf+wc//oNxUviL/ktHhX/r2l/9BkqLWv8Akvvh3/sHP/6DcVyvr/iX6Hv09o/9epf+3HpVFFFdR4AUUUUAFFFFABRRRQAUUUUAFFFFABRRRQAUUUUAFFFFABRRRQAUUUUAFFFFABRRRQAUUUUAFFFFABRRRQAUUUUAFFFFABRRRQAUUUUAFFFFABRRRQAUUUUAFFFFABRRRQAUUUUAFFFFABRRRQAUUUUAFFFFABRRRQAUUUUAFFFFABRRRQAUUUUAFFFFABRRRQAUUUUAFFFFABRRRQAUUUUAFFFFABRRRQB5rov/ACX3xF/2Dk/9Bt6ZoH/JevEf/XiP/aFP0X/kvviL/sHJ/wCg29M0D/kvXiP/AK8R/wC0K5F0/wAT/U+hltL/AK8x/wDbT02iiius+eCiiigDzrxF/wAlo8K/9e0v/oMlRa1/yX3w7/2Dn/8AQbipfEX/ACWjwr/17S/+gyVFrX/JffDv/YOf/wBBuK5X1/xL9D36e0f+vUv/AG49KooorqPACiiigAooooAKKKKACiiigAooooAKKKKACiiigAooooAKKKKACiiigAooooAKKKKACiiigAooooAKKKKACiiigAooooAKKKKACiiigAooooAKKKKACiiigAooooAKKKKACiiigAooooAKKKKACiiigAooooAKKKKACiiigAooooAKKKKACiiigAooooAKKKKACiiigAooooAKKKKACiiigAooooAKKKKAPNdF/wCS++Iv+wcn/oNvTNA/5L14j/68R/7Qp+i/8l98Rf8AYOT/ANBt6ZoH/JevEf8A14j/ANoVyLp/if6n0Mtpf9eY/wDtp6bRRRXWfPBRRRQB514i/wCS0eFf+vaX/wBBkqLWv+S++Hf+wc//AKDcVL4i/wCS0eFf+vaX/wBBkqLWv+S++Hf+wc//AKDcVyvr/iX6Hv09o/8AXqX/ALcelUUUV1HgBRRRQAUUUUAFFFFABRRRQAUUUUAFFFFABRRRQAUUUUAFFFFABRRRQAUUUUAFFFFABRRRQAUUUUAFFFFABRRRQAUUUUAFFFFABRRRQAUUUUAFFFFABRRRQAUUUUAFFFFABRRRQAUUUUAFFFFABRRRQAUUUUAFFFFABRRRQAUUUUAFFFFABRRRQAUUUUAFFFFABRRRQAUUUUAFFFFABRRRQAUUUUAFFFFAHmui/wDJffEX/YOT/wBBt6ZoH/JevEf/AF4j/wBoU/Rf+S++Iv8AsHJ/6Db0zQP+S9eI/wDrxH/tCuRdP8T/AFPoZbS/68x/9tPTaKKK6z54KKKKAPOvEX/JaPCv/XtL/wCgyVFrX/JffDv/AGDn/wDQbipfEX/JaPCv/XtL/wCgyVFrX/JffDv/AGDn/wDQbiuV9f8AEv0Pfp7R/wCvUv8A249KooorqPACiiigAooooAKKKKACiiigAooooAKKKKACiiigAooooAKKKKACiiigAooooAKKKKACiiigAooooAKKKKACiiigAooooAKKKKACiiigAooooAKKKKACiiigAooooAKKKKACiiigAooooAKKKKACiiigAooooAKKKKACiiigAooooAKKKKACiiigAooooAKKKKACiiigAooooAKKKKACiiigAooooAKKKKAPNdF/5L74i/7Byf8AoNvTNA/5L14j/wCvEf8AtCn6L/yX3xF/2Dk/9Bt6ZoH/ACXrxH/14j/2hXIun+J/qfQy2l/15j/7aem0UUV1nzwUUUUAedeIv+S0eFf+vaX/ANBkqLWv+S++Hf8AsHP/AOg3FS+Iv+S0eFf+vaX/ANBkqLWv+S++Hf8AsHP/AOg3Fcr6/wCJfoe/T2j/ANepf+3HpVFFFdR4AUUUUAFFFFABRRRQAUUUUAFFFFABRRRQAUUUUAFFFFABRRRQAUUUUAFFFFABRRRQAUUUUAFFFFABRRRQAUUUUAFFFFABRRRQAUUUUAFFFFABRRRQAUUUUAFFFFABRRRQAUUUUAFFFFABRRRQAUUUUAFFFFABRRRQAUUUUAFFFFABRRRQAUUUUAFFFFABRRRQAUUUUAFFFFABRRRQAUUUUAFFFFABRRRQB5rov/JffEX/AGDk/wDQbemaB/yXrxH/ANeI/wDaFP0X/kvviL/sHJ/6Db0zQP8AkvXiP/rxH/tCuRdP8T/U+hltL/rzH/209NooorrPngooooA868Rf8lo8K/8AXtL/AOgyVD41ZdG+KHhXXpsi3cNaO/Zc7hk/9/SfwNO+IEg0fx14S11+LdZWt5pCcBAcDJ/BmP4V1PjTwzH4s8Nz6cSqTjElvI3RZB0z7HJB9jXM4t8yW97/AJHtxqxh7Cc/hcXF/fJP7r3Ogorz/wADeOPtB/4RzxETaa7aHycTcefjoQf72MfXqM549AreE1NXR5eIw88PPkn/AMBruvIKKKKowCiiigAooooAKKKKACiiigAooooAKKKKACiiigAooooAKKKKACiiigAooooAKKKKACiiigAooooAKKKKACiiigAooooAKKKKACiiigAooooAKKKKACiiigAooooAKKKKACiiigAooooAKKKKACiiigAooooAKKKKACiiigAooooAKKKKACiiigAooooAKKKKACiiigAooooAKKKKACiiigAooooA810X/kvviL/sHJ/6Db0ngR11n4j+LNeiCmAMtrE45DgEDIP0jU/iK4m48S3d74+8RP4fge41DVP9BtZIz92MYDOD7hAQegBznivY/B/hqLwp4ct9NQq8ozJPIP45D1P06AewFclL35abJtn0OOX1ej73xShGKXkkm396t95vUUUV1nzwUUUUAYfi3w5D4p8O3OmSkJIw3wyEf6uQdD9Ox9ia5bwT4ze1kHhXxQfsmr2mIY3mPE6/w/N0LY7/AMXGMmvRawvEvhDR/FdqsWpW5Mif6ueM7ZI/ofT2OR7VlODvzR3O3D4in7N0K693dNbp9/TuiLxR4J0bxbCBfwlLhBiO5hIWRR6Z6Eexz1OMVy8fhP4g6Lth0bxXBdWq9EvkO4D05V+B7EUi+CPG+iJ5Ph7xeHth9yK9TOwdgMhx+QH0pv8AZHxb/wChi0z/AL9p/wDGazlZu7i0/I76XNGPJGvCUO0k/wAmnb5MsfYfit/0FdE/75P/AMRR9h+K3/QV0T/vk/8AxFV/7I+Lf/QxaZ/37T/4zR/ZHxb/AOhi0z/v2n/xmp+Ui9P5qP3f8AsfYfit/wBBXRP++T/8RR9h+K3/AEFdE/75P/xFV/7I+Lef+Rj0z/v2n/xmn/2L8Wf+hn0n/v0v/wAZp/KQafzUfuf+RL9h+K3/AEFdE/75P/xFH2H4rf8AQV0T/vk//EVF/YvxZ/6GfSf+/S//ABmj+xfiz/0M+k/9+l/+M0fKQafzUfuf+RL9h+K3/QV0T/vk/wDxFH2H4rf9BXRP++T/APEVF/YvxZ/6GfSf+/S//GaP7F+LP/Qz6T/36X/4zR8pBp/NR+5/5Ev2H4rf9BXRP++T/wDEUfYfit/0FdE/75P/AMRUX9i/Fn/oZ9J/79L/APGaP7F+LP8A0M+k/wDfpf8A4zR8pBp/NR+5/wCRL9h+K3/QV0T/AL5P/wARR9h+K3/QV0T/AL5P/wARUX9i/Fn/AKGfSf8Av0v/AMZo/sX4s/8AQz6T/wB+l/8AjNHykGn81H7n/kS/Yfit/wBBXRP++T/8RR9h+K3/AEFdE/75P/xFRf2L8Wf+hn0n/v0v/wAZo/sX4s/9DPpP/fpf/jNHykGn81H7n/kS/Yfit/0FdE/75P8A8RR9h+K3/QV0T/vk/wDxFRf2L8Wf+hn0n/v0v/xmj+xfiz/0M+k/9+l/+M0fKQafzUfuf+RL9h+K3/QV0T/vk/8AxFH2H4rf9BXRP++T/wDEVF/YvxZ/6GfSf+/S/wDxmj+xfiz/ANDPpP8A36X/AOM0fKQafzUfuf8AkS/Yfit/0FdE/wC+T/8AEUfYfit/0FdE/wC+T/8AEVF/YvxZ/wChn0n/AL9L/wDGaP7F+LP/AEM+k/8Afpf/AIzR8pBp/NR+5/5Ev2H4rf8AQV0T/vk//EUfYfit/wBBXRP++T/8RUX9i/Fn/oZ9J/79L/8AGaP7F+LP/Qz6T/36X/4zR8pBp/NR+5/5Ev2H4rf9BXRP++T/APEUfYfit/0FdE/75P8A8RUX9i/Fn/oZ9J/79L/8Zo/sX4s/9DPpP/fpf/jNHykGn81H7n/kS/Yfit/0FdE/75P/AMRR9h+K3/QV0T/vk/8AxFRf2L8Wf+hn0n/v0v8A8Zo/sX4s/wDQz6T/AN+l/wDjNHykGn81H7n/AJEv2H4rf9BXRP8Avk//ABFH2H4rf9BXRP8Avk//ABFRf2L8Wf8AoZ9J/wC/S/8Axmj+xfiz/wBDPpP/AH6X/wCM0fKQafzUfuf+RL9h+K3/AEFdE/75P/xFH2H4rf8AQV0T/vk//EVF/YvxZ/6GfSf+/S//ABmj+xfiz/0M+k/9+l/+M0fKQafzUfuf+RL9h+K3/QV0T/vk/wDxFH2H4rf9BXRP++T/APEVF/YvxZ/6GfSf+/S//GaP7F+LP/Qz6T/36X/4zR8pBp/NR+5/5Ev2H4rf9BXRP++T/wDEUfYfit/0FdE/75P/AMRUX9i/Fn/oZ9J/79L/APGaP7F+LP8A0M+k/wDfpf8A4zR8pBp/NR+5/wCRL9h+K3/QV0T/AL5P/wARR9h+K3/QV0T/AL5P/wARUX9i/Fn/AKGfSf8Av0v/AMZo/sX4s/8AQz6T/wB+l/8AjNHykGn81H7n/kS/Yfit/wBBXRP++T/8RR9h+K3/AEFdE/75P/xFRf2L8Wf+hn0n/v0v/wAZo/sX4s/9DPpP/fpf/jNHykGn81H7n/kS/Yfit/0FdE/75P8A8RR9h+K3/QV0T/vk/wDxFRf2L8Wf+hn0n/v0v/xmj+xfiz/0M+k/9+l/+M0fKQafzUfuf+RL9h+K3/QV0T/vk/8AxFH2H4rf9BXRP++T/wDEVF/YvxZ/6GfSf+/S/wDxmj+xfiz/ANDPpP8A36X/AOM0fKQafzUfuf8AkS/Yfit/0FdE/wC+T/8AEUfYfit/0FdE/wC+T/8AEVF/YvxZ/wChn0n/AL9L/wDGaP7F+LP/AEM+k/8Afpf/AIzR8pBp/NR+5/5Ev2H4rf8AQV0T/vk//EUfYfit/wBBXRP++T/8RUX9i/Fn/oZ9J/79L/8AGaP7F+LP/Qz6T/36X/4zR8pBp/NR+5/5Ev2H4rf9BXRP++T/APEUfYfit/0FdE/75P8A8RUX9i/Fn/oZ9J/79L/8Zo/sX4s/9DPpP/fpf/jNHykGn81H7n/kS/Yfit/0FdE/75P/AMRR9h+K3/QV0T/vk/8AxFRf2L8Wf+hn0n/v0v8A8Zo/sX4s/wDQz6T/AN+l/wDjNHykGn81H7n/AJEv2H4rf9BXRP8Avk//ABFH2H4rf9BXRP8Avk//ABFRf2L8Wf8AoZ9J/wC/S/8Axmj+xfiz/wBDPpP/AH6X/wCM0fKQafzUfuf+RL9h+K3/AEFdE/75P/xFH2H4rf8AQV0T/vk//EVF/YvxZ/6GfSf+/S//ABmj+xfiz/0M+k/9+l/+M0fKQafzUfuf+RL9h+K3/QV0T/vk/wDxFH2H4rf9BXRP++T/APEVF/YvxZ/6GfSf+/S//GaP7F+LP/Qz6T/36X/4zR8pBp/NR+5/5Ev2H4rf9BXRP++T/wDEUfYfit/0FdE/75P/AMRUX9i/Fn/oZ9J/79L/APGaP7F+LP8A0M+k/wDfpf8A4zR8pBp/NR+5/wCRL9h+K3/QV0T/AL5P/wARR9h+K3/QV0T/AL5P/wARUX9i/Fn/AKGfSf8Av0v/AMZo/sX4s/8AQz6T/wB+l/8AjNHykGn81H7n/kS/Yfit/wBBXRP++T/8RR9h+K3/AEFdE/75P/xFRf2L8Wf+hn0n/v0v/wAZo/sX4s/9DPpP/fpf/jNHykGn81H7n/kS/Yfit/0FdE/75P8A8RR9h+K3/QV0T/vk/wDxFRf2L8Wf+hn0n/v0v/xmj+xfiz/0M+k/9+l/+M0fKQafzUfuf+RL9h+K3/QV0T/vk/8AxFH2H4rf9BXRP++T/wDEVF/YvxZ/6GfSf+/S/wDxmj+xfiz/ANDPpP8A36X/AOM0fKQafzUfuf8AkS/Yfit/0FdE/wC+T/8AEUfYfit/0FdE/wC+T/8AEVF/YvxZ/wChn0n/AL9L/wDGaP7F+LP/AEM+k/8Afpf/AIzR8pBp/NR+5/5Ev2H4rf8AQV0T/vk//EUfYfit/wBBXRP++T/8RUX9i/Fn/oZ9J/79L/8AGaP7F+LP/Qz6T/36X/4zR8pBp/NR+5/5Ev2H4rf9BXRP++T/APEUfYfit/0FdE/75P8A8RUX9i/Fn/oZ9J/79L/8Zo/sX4s/9DPpP/fpf/jNHykGn81H7n/kS/Yfit/0FdE/75P/AMRR9h+K3/QV0T/vk/8AxFRf2L8Wf+hn0n/v0v8A8Zo/sX4s/wDQz6T/AN+l/wDjNHykGn81H7n/AJEv2H4rf9BXRP8Avk//ABFH2H4rf9BXRP8Avk//ABFRf2L8Wf8AoZ9J/wC/S/8Axmj+xfiz/wBDPpP/AH6X/wCM0fKQafzUfuf+RL9h+K3/AEFdE/75P/xFH2H4rf8AQV0T/vk//EVF/YvxZ/6GfSf+/S//ABmj+xfiz/0M+k/9+l/+M0fKQafzUfuf+RL9h+K3/QV0T/vk/wDxFH2H4rf9BXRP++T/APEVF/YvxZ/6GfSf+/S//GaP7F+LP/Qz6T/36X/4zR8pBp/NR+5/5Ev2H4rf9BXRP++T/wDEUfYfit/0FdE/75P/AMRUX9i/Fn/oZ9J/79L/APGaP7F+LP8A0M+k/wDfpf8A4zR8pBp/NR+5/wCRL9h+K3/QV0T/AL5P/wARXCa/qHjTUtVTw8fESaleTNte30zhEHcOyqvTuOQB1Ndq/gbxprSeXr/jIrCQQ8VkmA4PUHAQH8Qa67w34Q0fwrbGLTbbErDElxJ80kn1Pp7DA9qXs5T01S82NY2hhvetCUunLGy+ba/L7yt4N8F6f4R01EijSS/dB9ouiPmc9wPRfb255rpqKK6oxUVZHh1as603Oo7thRRRTMw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D/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4" name="3 Rectángulo"/>
          <p:cNvSpPr/>
          <p:nvPr/>
        </p:nvSpPr>
        <p:spPr>
          <a:xfrm>
            <a:off x="1763688" y="1916832"/>
            <a:ext cx="5577168" cy="523220"/>
          </a:xfrm>
          <a:prstGeom prst="rect">
            <a:avLst/>
          </a:prstGeom>
        </p:spPr>
        <p:txBody>
          <a:bodyPr wrap="none">
            <a:spAutoFit/>
          </a:bodyPr>
          <a:lstStyle/>
          <a:p>
            <a:r>
              <a:rPr lang="es-MX" sz="2800" b="1" dirty="0" smtClean="0">
                <a:latin typeface="Arial" panose="020B0604020202020204" pitchFamily="34" charset="0"/>
                <a:cs typeface="Arial" panose="020B0604020202020204" pitchFamily="34" charset="0"/>
              </a:rPr>
              <a:t>Secretaría General de Gobierno</a:t>
            </a:r>
            <a:endParaRPr lang="es-MX" sz="2800" dirty="0"/>
          </a:p>
        </p:txBody>
      </p:sp>
      <p:sp>
        <p:nvSpPr>
          <p:cNvPr id="5" name="4 Rectángulo"/>
          <p:cNvSpPr/>
          <p:nvPr/>
        </p:nvSpPr>
        <p:spPr>
          <a:xfrm>
            <a:off x="971600" y="2852936"/>
            <a:ext cx="2522870" cy="646331"/>
          </a:xfrm>
          <a:prstGeom prst="rect">
            <a:avLst/>
          </a:prstGeom>
        </p:spPr>
        <p:txBody>
          <a:bodyPr wrap="none">
            <a:spAutoFit/>
          </a:bodyPr>
          <a:lstStyle/>
          <a:p>
            <a:pPr algn="ctr"/>
            <a:r>
              <a:rPr lang="es-MX" b="1" dirty="0" smtClean="0">
                <a:latin typeface="Arial" panose="020B0604020202020204" pitchFamily="34" charset="0"/>
                <a:cs typeface="Arial" panose="020B0604020202020204" pitchFamily="34" charset="0"/>
              </a:rPr>
              <a:t>Sub Secretaría</a:t>
            </a:r>
          </a:p>
          <a:p>
            <a:pPr algn="ctr"/>
            <a:r>
              <a:rPr lang="es-MX" b="1" dirty="0">
                <a:latin typeface="Arial" panose="020B0604020202020204" pitchFamily="34" charset="0"/>
                <a:cs typeface="Arial" panose="020B0604020202020204" pitchFamily="34" charset="0"/>
              </a:rPr>
              <a:t>d</a:t>
            </a:r>
            <a:r>
              <a:rPr lang="es-MX" b="1" dirty="0" smtClean="0">
                <a:latin typeface="Arial" panose="020B0604020202020204" pitchFamily="34" charset="0"/>
                <a:cs typeface="Arial" panose="020B0604020202020204" pitchFamily="34" charset="0"/>
              </a:rPr>
              <a:t>e Asuntos Jurídicos</a:t>
            </a:r>
            <a:endParaRPr lang="es-MX" dirty="0"/>
          </a:p>
        </p:txBody>
      </p:sp>
      <p:sp>
        <p:nvSpPr>
          <p:cNvPr id="6" name="5 Rectángulo"/>
          <p:cNvSpPr/>
          <p:nvPr/>
        </p:nvSpPr>
        <p:spPr>
          <a:xfrm>
            <a:off x="4020466" y="2870658"/>
            <a:ext cx="1809149" cy="1477328"/>
          </a:xfrm>
          <a:prstGeom prst="rect">
            <a:avLst/>
          </a:prstGeom>
        </p:spPr>
        <p:txBody>
          <a:bodyPr wrap="none">
            <a:spAutoFit/>
          </a:bodyPr>
          <a:lstStyle/>
          <a:p>
            <a:pPr algn="ctr"/>
            <a:r>
              <a:rPr lang="es-MX" b="1" dirty="0" smtClean="0">
                <a:latin typeface="Arial" panose="020B0604020202020204" pitchFamily="34" charset="0"/>
                <a:cs typeface="Arial" panose="020B0604020202020204" pitchFamily="34" charset="0"/>
              </a:rPr>
              <a:t>Sub Secretaría</a:t>
            </a:r>
          </a:p>
          <a:p>
            <a:pPr algn="ctr"/>
            <a:r>
              <a:rPr lang="es-MX" b="1" dirty="0">
                <a:latin typeface="Arial" panose="020B0604020202020204" pitchFamily="34" charset="0"/>
                <a:cs typeface="Arial" panose="020B0604020202020204" pitchFamily="34" charset="0"/>
              </a:rPr>
              <a:t>d</a:t>
            </a:r>
            <a:r>
              <a:rPr lang="es-MX" b="1" dirty="0" smtClean="0">
                <a:latin typeface="Arial" panose="020B0604020202020204" pitchFamily="34" charset="0"/>
                <a:cs typeface="Arial" panose="020B0604020202020204" pitchFamily="34" charset="0"/>
              </a:rPr>
              <a:t>e Vinculación</a:t>
            </a:r>
          </a:p>
          <a:p>
            <a:pPr algn="ctr"/>
            <a:r>
              <a:rPr lang="es-MX" b="1" dirty="0" smtClean="0">
                <a:latin typeface="Arial" panose="020B0604020202020204" pitchFamily="34" charset="0"/>
                <a:cs typeface="Arial" panose="020B0604020202020204" pitchFamily="34" charset="0"/>
              </a:rPr>
              <a:t>Legislativa y</a:t>
            </a:r>
          </a:p>
          <a:p>
            <a:pPr algn="ctr"/>
            <a:r>
              <a:rPr lang="es-MX" b="1" dirty="0" smtClean="0">
                <a:latin typeface="Arial" panose="020B0604020202020204" pitchFamily="34" charset="0"/>
                <a:cs typeface="Arial" panose="020B0604020202020204" pitchFamily="34" charset="0"/>
              </a:rPr>
              <a:t>Concertación </a:t>
            </a:r>
          </a:p>
          <a:p>
            <a:pPr algn="ctr"/>
            <a:r>
              <a:rPr lang="es-MX" b="1" dirty="0" smtClean="0">
                <a:latin typeface="Arial" panose="020B0604020202020204" pitchFamily="34" charset="0"/>
                <a:cs typeface="Arial" panose="020B0604020202020204" pitchFamily="34" charset="0"/>
              </a:rPr>
              <a:t>Social</a:t>
            </a:r>
            <a:endParaRPr lang="es-MX" dirty="0"/>
          </a:p>
        </p:txBody>
      </p:sp>
      <p:sp>
        <p:nvSpPr>
          <p:cNvPr id="7" name="6 Rectángulo"/>
          <p:cNvSpPr/>
          <p:nvPr/>
        </p:nvSpPr>
        <p:spPr>
          <a:xfrm>
            <a:off x="6611790" y="2883379"/>
            <a:ext cx="1894493" cy="923330"/>
          </a:xfrm>
          <a:prstGeom prst="rect">
            <a:avLst/>
          </a:prstGeom>
        </p:spPr>
        <p:txBody>
          <a:bodyPr wrap="none">
            <a:spAutoFit/>
          </a:bodyPr>
          <a:lstStyle/>
          <a:p>
            <a:pPr algn="ctr"/>
            <a:r>
              <a:rPr lang="es-MX" b="1" dirty="0" smtClean="0">
                <a:latin typeface="Arial" panose="020B0604020202020204" pitchFamily="34" charset="0"/>
                <a:cs typeface="Arial" panose="020B0604020202020204" pitchFamily="34" charset="0"/>
              </a:rPr>
              <a:t>Sub Secretaría</a:t>
            </a:r>
          </a:p>
          <a:p>
            <a:pPr algn="ctr"/>
            <a:r>
              <a:rPr lang="es-MX" b="1" dirty="0">
                <a:latin typeface="Arial" panose="020B0604020202020204" pitchFamily="34" charset="0"/>
                <a:cs typeface="Arial" panose="020B0604020202020204" pitchFamily="34" charset="0"/>
              </a:rPr>
              <a:t>d</a:t>
            </a:r>
            <a:r>
              <a:rPr lang="es-MX" b="1" dirty="0" smtClean="0">
                <a:latin typeface="Arial" panose="020B0604020202020204" pitchFamily="34" charset="0"/>
                <a:cs typeface="Arial" panose="020B0604020202020204" pitchFamily="34" charset="0"/>
              </a:rPr>
              <a:t>e Asuntos del </a:t>
            </a:r>
          </a:p>
          <a:p>
            <a:pPr algn="ctr"/>
            <a:r>
              <a:rPr lang="es-MX" b="1" dirty="0" smtClean="0">
                <a:latin typeface="Arial" panose="020B0604020202020204" pitchFamily="34" charset="0"/>
                <a:cs typeface="Arial" panose="020B0604020202020204" pitchFamily="34" charset="0"/>
              </a:rPr>
              <a:t>Interior</a:t>
            </a:r>
            <a:endParaRPr lang="es-MX" dirty="0"/>
          </a:p>
        </p:txBody>
      </p:sp>
      <p:sp>
        <p:nvSpPr>
          <p:cNvPr id="8" name="7 Rectángulo"/>
          <p:cNvSpPr/>
          <p:nvPr/>
        </p:nvSpPr>
        <p:spPr>
          <a:xfrm>
            <a:off x="1217377" y="4654877"/>
            <a:ext cx="2031325" cy="923330"/>
          </a:xfrm>
          <a:prstGeom prst="rect">
            <a:avLst/>
          </a:prstGeom>
        </p:spPr>
        <p:txBody>
          <a:bodyPr wrap="none">
            <a:spAutoFit/>
          </a:bodyPr>
          <a:lstStyle/>
          <a:p>
            <a:pPr algn="ctr"/>
            <a:r>
              <a:rPr lang="es-MX" b="1" dirty="0" smtClean="0">
                <a:latin typeface="Arial" panose="020B0604020202020204" pitchFamily="34" charset="0"/>
                <a:cs typeface="Arial" panose="020B0604020202020204" pitchFamily="34" charset="0"/>
              </a:rPr>
              <a:t>Defensa jurídica </a:t>
            </a:r>
          </a:p>
          <a:p>
            <a:pPr algn="ctr"/>
            <a:r>
              <a:rPr lang="es-MX" b="1" dirty="0" smtClean="0">
                <a:latin typeface="Arial" panose="020B0604020202020204" pitchFamily="34" charset="0"/>
                <a:cs typeface="Arial" panose="020B0604020202020204" pitchFamily="34" charset="0"/>
              </a:rPr>
              <a:t>del Gobierno del</a:t>
            </a:r>
          </a:p>
          <a:p>
            <a:pPr algn="ctr"/>
            <a:r>
              <a:rPr lang="es-MX" b="1" dirty="0" smtClean="0">
                <a:latin typeface="Arial" panose="020B0604020202020204" pitchFamily="34" charset="0"/>
                <a:cs typeface="Arial" panose="020B0604020202020204" pitchFamily="34" charset="0"/>
              </a:rPr>
              <a:t>Estado</a:t>
            </a:r>
            <a:endParaRPr lang="es-MX" dirty="0"/>
          </a:p>
        </p:txBody>
      </p:sp>
      <p:sp>
        <p:nvSpPr>
          <p:cNvPr id="9" name="8 Rectángulo"/>
          <p:cNvSpPr/>
          <p:nvPr/>
        </p:nvSpPr>
        <p:spPr>
          <a:xfrm>
            <a:off x="4094775" y="4653136"/>
            <a:ext cx="1659429" cy="1200329"/>
          </a:xfrm>
          <a:prstGeom prst="rect">
            <a:avLst/>
          </a:prstGeom>
        </p:spPr>
        <p:txBody>
          <a:bodyPr wrap="none">
            <a:spAutoFit/>
          </a:bodyPr>
          <a:lstStyle/>
          <a:p>
            <a:pPr algn="ctr"/>
            <a:r>
              <a:rPr lang="es-MX" b="1" dirty="0" smtClean="0">
                <a:latin typeface="Arial" panose="020B0604020202020204" pitchFamily="34" charset="0"/>
                <a:cs typeface="Arial" panose="020B0604020202020204" pitchFamily="34" charset="0"/>
              </a:rPr>
              <a:t>Vinculación</a:t>
            </a:r>
          </a:p>
          <a:p>
            <a:pPr algn="ctr"/>
            <a:r>
              <a:rPr lang="es-MX" b="1" dirty="0" smtClean="0">
                <a:latin typeface="Arial" panose="020B0604020202020204" pitchFamily="34" charset="0"/>
                <a:cs typeface="Arial" panose="020B0604020202020204" pitchFamily="34" charset="0"/>
              </a:rPr>
              <a:t>Legislativa y</a:t>
            </a:r>
          </a:p>
          <a:p>
            <a:pPr algn="ctr"/>
            <a:r>
              <a:rPr lang="es-MX" b="1" dirty="0" smtClean="0">
                <a:latin typeface="Arial" panose="020B0604020202020204" pitchFamily="34" charset="0"/>
                <a:cs typeface="Arial" panose="020B0604020202020204" pitchFamily="34" charset="0"/>
              </a:rPr>
              <a:t>Concertación</a:t>
            </a:r>
          </a:p>
          <a:p>
            <a:pPr algn="ctr"/>
            <a:r>
              <a:rPr lang="es-MX" b="1" dirty="0" smtClean="0">
                <a:latin typeface="Arial" panose="020B0604020202020204" pitchFamily="34" charset="0"/>
                <a:cs typeface="Arial" panose="020B0604020202020204" pitchFamily="34" charset="0"/>
              </a:rPr>
              <a:t>Social</a:t>
            </a:r>
            <a:endParaRPr lang="es-MX" dirty="0"/>
          </a:p>
        </p:txBody>
      </p:sp>
      <p:sp>
        <p:nvSpPr>
          <p:cNvPr id="10" name="9 Rectángulo"/>
          <p:cNvSpPr/>
          <p:nvPr/>
        </p:nvSpPr>
        <p:spPr>
          <a:xfrm>
            <a:off x="6839480" y="4653136"/>
            <a:ext cx="1582484" cy="1754326"/>
          </a:xfrm>
          <a:prstGeom prst="rect">
            <a:avLst/>
          </a:prstGeom>
        </p:spPr>
        <p:txBody>
          <a:bodyPr wrap="none">
            <a:spAutoFit/>
          </a:bodyPr>
          <a:lstStyle/>
          <a:p>
            <a:pPr algn="ctr"/>
            <a:r>
              <a:rPr lang="es-MX" b="1" dirty="0" smtClean="0">
                <a:latin typeface="Arial" panose="020B0604020202020204" pitchFamily="34" charset="0"/>
                <a:cs typeface="Arial" panose="020B0604020202020204" pitchFamily="34" charset="0"/>
              </a:rPr>
              <a:t>Desarrollo y </a:t>
            </a:r>
          </a:p>
          <a:p>
            <a:pPr algn="ctr"/>
            <a:r>
              <a:rPr lang="es-MX" b="1" dirty="0" smtClean="0">
                <a:latin typeface="Arial" panose="020B0604020202020204" pitchFamily="34" charset="0"/>
                <a:cs typeface="Arial" panose="020B0604020202020204" pitchFamily="34" charset="0"/>
              </a:rPr>
              <a:t>Gestoría</a:t>
            </a:r>
          </a:p>
          <a:p>
            <a:pPr algn="ctr"/>
            <a:r>
              <a:rPr lang="es-MX" b="1" dirty="0" smtClean="0">
                <a:latin typeface="Arial" panose="020B0604020202020204" pitchFamily="34" charset="0"/>
                <a:cs typeface="Arial" panose="020B0604020202020204" pitchFamily="34" charset="0"/>
              </a:rPr>
              <a:t>Municipal</a:t>
            </a:r>
          </a:p>
          <a:p>
            <a:pPr algn="ctr"/>
            <a:r>
              <a:rPr lang="es-MX" b="1" dirty="0" smtClean="0">
                <a:latin typeface="Arial" panose="020B0604020202020204" pitchFamily="34" charset="0"/>
                <a:cs typeface="Arial" panose="020B0604020202020204" pitchFamily="34" charset="0"/>
              </a:rPr>
              <a:t>Análisis y</a:t>
            </a:r>
          </a:p>
          <a:p>
            <a:pPr algn="ctr"/>
            <a:r>
              <a:rPr lang="es-MX" b="1" dirty="0" smtClean="0">
                <a:latin typeface="Arial" panose="020B0604020202020204" pitchFamily="34" charset="0"/>
                <a:cs typeface="Arial" panose="020B0604020202020204" pitchFamily="34" charset="0"/>
              </a:rPr>
              <a:t>Prospectiva </a:t>
            </a:r>
          </a:p>
          <a:p>
            <a:pPr algn="ctr"/>
            <a:r>
              <a:rPr lang="es-MX" b="1" dirty="0" smtClean="0">
                <a:latin typeface="Arial" panose="020B0604020202020204" pitchFamily="34" charset="0"/>
                <a:cs typeface="Arial" panose="020B0604020202020204" pitchFamily="34" charset="0"/>
              </a:rPr>
              <a:t>Social</a:t>
            </a:r>
          </a:p>
        </p:txBody>
      </p:sp>
      <p:cxnSp>
        <p:nvCxnSpPr>
          <p:cNvPr id="11" name="10 Conector recto de flecha"/>
          <p:cNvCxnSpPr>
            <a:endCxn id="5" idx="0"/>
          </p:cNvCxnSpPr>
          <p:nvPr/>
        </p:nvCxnSpPr>
        <p:spPr>
          <a:xfrm flipH="1">
            <a:off x="2233035" y="2348880"/>
            <a:ext cx="2346948"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a:endCxn id="6" idx="0"/>
          </p:cNvCxnSpPr>
          <p:nvPr/>
        </p:nvCxnSpPr>
        <p:spPr>
          <a:xfrm>
            <a:off x="4586982" y="2345013"/>
            <a:ext cx="338059" cy="5256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a:endCxn id="7" idx="0"/>
          </p:cNvCxnSpPr>
          <p:nvPr/>
        </p:nvCxnSpPr>
        <p:spPr>
          <a:xfrm>
            <a:off x="4572000" y="2348880"/>
            <a:ext cx="2987037" cy="5344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a:off x="5004048" y="4293096"/>
            <a:ext cx="0" cy="4973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a:off x="2267744" y="3501008"/>
            <a:ext cx="0" cy="11521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p:nvPr/>
        </p:nvCxnSpPr>
        <p:spPr>
          <a:xfrm>
            <a:off x="7524328" y="3717032"/>
            <a:ext cx="0" cy="10014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27248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7 Grupo"/>
          <p:cNvGrpSpPr/>
          <p:nvPr/>
        </p:nvGrpSpPr>
        <p:grpSpPr>
          <a:xfrm>
            <a:off x="479576" y="188640"/>
            <a:ext cx="8280920" cy="6480720"/>
            <a:chOff x="479576" y="188640"/>
            <a:chExt cx="8280920" cy="6192688"/>
          </a:xfrm>
        </p:grpSpPr>
        <p:sp>
          <p:nvSpPr>
            <p:cNvPr id="5" name="4 Rectángulo redondeado"/>
            <p:cNvSpPr/>
            <p:nvPr/>
          </p:nvSpPr>
          <p:spPr>
            <a:xfrm>
              <a:off x="479576" y="188640"/>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4018469" y="352187"/>
              <a:ext cx="1104503" cy="1016143"/>
            </a:xfrm>
            <a:prstGeom prst="rect">
              <a:avLst/>
            </a:prstGeom>
            <a:noFill/>
            <a:ln w="9525">
              <a:noFill/>
              <a:miter lim="800000"/>
              <a:headEnd/>
              <a:tailEnd/>
            </a:ln>
          </p:spPr>
        </p:pic>
      </p:grpSp>
      <p:sp>
        <p:nvSpPr>
          <p:cNvPr id="7" name="6 Rectángulo"/>
          <p:cNvSpPr/>
          <p:nvPr/>
        </p:nvSpPr>
        <p:spPr>
          <a:xfrm>
            <a:off x="899592" y="256574"/>
            <a:ext cx="7488832" cy="6124754"/>
          </a:xfrm>
          <a:prstGeom prst="rect">
            <a:avLst/>
          </a:prstGeom>
        </p:spPr>
        <p:txBody>
          <a:bodyPr wrap="square">
            <a:spAutoFit/>
          </a:bodyPr>
          <a:lstStyle/>
          <a:p>
            <a:endParaRPr lang="es-MX" sz="2800" b="1" dirty="0" smtClean="0"/>
          </a:p>
          <a:p>
            <a:endParaRPr lang="es-MX" sz="2800" b="1" dirty="0"/>
          </a:p>
          <a:p>
            <a:endParaRPr lang="es-MX" sz="2800" b="1" dirty="0" smtClean="0"/>
          </a:p>
          <a:p>
            <a:pPr algn="ctr"/>
            <a:r>
              <a:rPr lang="es-MX" sz="2800" b="1" dirty="0" smtClean="0">
                <a:latin typeface="Arial" panose="020B0604020202020204" pitchFamily="34" charset="0"/>
                <a:cs typeface="Arial" panose="020B0604020202020204" pitchFamily="34" charset="0"/>
              </a:rPr>
              <a:t>El Gobernador de Jalisco aprueba la publicación del</a:t>
            </a:r>
          </a:p>
          <a:p>
            <a:pPr algn="ctr"/>
            <a:r>
              <a:rPr lang="es-MX" sz="2800" b="1" dirty="0" smtClean="0">
                <a:latin typeface="Arial" panose="020B0604020202020204" pitchFamily="34" charset="0"/>
                <a:cs typeface="Arial" panose="020B0604020202020204" pitchFamily="34" charset="0"/>
              </a:rPr>
              <a:t>DIGELAG </a:t>
            </a:r>
            <a:r>
              <a:rPr lang="es-MX" sz="2800" b="1" dirty="0">
                <a:latin typeface="Arial" panose="020B0604020202020204" pitchFamily="34" charset="0"/>
                <a:cs typeface="Arial" panose="020B0604020202020204" pitchFamily="34" charset="0"/>
              </a:rPr>
              <a:t>ACU 04/2017</a:t>
            </a:r>
          </a:p>
          <a:p>
            <a:pPr algn="ctr"/>
            <a:r>
              <a:rPr lang="es-MX" sz="2800" b="1" dirty="0">
                <a:latin typeface="Arial" panose="020B0604020202020204" pitchFamily="34" charset="0"/>
                <a:cs typeface="Arial" panose="020B0604020202020204" pitchFamily="34" charset="0"/>
              </a:rPr>
              <a:t>p</a:t>
            </a:r>
            <a:r>
              <a:rPr lang="es-MX" sz="2800" b="1" dirty="0" smtClean="0">
                <a:latin typeface="Arial" pitchFamily="34" charset="0"/>
                <a:cs typeface="Arial" pitchFamily="34" charset="0"/>
              </a:rPr>
              <a:t>or el cual se crea el</a:t>
            </a:r>
          </a:p>
          <a:p>
            <a:pPr algn="ctr"/>
            <a:endParaRPr lang="es-MX" sz="1400" b="1" dirty="0" smtClean="0">
              <a:solidFill>
                <a:srgbClr val="FF0000"/>
              </a:solidFill>
              <a:effectLst>
                <a:outerShdw blurRad="38100" dist="38100" dir="2700000" algn="tl">
                  <a:srgbClr val="000000">
                    <a:alpha val="43137"/>
                  </a:srgbClr>
                </a:outerShdw>
              </a:effectLst>
            </a:endParaRPr>
          </a:p>
          <a:p>
            <a:pPr algn="ctr"/>
            <a:r>
              <a:rPr lang="es-MX" sz="28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Código de Ética y Conducta de los Servidores Públicos de la Administración Pública del Estado de Jalisco</a:t>
            </a:r>
            <a:r>
              <a:rPr lang="es-MX" sz="2800" b="1" dirty="0" smtClean="0">
                <a:effectLst>
                  <a:outerShdw blurRad="38100" dist="38100" dir="2700000" algn="tl">
                    <a:srgbClr val="000000">
                      <a:alpha val="43137"/>
                    </a:srgbClr>
                  </a:outerShdw>
                </a:effectLst>
                <a:latin typeface="Arial" pitchFamily="34" charset="0"/>
                <a:cs typeface="Arial" pitchFamily="34" charset="0"/>
              </a:rPr>
              <a:t> </a:t>
            </a:r>
            <a:r>
              <a:rPr lang="es-MX" sz="2800" b="1" dirty="0" smtClean="0">
                <a:latin typeface="Arial" panose="020B0604020202020204" pitchFamily="34" charset="0"/>
                <a:cs typeface="Arial" panose="020B0604020202020204" pitchFamily="34" charset="0"/>
              </a:rPr>
              <a:t> </a:t>
            </a:r>
          </a:p>
          <a:p>
            <a:endParaRPr lang="es-MX" sz="1400" b="1" dirty="0" smtClean="0">
              <a:latin typeface="Arial" panose="020B0604020202020204" pitchFamily="34" charset="0"/>
              <a:cs typeface="Arial" panose="020B0604020202020204" pitchFamily="34" charset="0"/>
            </a:endParaRPr>
          </a:p>
          <a:p>
            <a:r>
              <a:rPr lang="es-MX" sz="2800" b="1" dirty="0" smtClean="0">
                <a:latin typeface="Arial" panose="020B0604020202020204" pitchFamily="34" charset="0"/>
                <a:cs typeface="Arial" panose="020B0604020202020204" pitchFamily="34" charset="0"/>
              </a:rPr>
              <a:t>Aprobación:	26 de enero de 2017</a:t>
            </a:r>
            <a:endParaRPr lang="es-MX" sz="2800" dirty="0">
              <a:latin typeface="Arial" panose="020B0604020202020204" pitchFamily="34" charset="0"/>
              <a:cs typeface="Arial" panose="020B0604020202020204" pitchFamily="34" charset="0"/>
            </a:endParaRPr>
          </a:p>
          <a:p>
            <a:r>
              <a:rPr lang="es-MX" sz="2800" b="1" dirty="0" smtClean="0">
                <a:latin typeface="Arial" panose="020B0604020202020204" pitchFamily="34" charset="0"/>
                <a:cs typeface="Arial" panose="020B0604020202020204" pitchFamily="34" charset="0"/>
              </a:rPr>
              <a:t>Publicación:	  9</a:t>
            </a:r>
            <a:r>
              <a:rPr lang="es-MX" sz="2800" b="1" dirty="0">
                <a:latin typeface="Arial" panose="020B0604020202020204" pitchFamily="34" charset="0"/>
                <a:cs typeface="Arial" panose="020B0604020202020204" pitchFamily="34" charset="0"/>
              </a:rPr>
              <a:t> </a:t>
            </a:r>
            <a:r>
              <a:rPr lang="es-MX" sz="2800" b="1" dirty="0" smtClean="0">
                <a:latin typeface="Arial" panose="020B0604020202020204" pitchFamily="34" charset="0"/>
                <a:cs typeface="Arial" panose="020B0604020202020204" pitchFamily="34" charset="0"/>
              </a:rPr>
              <a:t>de febrero de 2017</a:t>
            </a:r>
            <a:r>
              <a:rPr lang="es-MX" sz="2800" dirty="0">
                <a:latin typeface="Arial" panose="020B0604020202020204" pitchFamily="34" charset="0"/>
                <a:cs typeface="Arial" panose="020B0604020202020204" pitchFamily="34" charset="0"/>
              </a:rPr>
              <a:t> </a:t>
            </a:r>
          </a:p>
          <a:p>
            <a:r>
              <a:rPr lang="es-MX" sz="2800" b="1" dirty="0" smtClean="0">
                <a:latin typeface="Arial" panose="020B0604020202020204" pitchFamily="34" charset="0"/>
                <a:cs typeface="Arial" panose="020B0604020202020204" pitchFamily="34" charset="0"/>
              </a:rPr>
              <a:t>Vigencia:		10 de febrero de 2017</a:t>
            </a:r>
            <a:endParaRPr lang="es-MX"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02367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p:cNvGrpSpPr/>
          <p:nvPr/>
        </p:nvGrpSpPr>
        <p:grpSpPr>
          <a:xfrm>
            <a:off x="323528" y="260648"/>
            <a:ext cx="8568952" cy="6336704"/>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4" name="Rectángulo 3"/>
          <p:cNvSpPr/>
          <p:nvPr/>
        </p:nvSpPr>
        <p:spPr>
          <a:xfrm>
            <a:off x="611560" y="759470"/>
            <a:ext cx="8064896" cy="5693866"/>
          </a:xfrm>
          <a:prstGeom prst="rect">
            <a:avLst/>
          </a:prstGeom>
        </p:spPr>
        <p:txBody>
          <a:bodyPr wrap="square">
            <a:spAutoFit/>
          </a:bodyPr>
          <a:lstStyle/>
          <a:p>
            <a:r>
              <a:rPr lang="es-MX" sz="2800" b="1" u="sng" dirty="0" smtClean="0">
                <a:solidFill>
                  <a:srgbClr val="7030A0"/>
                </a:solidFill>
                <a:latin typeface="Arial" pitchFamily="34" charset="0"/>
                <a:cs typeface="Arial" panose="020B0604020202020204" pitchFamily="34" charset="0"/>
              </a:rPr>
              <a:t>Acuerdo 04/2017</a:t>
            </a:r>
            <a:r>
              <a:rPr lang="es-MX" sz="2800" b="1" dirty="0" smtClean="0">
                <a:solidFill>
                  <a:srgbClr val="7030A0"/>
                </a:solidFill>
                <a:latin typeface="Arial" pitchFamily="34" charset="0"/>
                <a:cs typeface="Arial" panose="020B0604020202020204" pitchFamily="34" charset="0"/>
              </a:rPr>
              <a:t>		</a:t>
            </a:r>
            <a:r>
              <a:rPr lang="es-MX" sz="2800" b="1" dirty="0">
                <a:solidFill>
                  <a:srgbClr val="7030A0"/>
                </a:solidFill>
                <a:latin typeface="Arial" panose="020B0604020202020204" pitchFamily="34" charset="0"/>
                <a:cs typeface="Arial" panose="020B0604020202020204" pitchFamily="34" charset="0"/>
              </a:rPr>
              <a:t> Código de Ética</a:t>
            </a:r>
            <a:endParaRPr lang="es-MX" sz="2800" b="1" u="sng" dirty="0">
              <a:solidFill>
                <a:srgbClr val="7030A0"/>
              </a:solidFill>
              <a:latin typeface="Arial" pitchFamily="34" charset="0"/>
              <a:cs typeface="Arial" panose="020B0604020202020204" pitchFamily="34" charset="0"/>
            </a:endParaRPr>
          </a:p>
          <a:p>
            <a:pPr algn="just">
              <a:lnSpc>
                <a:spcPct val="150000"/>
              </a:lnSpc>
            </a:pPr>
            <a:r>
              <a:rPr lang="es-MX" sz="2800" b="1" dirty="0" smtClean="0">
                <a:latin typeface="Arial" panose="020B0604020202020204" pitchFamily="34" charset="0"/>
                <a:cs typeface="Arial" panose="020B0604020202020204" pitchFamily="34" charset="0"/>
              </a:rPr>
              <a:t>El </a:t>
            </a:r>
            <a:r>
              <a:rPr lang="es-MX" sz="2800" b="1" dirty="0">
                <a:latin typeface="Arial" panose="020B0604020202020204" pitchFamily="34" charset="0"/>
                <a:cs typeface="Arial" panose="020B0604020202020204" pitchFamily="34" charset="0"/>
              </a:rPr>
              <a:t>artículo 5 de la Ley General del Sistema Nacional Anticorrupción, </a:t>
            </a:r>
            <a:r>
              <a:rPr lang="es-MX" sz="2800" b="1" dirty="0" smtClean="0">
                <a:latin typeface="Arial" panose="020B0604020202020204" pitchFamily="34" charset="0"/>
                <a:cs typeface="Arial" panose="020B0604020202020204" pitchFamily="34" charset="0"/>
              </a:rPr>
              <a:t>dispone </a:t>
            </a:r>
            <a:r>
              <a:rPr lang="es-MX" sz="2800" b="1" dirty="0">
                <a:latin typeface="Arial" panose="020B0604020202020204" pitchFamily="34" charset="0"/>
                <a:cs typeface="Arial" panose="020B0604020202020204" pitchFamily="34" charset="0"/>
              </a:rPr>
              <a:t>que los entes públicos sujetos a la misma, están obligados a crear y mantener condiciones estructurales y normativas que permitan el adecuado funcionamiento del Estado en su conjunto, en la actuación ética y responsable de cada servidor público. </a:t>
            </a:r>
          </a:p>
        </p:txBody>
      </p:sp>
    </p:spTree>
    <p:extLst>
      <p:ext uri="{BB962C8B-B14F-4D97-AF65-F5344CB8AC3E}">
        <p14:creationId xmlns:p14="http://schemas.microsoft.com/office/powerpoint/2010/main" val="2636574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23528" y="260648"/>
            <a:ext cx="8568952" cy="6336704"/>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611560" y="404664"/>
            <a:ext cx="8064896" cy="6017032"/>
          </a:xfrm>
          <a:prstGeom prst="rect">
            <a:avLst/>
          </a:prstGeom>
        </p:spPr>
        <p:txBody>
          <a:bodyPr wrap="square">
            <a:spAutoFit/>
          </a:bodyPr>
          <a:lstStyle/>
          <a:p>
            <a:r>
              <a:rPr lang="es-MX" sz="2800" b="1" u="sng" dirty="0" smtClean="0">
                <a:solidFill>
                  <a:srgbClr val="7030A0"/>
                </a:solidFill>
                <a:latin typeface="Arial" pitchFamily="34" charset="0"/>
                <a:cs typeface="Arial" panose="020B0604020202020204" pitchFamily="34" charset="0"/>
              </a:rPr>
              <a:t>Acuerdo 04/2017</a:t>
            </a:r>
            <a:r>
              <a:rPr lang="es-MX" sz="2800" b="1" dirty="0">
                <a:solidFill>
                  <a:srgbClr val="7030A0"/>
                </a:solidFill>
                <a:latin typeface="Arial" pitchFamily="34" charset="0"/>
                <a:cs typeface="Arial" panose="020B0604020202020204" pitchFamily="34" charset="0"/>
              </a:rPr>
              <a:t>		 Código de Ética</a:t>
            </a:r>
            <a:endParaRPr lang="es-MX" sz="2800" b="1" u="sng" dirty="0">
              <a:solidFill>
                <a:srgbClr val="7030A0"/>
              </a:solidFill>
              <a:latin typeface="Arial" pitchFamily="34" charset="0"/>
              <a:cs typeface="Arial" panose="020B0604020202020204" pitchFamily="34" charset="0"/>
            </a:endParaRPr>
          </a:p>
          <a:p>
            <a:pPr algn="just">
              <a:lnSpc>
                <a:spcPct val="150000"/>
              </a:lnSpc>
            </a:pPr>
            <a:endParaRPr lang="es-MX" sz="1400" b="1" dirty="0">
              <a:latin typeface="Arial" panose="020B0604020202020204" pitchFamily="34" charset="0"/>
              <a:cs typeface="Arial" panose="020B0604020202020204" pitchFamily="34" charset="0"/>
            </a:endParaRPr>
          </a:p>
          <a:p>
            <a:pPr algn="just">
              <a:lnSpc>
                <a:spcPct val="150000"/>
              </a:lnSpc>
            </a:pPr>
            <a:r>
              <a:rPr lang="es-MX" sz="2800" b="1" dirty="0" smtClean="0">
                <a:latin typeface="Arial" panose="020B0604020202020204" pitchFamily="34" charset="0"/>
                <a:cs typeface="Arial" panose="020B0604020202020204" pitchFamily="34" charset="0"/>
              </a:rPr>
              <a:t>El </a:t>
            </a:r>
            <a:r>
              <a:rPr lang="es-MX" sz="2800" b="1" dirty="0">
                <a:latin typeface="Arial" panose="020B0604020202020204" pitchFamily="34" charset="0"/>
                <a:cs typeface="Arial" panose="020B0604020202020204" pitchFamily="34" charset="0"/>
              </a:rPr>
              <a:t>artículo 61 </a:t>
            </a:r>
            <a:r>
              <a:rPr lang="es-MX" sz="2800" b="1" dirty="0" smtClean="0">
                <a:latin typeface="Arial" panose="020B0604020202020204" pitchFamily="34" charset="0"/>
                <a:cs typeface="Arial" panose="020B0604020202020204" pitchFamily="34" charset="0"/>
              </a:rPr>
              <a:t>de la Ley </a:t>
            </a:r>
            <a:r>
              <a:rPr lang="es-MX" sz="2800" b="1" dirty="0">
                <a:latin typeface="Arial" panose="020B0604020202020204" pitchFamily="34" charset="0"/>
                <a:cs typeface="Arial" panose="020B0604020202020204" pitchFamily="34" charset="0"/>
              </a:rPr>
              <a:t>de Responsabilidades de los Servidores Públicos del Estado de </a:t>
            </a:r>
            <a:r>
              <a:rPr lang="es-MX" sz="2800" b="1" dirty="0" smtClean="0">
                <a:latin typeface="Arial" panose="020B0604020202020204" pitchFamily="34" charset="0"/>
                <a:cs typeface="Arial" panose="020B0604020202020204" pitchFamily="34" charset="0"/>
              </a:rPr>
              <a:t>Jalisco establece: </a:t>
            </a:r>
            <a:r>
              <a:rPr lang="es-MX" sz="2800" b="1" dirty="0">
                <a:latin typeface="Arial" panose="020B0604020202020204" pitchFamily="34" charset="0"/>
                <a:cs typeface="Arial" panose="020B0604020202020204" pitchFamily="34" charset="0"/>
              </a:rPr>
              <a:t>todo servidor  público tiene la obligación de salvaguardar la legalidad, honradez, lealtad, imparcialidad y eficiencia, que debe observar en el desempeño de su empleo, cargo o comisión, sin perjuicio de sus derechos y obligaciones laborales;</a:t>
            </a:r>
          </a:p>
        </p:txBody>
      </p:sp>
    </p:spTree>
    <p:extLst>
      <p:ext uri="{BB962C8B-B14F-4D97-AF65-F5344CB8AC3E}">
        <p14:creationId xmlns:p14="http://schemas.microsoft.com/office/powerpoint/2010/main" val="27293758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23528" y="260648"/>
            <a:ext cx="8568952" cy="6336704"/>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611560" y="759470"/>
            <a:ext cx="8064896" cy="5693866"/>
          </a:xfrm>
          <a:prstGeom prst="rect">
            <a:avLst/>
          </a:prstGeom>
        </p:spPr>
        <p:txBody>
          <a:bodyPr wrap="square">
            <a:spAutoFit/>
          </a:bodyPr>
          <a:lstStyle/>
          <a:p>
            <a:r>
              <a:rPr lang="es-MX" sz="2800" b="1" u="sng" dirty="0" smtClean="0">
                <a:solidFill>
                  <a:srgbClr val="7030A0"/>
                </a:solidFill>
                <a:latin typeface="Arial" pitchFamily="34" charset="0"/>
                <a:cs typeface="Arial" panose="020B0604020202020204" pitchFamily="34" charset="0"/>
              </a:rPr>
              <a:t>Acuerdo 04/2017</a:t>
            </a:r>
            <a:r>
              <a:rPr lang="es-MX" sz="2800" b="1" dirty="0">
                <a:solidFill>
                  <a:srgbClr val="7030A0"/>
                </a:solidFill>
                <a:latin typeface="Arial" pitchFamily="34" charset="0"/>
                <a:cs typeface="Arial" panose="020B0604020202020204" pitchFamily="34" charset="0"/>
              </a:rPr>
              <a:t>		 Código de Ética</a:t>
            </a:r>
            <a:endParaRPr lang="es-MX" sz="2800" b="1" u="sng" dirty="0">
              <a:solidFill>
                <a:srgbClr val="7030A0"/>
              </a:solidFill>
              <a:latin typeface="Arial" pitchFamily="34" charset="0"/>
              <a:cs typeface="Arial" panose="020B0604020202020204" pitchFamily="34" charset="0"/>
            </a:endParaRPr>
          </a:p>
          <a:p>
            <a:pPr algn="just">
              <a:lnSpc>
                <a:spcPct val="150000"/>
              </a:lnSpc>
            </a:pPr>
            <a:r>
              <a:rPr lang="es-MX" sz="2800" b="1" dirty="0">
                <a:latin typeface="Arial" panose="020B0604020202020204" pitchFamily="34" charset="0"/>
                <a:cs typeface="Arial" panose="020B0604020202020204" pitchFamily="34" charset="0"/>
              </a:rPr>
              <a:t>E</a:t>
            </a:r>
            <a:r>
              <a:rPr lang="es-MX" sz="2800" b="1" dirty="0" smtClean="0">
                <a:latin typeface="Arial" panose="020B0604020202020204" pitchFamily="34" charset="0"/>
                <a:cs typeface="Arial" panose="020B0604020202020204" pitchFamily="34" charset="0"/>
              </a:rPr>
              <a:t>l </a:t>
            </a:r>
            <a:r>
              <a:rPr lang="es-MX" sz="2800" b="1" dirty="0">
                <a:latin typeface="Arial" panose="020B0604020202020204" pitchFamily="34" charset="0"/>
                <a:cs typeface="Arial" panose="020B0604020202020204" pitchFamily="34" charset="0"/>
              </a:rPr>
              <a:t>artículo </a:t>
            </a:r>
            <a:r>
              <a:rPr lang="es-MX" sz="2800" b="1" dirty="0" smtClean="0">
                <a:latin typeface="Arial" panose="020B0604020202020204" pitchFamily="34" charset="0"/>
                <a:cs typeface="Arial" panose="020B0604020202020204" pitchFamily="34" charset="0"/>
              </a:rPr>
              <a:t>62 (Ley </a:t>
            </a:r>
            <a:r>
              <a:rPr lang="es-MX" sz="2800" b="1" dirty="0">
                <a:latin typeface="Arial" panose="020B0604020202020204" pitchFamily="34" charset="0"/>
                <a:cs typeface="Arial" panose="020B0604020202020204" pitchFamily="34" charset="0"/>
              </a:rPr>
              <a:t>de Responsabilidades de los Servidores Públicos del Estado de </a:t>
            </a:r>
            <a:r>
              <a:rPr lang="es-MX" sz="2800" b="1" dirty="0" smtClean="0">
                <a:latin typeface="Arial" panose="020B0604020202020204" pitchFamily="34" charset="0"/>
                <a:cs typeface="Arial" panose="020B0604020202020204" pitchFamily="34" charset="0"/>
              </a:rPr>
              <a:t>Jalisco) </a:t>
            </a:r>
            <a:r>
              <a:rPr lang="es-MX" sz="2800" b="1" dirty="0">
                <a:latin typeface="Arial" panose="020B0604020202020204" pitchFamily="34" charset="0"/>
                <a:cs typeface="Arial" panose="020B0604020202020204" pitchFamily="34" charset="0"/>
              </a:rPr>
              <a:t>señala que incurren en responsabilidad administrativa los servidores públicos que cometan actos u omisiones en contravención a lo dispuesto por el referido artículo 61 y de cualquier disposición legal relacionada con el cumplimiento de sus obligaciones. </a:t>
            </a:r>
          </a:p>
        </p:txBody>
      </p:sp>
    </p:spTree>
    <p:extLst>
      <p:ext uri="{BB962C8B-B14F-4D97-AF65-F5344CB8AC3E}">
        <p14:creationId xmlns:p14="http://schemas.microsoft.com/office/powerpoint/2010/main" val="34227131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23528" y="260648"/>
            <a:ext cx="8568952" cy="6336704"/>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611560" y="974333"/>
            <a:ext cx="8064896" cy="5262979"/>
          </a:xfrm>
          <a:prstGeom prst="rect">
            <a:avLst/>
          </a:prstGeom>
        </p:spPr>
        <p:txBody>
          <a:bodyPr wrap="square">
            <a:spAutoFit/>
          </a:bodyPr>
          <a:lstStyle/>
          <a:p>
            <a:pPr>
              <a:lnSpc>
                <a:spcPct val="150000"/>
              </a:lnSpc>
            </a:pPr>
            <a:r>
              <a:rPr lang="es-MX" sz="2800" b="1" u="sng" dirty="0" smtClean="0">
                <a:solidFill>
                  <a:srgbClr val="7030A0"/>
                </a:solidFill>
                <a:latin typeface="Arial" panose="020B0604020202020204" pitchFamily="34" charset="0"/>
                <a:cs typeface="Arial" panose="020B0604020202020204" pitchFamily="34" charset="0"/>
              </a:rPr>
              <a:t>Acuerdo 04/2017</a:t>
            </a:r>
            <a:r>
              <a:rPr lang="es-MX" sz="2800" b="1" dirty="0">
                <a:solidFill>
                  <a:srgbClr val="7030A0"/>
                </a:solidFill>
                <a:latin typeface="Arial" panose="020B0604020202020204" pitchFamily="34" charset="0"/>
                <a:cs typeface="Arial" panose="020B0604020202020204" pitchFamily="34" charset="0"/>
              </a:rPr>
              <a:t>		 Código de Ética</a:t>
            </a:r>
            <a:endParaRPr lang="es-MX" sz="2800" b="1" u="sng" dirty="0">
              <a:solidFill>
                <a:srgbClr val="7030A0"/>
              </a:solidFill>
              <a:latin typeface="Arial" pitchFamily="34" charset="0"/>
              <a:cs typeface="Arial" panose="020B0604020202020204" pitchFamily="34" charset="0"/>
            </a:endParaRPr>
          </a:p>
          <a:p>
            <a:pPr algn="just">
              <a:lnSpc>
                <a:spcPct val="150000"/>
              </a:lnSpc>
            </a:pPr>
            <a:r>
              <a:rPr lang="es-MX" sz="2800" b="1" dirty="0" smtClean="0">
                <a:latin typeface="Arial" panose="020B0604020202020204" pitchFamily="34" charset="0"/>
                <a:cs typeface="Arial" panose="020B0604020202020204" pitchFamily="34" charset="0"/>
              </a:rPr>
              <a:t>El Acuerdo </a:t>
            </a:r>
            <a:r>
              <a:rPr lang="es-MX" sz="2800" b="1" dirty="0">
                <a:latin typeface="Arial" panose="020B0604020202020204" pitchFamily="34" charset="0"/>
                <a:cs typeface="Arial" panose="020B0604020202020204" pitchFamily="34" charset="0"/>
              </a:rPr>
              <a:t>de Coordinación celebrado entre el Ejecutivo </a:t>
            </a:r>
            <a:r>
              <a:rPr lang="es-MX" sz="2800" b="1" dirty="0" smtClean="0">
                <a:latin typeface="Arial" panose="020B0604020202020204" pitchFamily="34" charset="0"/>
                <a:cs typeface="Arial" panose="020B0604020202020204" pitchFamily="34" charset="0"/>
              </a:rPr>
              <a:t>Federal y </a:t>
            </a:r>
            <a:r>
              <a:rPr lang="es-MX" sz="2800" b="1" dirty="0">
                <a:latin typeface="Arial" panose="020B0604020202020204" pitchFamily="34" charset="0"/>
                <a:cs typeface="Arial" panose="020B0604020202020204" pitchFamily="34" charset="0"/>
              </a:rPr>
              <a:t>el Poder Ejecutivo del Estado </a:t>
            </a:r>
            <a:r>
              <a:rPr lang="es-MX" sz="2800" b="1" dirty="0" smtClean="0">
                <a:latin typeface="Arial" panose="020B0604020202020204" pitchFamily="34" charset="0"/>
                <a:cs typeface="Arial" panose="020B0604020202020204" pitchFamily="34" charset="0"/>
              </a:rPr>
              <a:t>nos obliga a la </a:t>
            </a:r>
            <a:r>
              <a:rPr lang="es-MX" sz="2800" b="1" dirty="0">
                <a:latin typeface="Arial" panose="020B0604020202020204" pitchFamily="34" charset="0"/>
                <a:cs typeface="Arial" panose="020B0604020202020204" pitchFamily="34" charset="0"/>
              </a:rPr>
              <a:t>realización </a:t>
            </a:r>
            <a:r>
              <a:rPr lang="es-MX" sz="2800" b="1" dirty="0" smtClean="0">
                <a:latin typeface="Arial" panose="020B0604020202020204" pitchFamily="34" charset="0"/>
                <a:cs typeface="Arial" panose="020B0604020202020204" pitchFamily="34" charset="0"/>
              </a:rPr>
              <a:t>del Programa denominado </a:t>
            </a:r>
            <a:r>
              <a:rPr lang="es-MX" sz="2800" b="1" dirty="0">
                <a:latin typeface="Arial" panose="020B0604020202020204" pitchFamily="34" charset="0"/>
                <a:cs typeface="Arial" panose="020B0604020202020204" pitchFamily="34" charset="0"/>
              </a:rPr>
              <a:t>“Fortalecimiento del Sistema Estatal de Control y Evaluación de la Gestión Pública, y Colaboración en Materia de Transparencia y Combate a la Corrupción</a:t>
            </a:r>
            <a:r>
              <a:rPr lang="es-MX" sz="2800" b="1" dirty="0" smtClean="0">
                <a:latin typeface="Arial" panose="020B0604020202020204" pitchFamily="34" charset="0"/>
                <a:cs typeface="Arial" panose="020B0604020202020204" pitchFamily="34" charset="0"/>
              </a:rPr>
              <a:t>”. </a:t>
            </a:r>
            <a:endParaRPr lang="es-MX"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21686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23528" y="260648"/>
            <a:ext cx="8568952" cy="6336704"/>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611560" y="692696"/>
            <a:ext cx="8064896" cy="5909310"/>
          </a:xfrm>
          <a:prstGeom prst="rect">
            <a:avLst/>
          </a:prstGeom>
        </p:spPr>
        <p:txBody>
          <a:bodyPr wrap="square">
            <a:spAutoFit/>
          </a:bodyPr>
          <a:lstStyle/>
          <a:p>
            <a:pPr>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p>
          <a:p>
            <a:pPr algn="just">
              <a:lnSpc>
                <a:spcPct val="150000"/>
              </a:lnSpc>
            </a:pPr>
            <a:r>
              <a:rPr lang="es-MX" sz="2800" b="1" dirty="0" smtClean="0">
                <a:latin typeface="Arial" panose="020B0604020202020204" pitchFamily="34" charset="0"/>
                <a:cs typeface="Arial" panose="020B0604020202020204" pitchFamily="34" charset="0"/>
              </a:rPr>
              <a:t>La </a:t>
            </a:r>
            <a:r>
              <a:rPr lang="es-MX" sz="2800" b="1" dirty="0">
                <a:latin typeface="Arial" panose="020B0604020202020204" pitchFamily="34" charset="0"/>
                <a:cs typeface="Arial" panose="020B0604020202020204" pitchFamily="34" charset="0"/>
              </a:rPr>
              <a:t>obligación </a:t>
            </a:r>
            <a:r>
              <a:rPr lang="es-MX" sz="2800" b="1" dirty="0" smtClean="0">
                <a:latin typeface="Arial" panose="020B0604020202020204" pitchFamily="34" charset="0"/>
                <a:cs typeface="Arial" panose="020B0604020202020204" pitchFamily="34" charset="0"/>
              </a:rPr>
              <a:t>incluye </a:t>
            </a:r>
            <a:r>
              <a:rPr lang="es-MX" sz="2800" b="1" dirty="0">
                <a:latin typeface="Arial" panose="020B0604020202020204" pitchFamily="34" charset="0"/>
                <a:cs typeface="Arial" panose="020B0604020202020204" pitchFamily="34" charset="0"/>
              </a:rPr>
              <a:t>promover acciones para prevenir conductas irregulares de los servidores públicos y fomentar una cultura del servicio público sustentada en valores y principios éticos, así como pugnar por la instauración de medidas preventivas para combatir los actos de corrupción e </a:t>
            </a:r>
            <a:r>
              <a:rPr lang="es-MX" sz="2800" b="1" dirty="0" smtClean="0">
                <a:latin typeface="Arial" panose="020B0604020202020204" pitchFamily="34" charset="0"/>
                <a:cs typeface="Arial" panose="020B0604020202020204" pitchFamily="34" charset="0"/>
              </a:rPr>
              <a:t>impunidad</a:t>
            </a:r>
            <a:r>
              <a:rPr lang="es-MX" sz="2800" b="1"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6910957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p:cNvGrpSpPr/>
          <p:nvPr/>
        </p:nvGrpSpPr>
        <p:grpSpPr>
          <a:xfrm>
            <a:off x="323528" y="260648"/>
            <a:ext cx="8568952" cy="6336704"/>
            <a:chOff x="323528" y="260648"/>
            <a:chExt cx="8568952" cy="6336704"/>
          </a:xfrm>
        </p:grpSpPr>
        <p:sp>
          <p:nvSpPr>
            <p:cNvPr id="6"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7"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8" name="Rectángulo 7"/>
          <p:cNvSpPr/>
          <p:nvPr/>
        </p:nvSpPr>
        <p:spPr>
          <a:xfrm>
            <a:off x="611560" y="476672"/>
            <a:ext cx="8064896" cy="6186309"/>
          </a:xfrm>
          <a:prstGeom prst="rect">
            <a:avLst/>
          </a:prstGeom>
        </p:spPr>
        <p:txBody>
          <a:bodyPr wrap="square">
            <a:spAutoFit/>
          </a:bodyPr>
          <a:lstStyle/>
          <a:p>
            <a:pPr>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p>
          <a:p>
            <a:pPr>
              <a:lnSpc>
                <a:spcPct val="150000"/>
              </a:lnSpc>
            </a:pPr>
            <a:r>
              <a:rPr lang="es-MX" sz="2800" b="1" dirty="0">
                <a:latin typeface="Arial" panose="020B0604020202020204" pitchFamily="34" charset="0"/>
                <a:cs typeface="Arial" panose="020B0604020202020204" pitchFamily="34" charset="0"/>
              </a:rPr>
              <a:t>En mérito de lo anteriormente expuesto y </a:t>
            </a:r>
            <a:r>
              <a:rPr lang="es-MX" sz="2800" b="1" dirty="0" smtClean="0">
                <a:latin typeface="Arial" panose="020B0604020202020204" pitchFamily="34" charset="0"/>
                <a:cs typeface="Arial" panose="020B0604020202020204" pitchFamily="34" charset="0"/>
              </a:rPr>
              <a:t>fundado, se emite </a:t>
            </a:r>
            <a:r>
              <a:rPr lang="es-MX" sz="2800" b="1" dirty="0">
                <a:latin typeface="Arial" panose="020B0604020202020204" pitchFamily="34" charset="0"/>
                <a:cs typeface="Arial" panose="020B0604020202020204" pitchFamily="34" charset="0"/>
              </a:rPr>
              <a:t>el siguiente</a:t>
            </a:r>
            <a:r>
              <a:rPr lang="es-MX" sz="2800" b="1" dirty="0" smtClean="0">
                <a:latin typeface="Arial" panose="020B0604020202020204" pitchFamily="34" charset="0"/>
                <a:cs typeface="Arial" panose="020B0604020202020204" pitchFamily="34" charset="0"/>
              </a:rPr>
              <a:t>:</a:t>
            </a:r>
            <a:endParaRPr lang="es-MX" sz="2800" b="1" dirty="0">
              <a:latin typeface="Arial" panose="020B0604020202020204" pitchFamily="34" charset="0"/>
              <a:cs typeface="Arial" panose="020B0604020202020204" pitchFamily="34" charset="0"/>
            </a:endParaRPr>
          </a:p>
          <a:p>
            <a:pPr algn="ctr">
              <a:lnSpc>
                <a:spcPct val="150000"/>
              </a:lnSpc>
            </a:pPr>
            <a:r>
              <a:rPr lang="es-MX" sz="2800" b="1" dirty="0" smtClean="0">
                <a:latin typeface="Arial" panose="020B0604020202020204" pitchFamily="34" charset="0"/>
                <a:cs typeface="Arial" panose="020B0604020202020204" pitchFamily="34" charset="0"/>
              </a:rPr>
              <a:t>ACUERDO</a:t>
            </a:r>
            <a:endParaRPr lang="es-MX" sz="2800" b="1" dirty="0">
              <a:latin typeface="Arial" panose="020B0604020202020204" pitchFamily="34" charset="0"/>
              <a:cs typeface="Arial" panose="020B0604020202020204" pitchFamily="34" charset="0"/>
            </a:endParaRPr>
          </a:p>
          <a:p>
            <a:pPr algn="ctr">
              <a:lnSpc>
                <a:spcPct val="150000"/>
              </a:lnSpc>
            </a:pPr>
            <a:r>
              <a:rPr lang="es-MX" sz="2800" b="1" dirty="0">
                <a:latin typeface="Arial" panose="020B0604020202020204" pitchFamily="34" charset="0"/>
                <a:cs typeface="Arial" panose="020B0604020202020204" pitchFamily="34" charset="0"/>
              </a:rPr>
              <a:t>ÚNICO. Se expide el </a:t>
            </a:r>
            <a:endParaRPr lang="es-MX" sz="2800" b="1" dirty="0" smtClean="0">
              <a:latin typeface="Arial" panose="020B0604020202020204" pitchFamily="34" charset="0"/>
              <a:cs typeface="Arial" panose="020B0604020202020204" pitchFamily="34" charset="0"/>
            </a:endParaRPr>
          </a:p>
          <a:p>
            <a:pPr algn="ctr">
              <a:lnSpc>
                <a:spcPct val="150000"/>
              </a:lnSpc>
            </a:pPr>
            <a:r>
              <a:rPr lang="es-MX" sz="2800" b="1" dirty="0" smtClean="0">
                <a:solidFill>
                  <a:srgbClr val="FF0000"/>
                </a:solidFill>
                <a:latin typeface="Arial" panose="020B0604020202020204" pitchFamily="34" charset="0"/>
                <a:cs typeface="Arial" panose="020B0604020202020204" pitchFamily="34" charset="0"/>
              </a:rPr>
              <a:t>Código </a:t>
            </a:r>
            <a:r>
              <a:rPr lang="es-MX" sz="2800" b="1" dirty="0">
                <a:solidFill>
                  <a:srgbClr val="FF0000"/>
                </a:solidFill>
                <a:latin typeface="Arial" panose="020B0604020202020204" pitchFamily="34" charset="0"/>
                <a:cs typeface="Arial" panose="020B0604020202020204" pitchFamily="34" charset="0"/>
              </a:rPr>
              <a:t>de Ética y Conducta de los Servidores Públicos de la Administración Pública del Estado de </a:t>
            </a:r>
            <a:r>
              <a:rPr lang="es-MX" sz="2800" b="1" dirty="0" smtClean="0">
                <a:solidFill>
                  <a:srgbClr val="FF0000"/>
                </a:solidFill>
                <a:latin typeface="Arial" panose="020B0604020202020204" pitchFamily="34" charset="0"/>
                <a:cs typeface="Arial" panose="020B0604020202020204" pitchFamily="34" charset="0"/>
              </a:rPr>
              <a:t>Jalisco.</a:t>
            </a:r>
          </a:p>
          <a:p>
            <a:pPr algn="ctr">
              <a:lnSpc>
                <a:spcPct val="150000"/>
              </a:lnSpc>
            </a:pPr>
            <a:r>
              <a:rPr lang="es-MX" sz="2000" b="1" dirty="0" smtClean="0">
                <a:latin typeface="Arial" panose="020B0604020202020204" pitchFamily="34" charset="0"/>
                <a:cs typeface="Arial" panose="020B0604020202020204" pitchFamily="34" charset="0"/>
              </a:rPr>
              <a:t>(Publicado en el Periódico Oficial del Estado de Jalisco el</a:t>
            </a:r>
          </a:p>
          <a:p>
            <a:pPr algn="ctr">
              <a:lnSpc>
                <a:spcPct val="150000"/>
              </a:lnSpc>
            </a:pPr>
            <a:r>
              <a:rPr lang="es-MX" sz="2000" b="1" dirty="0" smtClean="0">
                <a:latin typeface="Arial" panose="020B0604020202020204" pitchFamily="34" charset="0"/>
                <a:cs typeface="Arial" panose="020B0604020202020204" pitchFamily="34" charset="0"/>
              </a:rPr>
              <a:t>09 de febrero de 2017-Secc. II)</a:t>
            </a:r>
            <a:endParaRPr lang="es-MX"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80584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23528" y="260648"/>
            <a:ext cx="8568952" cy="6336704"/>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611560" y="692696"/>
            <a:ext cx="8064896" cy="5724644"/>
          </a:xfrm>
          <a:prstGeom prst="rect">
            <a:avLst/>
          </a:prstGeom>
        </p:spPr>
        <p:txBody>
          <a:bodyPr wrap="square">
            <a:spAutoFit/>
          </a:bodyPr>
          <a:lstStyle/>
          <a:p>
            <a:pPr>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p>
          <a:p>
            <a:pPr>
              <a:lnSpc>
                <a:spcPct val="150000"/>
              </a:lnSpc>
            </a:pPr>
            <a:r>
              <a:rPr lang="es-MX" sz="2800" b="1" dirty="0" smtClean="0">
                <a:latin typeface="Arial" panose="020B0604020202020204" pitchFamily="34" charset="0"/>
                <a:cs typeface="Arial" panose="020B0604020202020204" pitchFamily="34" charset="0"/>
              </a:rPr>
              <a:t>El </a:t>
            </a:r>
            <a:r>
              <a:rPr lang="es-MX" sz="2800" b="1" dirty="0" smtClean="0">
                <a:solidFill>
                  <a:srgbClr val="FF0000"/>
                </a:solidFill>
                <a:latin typeface="Arial" panose="020B0604020202020204" pitchFamily="34" charset="0"/>
                <a:cs typeface="Arial" panose="020B0604020202020204" pitchFamily="34" charset="0"/>
              </a:rPr>
              <a:t>Código </a:t>
            </a:r>
            <a:r>
              <a:rPr lang="es-MX" sz="2800" b="1" dirty="0" smtClean="0">
                <a:latin typeface="Arial" panose="020B0604020202020204" pitchFamily="34" charset="0"/>
                <a:cs typeface="Arial" panose="020B0604020202020204" pitchFamily="34" charset="0"/>
              </a:rPr>
              <a:t> define </a:t>
            </a:r>
            <a:r>
              <a:rPr lang="es-MX" sz="2800" b="1" u="sng" dirty="0" smtClean="0">
                <a:solidFill>
                  <a:schemeClr val="accent6"/>
                </a:solidFill>
                <a:latin typeface="Arial" panose="020B0604020202020204" pitchFamily="34" charset="0"/>
                <a:cs typeface="Arial" panose="020B0604020202020204" pitchFamily="34" charset="0"/>
              </a:rPr>
              <a:t>Ética</a:t>
            </a:r>
            <a:r>
              <a:rPr lang="es-MX" sz="2800" b="1" dirty="0" smtClean="0">
                <a:latin typeface="Arial" panose="020B0604020202020204" pitchFamily="34" charset="0"/>
                <a:cs typeface="Arial" panose="020B0604020202020204" pitchFamily="34" charset="0"/>
              </a:rPr>
              <a:t> como</a:t>
            </a:r>
          </a:p>
          <a:p>
            <a:pPr algn="just">
              <a:lnSpc>
                <a:spcPct val="150000"/>
              </a:lnSpc>
            </a:pPr>
            <a:r>
              <a:rPr lang="es-MX" sz="2800" b="1" dirty="0">
                <a:latin typeface="Arial" panose="020B0604020202020204" pitchFamily="34" charset="0"/>
                <a:cs typeface="Arial" panose="020B0604020202020204" pitchFamily="34" charset="0"/>
              </a:rPr>
              <a:t>la disciplina de valores que estudia y analiza el perfil, la formación y el comportamiento responsable y comprometido de las personas que se ocupan de los asuntos públicos, generando un cambio de actitud en ella al inculcarles valores de </a:t>
            </a:r>
            <a:r>
              <a:rPr lang="es-MX" sz="2800" b="1" dirty="0" smtClean="0">
                <a:latin typeface="Arial" panose="020B0604020202020204" pitchFamily="34" charset="0"/>
                <a:cs typeface="Arial" panose="020B0604020202020204" pitchFamily="34" charset="0"/>
              </a:rPr>
              <a:t>servicio.</a:t>
            </a:r>
            <a:endParaRPr lang="es-MX" sz="2800" b="1" dirty="0" smtClean="0">
              <a:solidFill>
                <a:srgbClr val="FF0000"/>
              </a:solidFill>
              <a:latin typeface="Arial" panose="020B0604020202020204" pitchFamily="34" charset="0"/>
              <a:cs typeface="Arial" panose="020B0604020202020204" pitchFamily="34" charset="0"/>
            </a:endParaRPr>
          </a:p>
          <a:p>
            <a:pPr algn="ctr">
              <a:lnSpc>
                <a:spcPct val="150000"/>
              </a:lnSpc>
            </a:pPr>
            <a:r>
              <a:rPr lang="es-MX" sz="2000" b="1" dirty="0" smtClean="0">
                <a:solidFill>
                  <a:srgbClr val="FF0000"/>
                </a:solidFill>
                <a:latin typeface="Arial" panose="020B0604020202020204" pitchFamily="34" charset="0"/>
                <a:cs typeface="Arial" panose="020B0604020202020204" pitchFamily="34" charset="0"/>
              </a:rPr>
              <a:t>Artículo 4º.</a:t>
            </a:r>
            <a:endParaRPr lang="es-MX" sz="2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82693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23528" y="260648"/>
            <a:ext cx="8568952" cy="6336704"/>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395536" y="692696"/>
            <a:ext cx="8496944" cy="6155531"/>
          </a:xfrm>
          <a:prstGeom prst="rect">
            <a:avLst/>
          </a:prstGeom>
        </p:spPr>
        <p:txBody>
          <a:bodyPr wrap="square">
            <a:spAutoFit/>
          </a:bodyPr>
          <a:lstStyle/>
          <a:p>
            <a:pPr>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p>
          <a:p>
            <a:pPr>
              <a:lnSpc>
                <a:spcPct val="150000"/>
              </a:lnSpc>
            </a:pPr>
            <a:r>
              <a:rPr lang="es-MX" sz="2800" b="1" dirty="0" smtClean="0">
                <a:latin typeface="Arial" panose="020B0604020202020204" pitchFamily="34" charset="0"/>
                <a:cs typeface="Arial" panose="020B0604020202020204" pitchFamily="34" charset="0"/>
              </a:rPr>
              <a:t>El </a:t>
            </a:r>
            <a:r>
              <a:rPr lang="es-MX" sz="2800" b="1" dirty="0" smtClean="0">
                <a:solidFill>
                  <a:srgbClr val="FF0000"/>
                </a:solidFill>
                <a:latin typeface="Arial" panose="020B0604020202020204" pitchFamily="34" charset="0"/>
                <a:cs typeface="Arial" panose="020B0604020202020204" pitchFamily="34" charset="0"/>
              </a:rPr>
              <a:t>Código </a:t>
            </a:r>
            <a:r>
              <a:rPr lang="es-MX" sz="2800" b="1" dirty="0">
                <a:solidFill>
                  <a:srgbClr val="FF0000"/>
                </a:solidFill>
                <a:latin typeface="Arial" panose="020B0604020202020204" pitchFamily="34" charset="0"/>
                <a:cs typeface="Arial" panose="020B0604020202020204" pitchFamily="34" charset="0"/>
              </a:rPr>
              <a:t>de Ética y </a:t>
            </a:r>
            <a:r>
              <a:rPr lang="es-MX" sz="2800" b="1" dirty="0" smtClean="0">
                <a:solidFill>
                  <a:srgbClr val="FF0000"/>
                </a:solidFill>
                <a:latin typeface="Arial" panose="020B0604020202020204" pitchFamily="34" charset="0"/>
                <a:cs typeface="Arial" panose="020B0604020202020204" pitchFamily="34" charset="0"/>
              </a:rPr>
              <a:t>Conducta </a:t>
            </a:r>
            <a:r>
              <a:rPr lang="es-MX" sz="2800" b="1" dirty="0" smtClean="0">
                <a:latin typeface="Arial" panose="020B0604020202020204" pitchFamily="34" charset="0"/>
                <a:cs typeface="Arial" panose="020B0604020202020204" pitchFamily="34" charset="0"/>
              </a:rPr>
              <a:t>considera:</a:t>
            </a:r>
          </a:p>
          <a:p>
            <a:r>
              <a:rPr lang="es-MX" sz="2800" b="1" u="sng" dirty="0" smtClean="0">
                <a:solidFill>
                  <a:srgbClr val="00B050"/>
                </a:solidFill>
                <a:latin typeface="Arial" panose="020B0604020202020204" pitchFamily="34" charset="0"/>
                <a:cs typeface="Arial" panose="020B0604020202020204" pitchFamily="34" charset="0"/>
              </a:rPr>
              <a:t>Principios</a:t>
            </a:r>
            <a:r>
              <a:rPr lang="es-MX" sz="2800" b="1" dirty="0">
                <a:latin typeface="Arial" panose="020B0604020202020204" pitchFamily="34" charset="0"/>
                <a:cs typeface="Arial" panose="020B0604020202020204" pitchFamily="34" charset="0"/>
              </a:rPr>
              <a:t>: Normas de carácter general, universalmente aceptadas, comprendidas por valores y creencias que orientan y regulan el actuar del servidor </a:t>
            </a:r>
            <a:r>
              <a:rPr lang="es-MX" sz="2800" b="1" dirty="0" smtClean="0">
                <a:latin typeface="Arial" panose="020B0604020202020204" pitchFamily="34" charset="0"/>
                <a:cs typeface="Arial" panose="020B0604020202020204" pitchFamily="34" charset="0"/>
              </a:rPr>
              <a:t>público.</a:t>
            </a:r>
            <a:endParaRPr lang="es-MX" sz="2800" b="1" dirty="0">
              <a:latin typeface="Arial" panose="020B0604020202020204" pitchFamily="34" charset="0"/>
              <a:cs typeface="Arial" panose="020B0604020202020204" pitchFamily="34" charset="0"/>
            </a:endParaRPr>
          </a:p>
          <a:p>
            <a:pPr algn="just"/>
            <a:r>
              <a:rPr lang="es-MX" sz="2800" b="1" u="sng" dirty="0" smtClean="0">
                <a:solidFill>
                  <a:srgbClr val="00B050"/>
                </a:solidFill>
                <a:latin typeface="Arial" panose="020B0604020202020204" pitchFamily="34" charset="0"/>
                <a:cs typeface="Arial" panose="020B0604020202020204" pitchFamily="34" charset="0"/>
              </a:rPr>
              <a:t>Reglas </a:t>
            </a:r>
            <a:r>
              <a:rPr lang="es-MX" sz="2800" b="1" u="sng" dirty="0">
                <a:solidFill>
                  <a:srgbClr val="00B050"/>
                </a:solidFill>
                <a:latin typeface="Arial" panose="020B0604020202020204" pitchFamily="34" charset="0"/>
                <a:cs typeface="Arial" panose="020B0604020202020204" pitchFamily="34" charset="0"/>
              </a:rPr>
              <a:t>de Integridad</a:t>
            </a:r>
            <a:r>
              <a:rPr lang="es-MX" sz="2800" b="1" dirty="0">
                <a:latin typeface="Arial" panose="020B0604020202020204" pitchFamily="34" charset="0"/>
                <a:cs typeface="Arial" panose="020B0604020202020204" pitchFamily="34" charset="0"/>
              </a:rPr>
              <a:t>: N</a:t>
            </a:r>
            <a:r>
              <a:rPr lang="es-MX" sz="2800" b="1" dirty="0" smtClean="0">
                <a:latin typeface="Arial" panose="020B0604020202020204" pitchFamily="34" charset="0"/>
                <a:cs typeface="Arial" panose="020B0604020202020204" pitchFamily="34" charset="0"/>
              </a:rPr>
              <a:t>ormas </a:t>
            </a:r>
            <a:r>
              <a:rPr lang="es-MX" sz="2800" b="1" dirty="0">
                <a:latin typeface="Arial" panose="020B0604020202020204" pitchFamily="34" charset="0"/>
                <a:cs typeface="Arial" panose="020B0604020202020204" pitchFamily="34" charset="0"/>
              </a:rPr>
              <a:t>de ética y conducta que deben observar los servidores </a:t>
            </a:r>
            <a:r>
              <a:rPr lang="es-MX" sz="2800" b="1" dirty="0" smtClean="0">
                <a:latin typeface="Arial" panose="020B0604020202020204" pitchFamily="34" charset="0"/>
                <a:cs typeface="Arial" panose="020B0604020202020204" pitchFamily="34" charset="0"/>
              </a:rPr>
              <a:t>públicos. Congruencia y firmeza en las acciones</a:t>
            </a:r>
          </a:p>
          <a:p>
            <a:pPr algn="just"/>
            <a:r>
              <a:rPr lang="es-MX" sz="2800" b="1" u="sng" dirty="0" smtClean="0">
                <a:solidFill>
                  <a:srgbClr val="00B050"/>
                </a:solidFill>
                <a:latin typeface="Arial" panose="020B0604020202020204" pitchFamily="34" charset="0"/>
                <a:cs typeface="Arial" panose="020B0604020202020204" pitchFamily="34" charset="0"/>
              </a:rPr>
              <a:t>Valores</a:t>
            </a:r>
            <a:r>
              <a:rPr lang="es-MX" sz="2800" b="1" dirty="0">
                <a:latin typeface="Arial" panose="020B0604020202020204" pitchFamily="34" charset="0"/>
                <a:cs typeface="Arial" panose="020B0604020202020204" pitchFamily="34" charset="0"/>
              </a:rPr>
              <a:t>: Costumbres y normas de conducta, adquiridos, asimilados y practicados de un modo estrictamente racional o consciente.</a:t>
            </a:r>
          </a:p>
          <a:p>
            <a:pPr>
              <a:lnSpc>
                <a:spcPct val="150000"/>
              </a:lnSpc>
            </a:pPr>
            <a:endParaRPr lang="es-MX"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09907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23528" y="260648"/>
            <a:ext cx="8568952" cy="6336704"/>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611560" y="692696"/>
            <a:ext cx="8064896" cy="6186309"/>
          </a:xfrm>
          <a:prstGeom prst="rect">
            <a:avLst/>
          </a:prstGeom>
        </p:spPr>
        <p:txBody>
          <a:bodyPr wrap="square">
            <a:spAutoFit/>
          </a:bodyPr>
          <a:lstStyle/>
          <a:p>
            <a:pPr>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p>
          <a:p>
            <a:pPr algn="just">
              <a:lnSpc>
                <a:spcPct val="150000"/>
              </a:lnSpc>
            </a:pPr>
            <a:endParaRPr lang="es-MX" sz="2800" b="1" dirty="0" smtClean="0">
              <a:latin typeface="Arial" panose="020B0604020202020204" pitchFamily="34" charset="0"/>
              <a:cs typeface="Arial" panose="020B0604020202020204" pitchFamily="34" charset="0"/>
            </a:endParaRPr>
          </a:p>
          <a:p>
            <a:pPr algn="just">
              <a:lnSpc>
                <a:spcPct val="150000"/>
              </a:lnSpc>
            </a:pPr>
            <a:r>
              <a:rPr lang="es-MX" sz="2800" b="1" dirty="0" smtClean="0">
                <a:latin typeface="Arial" panose="020B0604020202020204" pitchFamily="34" charset="0"/>
                <a:cs typeface="Arial" panose="020B0604020202020204" pitchFamily="34" charset="0"/>
              </a:rPr>
              <a:t>El objeto del Código es establecer </a:t>
            </a:r>
            <a:r>
              <a:rPr lang="es-MX" sz="2800" b="1" dirty="0">
                <a:latin typeface="Arial" panose="020B0604020202020204" pitchFamily="34" charset="0"/>
                <a:cs typeface="Arial" panose="020B0604020202020204" pitchFamily="34" charset="0"/>
              </a:rPr>
              <a:t>los principios y valores que rigen el servicio público, como reglas de integridad, que deben observar los servidores públicos de las Dependencias y Entidades de la Administración Pública del </a:t>
            </a:r>
            <a:r>
              <a:rPr lang="es-MX" sz="2800" b="1" dirty="0" smtClean="0">
                <a:latin typeface="Arial" panose="020B0604020202020204" pitchFamily="34" charset="0"/>
                <a:cs typeface="Arial" panose="020B0604020202020204" pitchFamily="34" charset="0"/>
              </a:rPr>
              <a:t>Estado.</a:t>
            </a:r>
          </a:p>
          <a:p>
            <a:pPr algn="ctr">
              <a:lnSpc>
                <a:spcPct val="150000"/>
              </a:lnSpc>
            </a:pPr>
            <a:r>
              <a:rPr lang="es-MX" sz="2000" b="1" dirty="0">
                <a:solidFill>
                  <a:srgbClr val="FF0000"/>
                </a:solidFill>
                <a:latin typeface="Arial" panose="020B0604020202020204" pitchFamily="34" charset="0"/>
                <a:cs typeface="Arial" panose="020B0604020202020204" pitchFamily="34" charset="0"/>
              </a:rPr>
              <a:t>Artículo 1°.</a:t>
            </a:r>
            <a:endParaRPr lang="es-MX" sz="2000" b="1" dirty="0" smtClean="0">
              <a:solidFill>
                <a:srgbClr val="FF0000"/>
              </a:solidFill>
              <a:latin typeface="Arial" panose="020B0604020202020204" pitchFamily="34" charset="0"/>
              <a:cs typeface="Arial" panose="020B0604020202020204" pitchFamily="34" charset="0"/>
            </a:endParaRPr>
          </a:p>
          <a:p>
            <a:pPr algn="just">
              <a:lnSpc>
                <a:spcPct val="150000"/>
              </a:lnSpc>
            </a:pPr>
            <a:endParaRPr lang="es-MX"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6121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41 Grupo"/>
          <p:cNvGrpSpPr/>
          <p:nvPr/>
        </p:nvGrpSpPr>
        <p:grpSpPr>
          <a:xfrm>
            <a:off x="467544" y="260648"/>
            <a:ext cx="8280920" cy="6192688"/>
            <a:chOff x="467544" y="260648"/>
            <a:chExt cx="8280920" cy="6192688"/>
          </a:xfrm>
        </p:grpSpPr>
        <p:sp>
          <p:nvSpPr>
            <p:cNvPr id="41" name="40 Rectángulo redondeado"/>
            <p:cNvSpPr/>
            <p:nvPr/>
          </p:nvSpPr>
          <p:spPr>
            <a:xfrm>
              <a:off x="467544" y="260648"/>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40" name="Picture 6" descr="Imagen relacionada"/>
            <p:cNvPicPr>
              <a:picLocks noChangeAspect="1" noChangeArrowheads="1"/>
            </p:cNvPicPr>
            <p:nvPr/>
          </p:nvPicPr>
          <p:blipFill>
            <a:blip r:embed="rId2" cstate="print"/>
            <a:srcRect r="47319"/>
            <a:stretch>
              <a:fillRect/>
            </a:stretch>
          </p:blipFill>
          <p:spPr bwMode="auto">
            <a:xfrm>
              <a:off x="4006437" y="666976"/>
              <a:ext cx="1104503" cy="1016143"/>
            </a:xfrm>
            <a:prstGeom prst="rect">
              <a:avLst/>
            </a:prstGeom>
            <a:noFill/>
            <a:ln w="9525">
              <a:noFill/>
              <a:miter lim="800000"/>
              <a:headEnd/>
              <a:tailEnd/>
            </a:ln>
          </p:spPr>
        </p:pic>
      </p:grpSp>
      <p:sp>
        <p:nvSpPr>
          <p:cNvPr id="2" name="1 Rectángulo"/>
          <p:cNvSpPr/>
          <p:nvPr/>
        </p:nvSpPr>
        <p:spPr>
          <a:xfrm>
            <a:off x="1249129" y="1772816"/>
            <a:ext cx="6619120" cy="954107"/>
          </a:xfrm>
          <a:prstGeom prst="rect">
            <a:avLst/>
          </a:prstGeom>
        </p:spPr>
        <p:txBody>
          <a:bodyPr wrap="none">
            <a:spAutoFit/>
          </a:bodyPr>
          <a:lstStyle/>
          <a:p>
            <a:r>
              <a:rPr lang="es-MX" sz="2800" b="1" dirty="0" smtClean="0">
                <a:latin typeface="Arial" panose="020B0604020202020204" pitchFamily="34" charset="0"/>
                <a:cs typeface="Arial" panose="020B0604020202020204" pitchFamily="34" charset="0"/>
              </a:rPr>
              <a:t>Subsecretaría de Enlace Legislativo y</a:t>
            </a:r>
          </a:p>
          <a:p>
            <a:pPr algn="ctr"/>
            <a:r>
              <a:rPr lang="es-MX" sz="2800" b="1" dirty="0" smtClean="0">
                <a:latin typeface="Arial" panose="020B0604020202020204" pitchFamily="34" charset="0"/>
                <a:cs typeface="Arial" panose="020B0604020202020204" pitchFamily="34" charset="0"/>
              </a:rPr>
              <a:t>Concertación Social</a:t>
            </a:r>
            <a:endParaRPr lang="es-MX" sz="2800" dirty="0"/>
          </a:p>
        </p:txBody>
      </p:sp>
      <p:sp>
        <p:nvSpPr>
          <p:cNvPr id="3" name="2 Rectángulo"/>
          <p:cNvSpPr/>
          <p:nvPr/>
        </p:nvSpPr>
        <p:spPr>
          <a:xfrm>
            <a:off x="814760" y="3978930"/>
            <a:ext cx="1774846" cy="1754326"/>
          </a:xfrm>
          <a:prstGeom prst="rect">
            <a:avLst/>
          </a:prstGeom>
        </p:spPr>
        <p:txBody>
          <a:bodyPr wrap="none">
            <a:spAutoFit/>
          </a:bodyPr>
          <a:lstStyle/>
          <a:p>
            <a:pPr algn="ctr"/>
            <a:r>
              <a:rPr lang="es-MX" b="1" dirty="0" smtClean="0">
                <a:latin typeface="Arial" panose="020B0604020202020204" pitchFamily="34" charset="0"/>
                <a:cs typeface="Arial" panose="020B0604020202020204" pitchFamily="34" charset="0"/>
              </a:rPr>
              <a:t>Sistema de </a:t>
            </a:r>
          </a:p>
          <a:p>
            <a:pPr algn="ctr"/>
            <a:r>
              <a:rPr lang="es-MX" b="1" dirty="0" smtClean="0">
                <a:latin typeface="Arial" panose="020B0604020202020204" pitchFamily="34" charset="0"/>
                <a:cs typeface="Arial" panose="020B0604020202020204" pitchFamily="34" charset="0"/>
              </a:rPr>
              <a:t>Protección </a:t>
            </a:r>
          </a:p>
          <a:p>
            <a:pPr algn="ctr"/>
            <a:r>
              <a:rPr lang="es-MX" b="1" dirty="0" smtClean="0">
                <a:latin typeface="Arial" panose="020B0604020202020204" pitchFamily="34" charset="0"/>
                <a:cs typeface="Arial" panose="020B0604020202020204" pitchFamily="34" charset="0"/>
              </a:rPr>
              <a:t>Integral de</a:t>
            </a:r>
          </a:p>
          <a:p>
            <a:pPr algn="ctr"/>
            <a:r>
              <a:rPr lang="es-MX" b="1" dirty="0" smtClean="0">
                <a:latin typeface="Arial" panose="020B0604020202020204" pitchFamily="34" charset="0"/>
                <a:cs typeface="Arial" panose="020B0604020202020204" pitchFamily="34" charset="0"/>
              </a:rPr>
              <a:t>Niñas, Niños y</a:t>
            </a:r>
          </a:p>
          <a:p>
            <a:pPr algn="ctr"/>
            <a:r>
              <a:rPr lang="es-MX" b="1" dirty="0" smtClean="0">
                <a:latin typeface="Arial" panose="020B0604020202020204" pitchFamily="34" charset="0"/>
                <a:cs typeface="Arial" panose="020B0604020202020204" pitchFamily="34" charset="0"/>
              </a:rPr>
              <a:t>Adolescentes</a:t>
            </a:r>
          </a:p>
          <a:p>
            <a:pPr algn="ctr"/>
            <a:r>
              <a:rPr lang="es-MX" b="1" dirty="0" smtClean="0">
                <a:latin typeface="Arial" panose="020B0604020202020204" pitchFamily="34" charset="0"/>
                <a:cs typeface="Arial" panose="020B0604020202020204" pitchFamily="34" charset="0"/>
              </a:rPr>
              <a:t>(SIPINNA)</a:t>
            </a:r>
            <a:endParaRPr lang="es-MX" dirty="0"/>
          </a:p>
        </p:txBody>
      </p:sp>
      <p:sp>
        <p:nvSpPr>
          <p:cNvPr id="4" name="3 Rectángulo"/>
          <p:cNvSpPr/>
          <p:nvPr/>
        </p:nvSpPr>
        <p:spPr>
          <a:xfrm>
            <a:off x="3047010" y="4028871"/>
            <a:ext cx="2159567" cy="1754326"/>
          </a:xfrm>
          <a:prstGeom prst="rect">
            <a:avLst/>
          </a:prstGeom>
        </p:spPr>
        <p:txBody>
          <a:bodyPr wrap="none">
            <a:spAutoFit/>
          </a:bodyPr>
          <a:lstStyle/>
          <a:p>
            <a:pPr algn="ctr"/>
            <a:r>
              <a:rPr lang="es-MX" b="1" dirty="0" smtClean="0">
                <a:solidFill>
                  <a:srgbClr val="FF0000"/>
                </a:solidFill>
                <a:latin typeface="Arial" panose="020B0604020202020204" pitchFamily="34" charset="0"/>
                <a:cs typeface="Arial" panose="020B0604020202020204" pitchFamily="34" charset="0"/>
              </a:rPr>
              <a:t>DIGELAG</a:t>
            </a:r>
          </a:p>
          <a:p>
            <a:pPr algn="ctr"/>
            <a:r>
              <a:rPr lang="es-MX" b="1" dirty="0" smtClean="0">
                <a:latin typeface="Arial" panose="020B0604020202020204" pitchFamily="34" charset="0"/>
                <a:cs typeface="Arial" panose="020B0604020202020204" pitchFamily="34" charset="0"/>
              </a:rPr>
              <a:t>Dirección General</a:t>
            </a:r>
          </a:p>
          <a:p>
            <a:pPr algn="ctr"/>
            <a:r>
              <a:rPr lang="es-MX" b="1" dirty="0">
                <a:latin typeface="Arial" panose="020B0604020202020204" pitchFamily="34" charset="0"/>
                <a:cs typeface="Arial" panose="020B0604020202020204" pitchFamily="34" charset="0"/>
              </a:rPr>
              <a:t>d</a:t>
            </a:r>
            <a:r>
              <a:rPr lang="es-MX" b="1" dirty="0" smtClean="0">
                <a:latin typeface="Arial" panose="020B0604020202020204" pitchFamily="34" charset="0"/>
                <a:cs typeface="Arial" panose="020B0604020202020204" pitchFamily="34" charset="0"/>
              </a:rPr>
              <a:t>e Estudios </a:t>
            </a:r>
          </a:p>
          <a:p>
            <a:pPr algn="ctr"/>
            <a:r>
              <a:rPr lang="es-MX" b="1" dirty="0" smtClean="0">
                <a:latin typeface="Arial" panose="020B0604020202020204" pitchFamily="34" charset="0"/>
                <a:cs typeface="Arial" panose="020B0604020202020204" pitchFamily="34" charset="0"/>
              </a:rPr>
              <a:t>Legislativos y</a:t>
            </a:r>
          </a:p>
          <a:p>
            <a:pPr algn="ctr"/>
            <a:r>
              <a:rPr lang="es-MX" b="1" dirty="0" smtClean="0">
                <a:latin typeface="Arial" panose="020B0604020202020204" pitchFamily="34" charset="0"/>
                <a:cs typeface="Arial" panose="020B0604020202020204" pitchFamily="34" charset="0"/>
              </a:rPr>
              <a:t>Acuerdos </a:t>
            </a:r>
          </a:p>
          <a:p>
            <a:pPr algn="ctr"/>
            <a:r>
              <a:rPr lang="es-MX" b="1" dirty="0" smtClean="0">
                <a:latin typeface="Arial" panose="020B0604020202020204" pitchFamily="34" charset="0"/>
                <a:cs typeface="Arial" panose="020B0604020202020204" pitchFamily="34" charset="0"/>
              </a:rPr>
              <a:t>Gubernamentales</a:t>
            </a:r>
            <a:endParaRPr lang="es-MX" dirty="0"/>
          </a:p>
        </p:txBody>
      </p:sp>
      <p:sp>
        <p:nvSpPr>
          <p:cNvPr id="5" name="4 Rectángulo"/>
          <p:cNvSpPr/>
          <p:nvPr/>
        </p:nvSpPr>
        <p:spPr>
          <a:xfrm>
            <a:off x="7023948" y="3945830"/>
            <a:ext cx="1364476" cy="1200329"/>
          </a:xfrm>
          <a:prstGeom prst="rect">
            <a:avLst/>
          </a:prstGeom>
        </p:spPr>
        <p:txBody>
          <a:bodyPr wrap="none">
            <a:spAutoFit/>
          </a:bodyPr>
          <a:lstStyle/>
          <a:p>
            <a:pPr algn="ctr"/>
            <a:r>
              <a:rPr lang="es-MX" b="1" dirty="0" smtClean="0">
                <a:latin typeface="Arial" panose="020B0604020202020204" pitchFamily="34" charset="0"/>
                <a:cs typeface="Arial" panose="020B0604020202020204" pitchFamily="34" charset="0"/>
              </a:rPr>
              <a:t>Comisión</a:t>
            </a:r>
          </a:p>
          <a:p>
            <a:pPr algn="ctr"/>
            <a:r>
              <a:rPr lang="es-MX" b="1" dirty="0" smtClean="0">
                <a:latin typeface="Arial" panose="020B0604020202020204" pitchFamily="34" charset="0"/>
                <a:cs typeface="Arial" panose="020B0604020202020204" pitchFamily="34" charset="0"/>
              </a:rPr>
              <a:t>Estatal de</a:t>
            </a:r>
          </a:p>
          <a:p>
            <a:pPr algn="ctr"/>
            <a:r>
              <a:rPr lang="es-MX" b="1" dirty="0" smtClean="0">
                <a:latin typeface="Arial" panose="020B0604020202020204" pitchFamily="34" charset="0"/>
                <a:cs typeface="Arial" panose="020B0604020202020204" pitchFamily="34" charset="0"/>
              </a:rPr>
              <a:t>Atención a</a:t>
            </a:r>
          </a:p>
          <a:p>
            <a:pPr algn="ctr"/>
            <a:r>
              <a:rPr lang="es-MX" b="1" dirty="0" smtClean="0">
                <a:latin typeface="Arial" panose="020B0604020202020204" pitchFamily="34" charset="0"/>
                <a:cs typeface="Arial" panose="020B0604020202020204" pitchFamily="34" charset="0"/>
              </a:rPr>
              <a:t>Víctimas</a:t>
            </a:r>
            <a:endParaRPr lang="es-MX" dirty="0"/>
          </a:p>
        </p:txBody>
      </p:sp>
      <p:cxnSp>
        <p:nvCxnSpPr>
          <p:cNvPr id="10" name="9 Conector recto de flecha"/>
          <p:cNvCxnSpPr>
            <a:stCxn id="2" idx="2"/>
            <a:endCxn id="3" idx="0"/>
          </p:cNvCxnSpPr>
          <p:nvPr/>
        </p:nvCxnSpPr>
        <p:spPr>
          <a:xfrm flipH="1">
            <a:off x="1702183" y="2726923"/>
            <a:ext cx="2856506" cy="12520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a:endCxn id="27" idx="0"/>
          </p:cNvCxnSpPr>
          <p:nvPr/>
        </p:nvCxnSpPr>
        <p:spPr>
          <a:xfrm>
            <a:off x="4589207" y="2739363"/>
            <a:ext cx="1508125" cy="12934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a:stCxn id="2" idx="2"/>
          </p:cNvCxnSpPr>
          <p:nvPr/>
        </p:nvCxnSpPr>
        <p:spPr>
          <a:xfrm>
            <a:off x="4558689" y="2726923"/>
            <a:ext cx="2965639" cy="12520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26 Rectángulo"/>
          <p:cNvSpPr/>
          <p:nvPr/>
        </p:nvSpPr>
        <p:spPr>
          <a:xfrm>
            <a:off x="5415094" y="4032774"/>
            <a:ext cx="1364476" cy="646331"/>
          </a:xfrm>
          <a:prstGeom prst="rect">
            <a:avLst/>
          </a:prstGeom>
        </p:spPr>
        <p:txBody>
          <a:bodyPr wrap="none">
            <a:spAutoFit/>
          </a:bodyPr>
          <a:lstStyle/>
          <a:p>
            <a:pPr algn="ctr"/>
            <a:r>
              <a:rPr lang="es-MX" b="1" dirty="0" smtClean="0">
                <a:latin typeface="Arial" panose="020B0604020202020204" pitchFamily="34" charset="0"/>
                <a:cs typeface="Arial" panose="020B0604020202020204" pitchFamily="34" charset="0"/>
              </a:rPr>
              <a:t>Atención</a:t>
            </a:r>
          </a:p>
          <a:p>
            <a:pPr algn="ctr"/>
            <a:r>
              <a:rPr lang="es-MX" b="1" dirty="0" smtClean="0">
                <a:latin typeface="Arial" panose="020B0604020202020204" pitchFamily="34" charset="0"/>
                <a:cs typeface="Arial" panose="020B0604020202020204" pitchFamily="34" charset="0"/>
              </a:rPr>
              <a:t>Ciudadana</a:t>
            </a:r>
            <a:endParaRPr lang="es-MX" dirty="0"/>
          </a:p>
        </p:txBody>
      </p:sp>
      <p:cxnSp>
        <p:nvCxnSpPr>
          <p:cNvPr id="30" name="29 Conector recto de flecha"/>
          <p:cNvCxnSpPr>
            <a:stCxn id="2" idx="2"/>
            <a:endCxn id="4" idx="0"/>
          </p:cNvCxnSpPr>
          <p:nvPr/>
        </p:nvCxnSpPr>
        <p:spPr>
          <a:xfrm flipH="1">
            <a:off x="4126794" y="2726923"/>
            <a:ext cx="431895" cy="13019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472727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23528" y="260648"/>
            <a:ext cx="8568952" cy="6336704"/>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611560" y="692696"/>
            <a:ext cx="8064896" cy="5724644"/>
          </a:xfrm>
          <a:prstGeom prst="rect">
            <a:avLst/>
          </a:prstGeom>
        </p:spPr>
        <p:txBody>
          <a:bodyPr wrap="square">
            <a:spAutoFit/>
          </a:bodyPr>
          <a:lstStyle/>
          <a:p>
            <a:pPr>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p>
          <a:p>
            <a:pPr algn="just">
              <a:lnSpc>
                <a:spcPct val="150000"/>
              </a:lnSpc>
            </a:pPr>
            <a:r>
              <a:rPr lang="es-MX" sz="2800" b="1" dirty="0" smtClean="0">
                <a:latin typeface="Arial" panose="020B0604020202020204" pitchFamily="34" charset="0"/>
                <a:cs typeface="Arial" panose="020B0604020202020204" pitchFamily="34" charset="0"/>
              </a:rPr>
              <a:t>El </a:t>
            </a:r>
            <a:r>
              <a:rPr lang="es-MX" sz="2800" b="1" dirty="0">
                <a:latin typeface="Arial" panose="020B0604020202020204" pitchFamily="34" charset="0"/>
                <a:cs typeface="Arial" panose="020B0604020202020204" pitchFamily="34" charset="0"/>
              </a:rPr>
              <a:t>fin </a:t>
            </a:r>
            <a:r>
              <a:rPr lang="es-MX" sz="2800" b="1" dirty="0" smtClean="0">
                <a:latin typeface="Arial" panose="020B0604020202020204" pitchFamily="34" charset="0"/>
                <a:cs typeface="Arial" panose="020B0604020202020204" pitchFamily="34" charset="0"/>
              </a:rPr>
              <a:t>es </a:t>
            </a:r>
            <a:r>
              <a:rPr lang="es-MX" sz="2800" b="1" dirty="0">
                <a:latin typeface="Arial" panose="020B0604020202020204" pitchFamily="34" charset="0"/>
                <a:cs typeface="Arial" panose="020B0604020202020204" pitchFamily="34" charset="0"/>
              </a:rPr>
              <a:t>garantizar una actuación ética y responsable en el ejercicio de sus </a:t>
            </a:r>
            <a:r>
              <a:rPr lang="es-MX" sz="2800" b="1" dirty="0" smtClean="0">
                <a:latin typeface="Arial" panose="020B0604020202020204" pitchFamily="34" charset="0"/>
                <a:cs typeface="Arial" panose="020B0604020202020204" pitchFamily="34" charset="0"/>
              </a:rPr>
              <a:t>funciones </a:t>
            </a:r>
            <a:r>
              <a:rPr lang="es-MX" sz="2800" b="1" dirty="0">
                <a:latin typeface="Arial" panose="020B0604020202020204" pitchFamily="34" charset="0"/>
                <a:cs typeface="Arial" panose="020B0604020202020204" pitchFamily="34" charset="0"/>
              </a:rPr>
              <a:t>así como emitir las medidas preventivas que regulen las conductas que propicien buenas </a:t>
            </a:r>
            <a:r>
              <a:rPr lang="es-MX" sz="2800" b="1" dirty="0" smtClean="0">
                <a:latin typeface="Arial" panose="020B0604020202020204" pitchFamily="34" charset="0"/>
                <a:cs typeface="Arial" panose="020B0604020202020204" pitchFamily="34" charset="0"/>
              </a:rPr>
              <a:t>actitudes con </a:t>
            </a:r>
            <a:r>
              <a:rPr lang="es-MX" sz="2800" b="1" dirty="0">
                <a:latin typeface="Arial" panose="020B0604020202020204" pitchFamily="34" charset="0"/>
                <a:cs typeface="Arial" panose="020B0604020202020204" pitchFamily="34" charset="0"/>
              </a:rPr>
              <a:t>las que se garantice la transparencia, la honestidad y la rendición de cuentas en la gestión pública estatal.</a:t>
            </a:r>
          </a:p>
          <a:p>
            <a:pPr algn="ctr">
              <a:lnSpc>
                <a:spcPct val="150000"/>
              </a:lnSpc>
            </a:pPr>
            <a:r>
              <a:rPr lang="es-MX" sz="2000" b="1" dirty="0">
                <a:solidFill>
                  <a:srgbClr val="FF0000"/>
                </a:solidFill>
              </a:rPr>
              <a:t>Artículo 1°.</a:t>
            </a:r>
            <a:endParaRPr lang="es-MX" sz="2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97924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23528" y="260648"/>
            <a:ext cx="8568952" cy="6336704"/>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611560" y="692696"/>
            <a:ext cx="8064896" cy="6186309"/>
          </a:xfrm>
          <a:prstGeom prst="rect">
            <a:avLst/>
          </a:prstGeom>
        </p:spPr>
        <p:txBody>
          <a:bodyPr wrap="square">
            <a:spAutoFit/>
          </a:bodyPr>
          <a:lstStyle/>
          <a:p>
            <a:pPr>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p>
          <a:p>
            <a:pPr algn="ctr">
              <a:lnSpc>
                <a:spcPct val="150000"/>
              </a:lnSpc>
            </a:pPr>
            <a:endParaRPr lang="es-MX" sz="2800" b="1" dirty="0" smtClean="0">
              <a:latin typeface="Arial" panose="020B0604020202020204" pitchFamily="34" charset="0"/>
              <a:cs typeface="Arial" panose="020B0604020202020204" pitchFamily="34" charset="0"/>
            </a:endParaRPr>
          </a:p>
          <a:p>
            <a:pPr algn="just">
              <a:lnSpc>
                <a:spcPct val="150000"/>
              </a:lnSpc>
            </a:pPr>
            <a:r>
              <a:rPr lang="es-MX" sz="2800" b="1" dirty="0">
                <a:latin typeface="Arial" panose="020B0604020202020204" pitchFamily="34" charset="0"/>
                <a:cs typeface="Arial" panose="020B0604020202020204" pitchFamily="34" charset="0"/>
              </a:rPr>
              <a:t>Los principios y valores que rigen el servicio público, como reglas de integridad, previstos en este Acuerdo deberán ser cumplidos por todos los servidores públicos de la Administración Pública del Estado.</a:t>
            </a:r>
          </a:p>
          <a:p>
            <a:pPr algn="just">
              <a:lnSpc>
                <a:spcPct val="150000"/>
              </a:lnSpc>
            </a:pPr>
            <a:endParaRPr lang="es-MX" sz="2800" b="1" dirty="0" smtClean="0">
              <a:latin typeface="Arial" panose="020B0604020202020204" pitchFamily="34" charset="0"/>
              <a:cs typeface="Arial" panose="020B0604020202020204" pitchFamily="34" charset="0"/>
            </a:endParaRPr>
          </a:p>
          <a:p>
            <a:pPr algn="ctr">
              <a:lnSpc>
                <a:spcPct val="150000"/>
              </a:lnSpc>
            </a:pPr>
            <a:r>
              <a:rPr lang="es-MX" sz="2000" b="1" dirty="0">
                <a:solidFill>
                  <a:srgbClr val="FF0000"/>
                </a:solidFill>
                <a:latin typeface="Arial" panose="020B0604020202020204" pitchFamily="34" charset="0"/>
                <a:cs typeface="Arial" panose="020B0604020202020204" pitchFamily="34" charset="0"/>
              </a:rPr>
              <a:t>Artículo </a:t>
            </a:r>
            <a:r>
              <a:rPr lang="es-MX" sz="2000" b="1" dirty="0" smtClean="0">
                <a:solidFill>
                  <a:srgbClr val="FF0000"/>
                </a:solidFill>
                <a:latin typeface="Arial" panose="020B0604020202020204" pitchFamily="34" charset="0"/>
                <a:cs typeface="Arial" panose="020B0604020202020204" pitchFamily="34" charset="0"/>
              </a:rPr>
              <a:t>2°.</a:t>
            </a:r>
          </a:p>
          <a:p>
            <a:pPr algn="just">
              <a:lnSpc>
                <a:spcPct val="150000"/>
              </a:lnSpc>
            </a:pPr>
            <a:endParaRPr lang="es-MX"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38301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251520" y="257915"/>
            <a:ext cx="8712968" cy="6408712"/>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395536" y="476672"/>
            <a:ext cx="8496944" cy="5909310"/>
          </a:xfrm>
          <a:prstGeom prst="rect">
            <a:avLst/>
          </a:prstGeom>
        </p:spPr>
        <p:txBody>
          <a:bodyPr wrap="square">
            <a:spAutoFit/>
          </a:bodyPr>
          <a:lstStyle/>
          <a:p>
            <a:pPr algn="just">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endParaRPr lang="es-MX" sz="2800" b="1" dirty="0" smtClean="0">
              <a:latin typeface="Arial" panose="020B0604020202020204" pitchFamily="34" charset="0"/>
              <a:cs typeface="Arial" panose="020B0604020202020204" pitchFamily="34" charset="0"/>
            </a:endParaRPr>
          </a:p>
          <a:p>
            <a:pPr algn="just"/>
            <a:r>
              <a:rPr lang="es-MX" sz="2800" b="1" dirty="0">
                <a:latin typeface="Arial" panose="020B0604020202020204" pitchFamily="34" charset="0"/>
                <a:cs typeface="Arial" panose="020B0604020202020204" pitchFamily="34" charset="0"/>
              </a:rPr>
              <a:t>Los servidores públicos deberán observar los principios y valores, conforme a las reglas de integridad establecidos en el presente Acuerdo, en el desempeño de su empleo, cargo o comisión, a fin de contribuir al desarrollo de una cultura de legalidad, de ética y de responsabilidad pública</a:t>
            </a:r>
            <a:r>
              <a:rPr lang="es-MX" sz="2800" b="1" dirty="0" smtClean="0">
                <a:latin typeface="Arial" panose="020B0604020202020204" pitchFamily="34" charset="0"/>
                <a:cs typeface="Arial" panose="020B0604020202020204" pitchFamily="34" charset="0"/>
              </a:rPr>
              <a:t>.</a:t>
            </a:r>
            <a:endParaRPr lang="es-MX" sz="2800" b="1" dirty="0">
              <a:latin typeface="Arial" panose="020B0604020202020204" pitchFamily="34" charset="0"/>
              <a:cs typeface="Arial" panose="020B0604020202020204" pitchFamily="34" charset="0"/>
            </a:endParaRPr>
          </a:p>
          <a:p>
            <a:pPr algn="just"/>
            <a:r>
              <a:rPr lang="es-MX" sz="2800" b="1" dirty="0">
                <a:latin typeface="Arial" panose="020B0604020202020204" pitchFamily="34" charset="0"/>
                <a:cs typeface="Arial" panose="020B0604020202020204" pitchFamily="34" charset="0"/>
              </a:rPr>
              <a:t>La contravención a lo anterior, será investigada conforme a los procedimientos previstos en el Acuerdo de Creación de la Unidad Especializada en Ética, Conducta y Prevención de conflictos de </a:t>
            </a:r>
            <a:r>
              <a:rPr lang="es-MX" sz="2800" b="1" dirty="0" smtClean="0">
                <a:latin typeface="Arial" panose="020B0604020202020204" pitchFamily="34" charset="0"/>
                <a:cs typeface="Arial" panose="020B0604020202020204" pitchFamily="34" charset="0"/>
              </a:rPr>
              <a:t>Interés.			</a:t>
            </a:r>
            <a:r>
              <a:rPr lang="es-MX" sz="2000" b="1" dirty="0" smtClean="0">
                <a:solidFill>
                  <a:srgbClr val="FF0000"/>
                </a:solidFill>
                <a:latin typeface="Arial" panose="020B0604020202020204" pitchFamily="34" charset="0"/>
                <a:cs typeface="Arial" panose="020B0604020202020204" pitchFamily="34" charset="0"/>
              </a:rPr>
              <a:t>Artículo </a:t>
            </a:r>
            <a:r>
              <a:rPr lang="es-MX" sz="2000" b="1" dirty="0">
                <a:solidFill>
                  <a:srgbClr val="FF0000"/>
                </a:solidFill>
                <a:latin typeface="Arial" panose="020B0604020202020204" pitchFamily="34" charset="0"/>
                <a:cs typeface="Arial" panose="020B0604020202020204" pitchFamily="34" charset="0"/>
              </a:rPr>
              <a:t>5</a:t>
            </a:r>
            <a:r>
              <a:rPr lang="es-MX" sz="2000" b="1" dirty="0" smtClean="0">
                <a:solidFill>
                  <a:srgbClr val="FF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7201965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23528" y="260648"/>
            <a:ext cx="8568952" cy="6336704"/>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611560" y="692696"/>
            <a:ext cx="8064896" cy="6186309"/>
          </a:xfrm>
          <a:prstGeom prst="rect">
            <a:avLst/>
          </a:prstGeom>
        </p:spPr>
        <p:txBody>
          <a:bodyPr wrap="square">
            <a:spAutoFit/>
          </a:bodyPr>
          <a:lstStyle/>
          <a:p>
            <a:pPr>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p>
          <a:p>
            <a:pPr algn="ctr">
              <a:lnSpc>
                <a:spcPct val="150000"/>
              </a:lnSpc>
            </a:pPr>
            <a:endParaRPr lang="es-MX" sz="2800" b="1" dirty="0" smtClean="0">
              <a:latin typeface="Arial" panose="020B0604020202020204" pitchFamily="34" charset="0"/>
              <a:cs typeface="Arial" panose="020B0604020202020204" pitchFamily="34" charset="0"/>
            </a:endParaRPr>
          </a:p>
          <a:p>
            <a:pPr algn="just">
              <a:lnSpc>
                <a:spcPct val="150000"/>
              </a:lnSpc>
            </a:pPr>
            <a:r>
              <a:rPr lang="es-MX" sz="2800" b="1" dirty="0">
                <a:latin typeface="Arial" panose="020B0604020202020204" pitchFamily="34" charset="0"/>
                <a:cs typeface="Arial" panose="020B0604020202020204" pitchFamily="34" charset="0"/>
              </a:rPr>
              <a:t>La Contraloría será competente para aplicar, vigilar y evaluar el cumplimiento del presente instrumento, a través de la </a:t>
            </a:r>
            <a:r>
              <a:rPr lang="es-MX" sz="2800" b="1" u="sng" dirty="0">
                <a:latin typeface="Arial" panose="020B0604020202020204" pitchFamily="34" charset="0"/>
                <a:cs typeface="Arial" panose="020B0604020202020204" pitchFamily="34" charset="0"/>
              </a:rPr>
              <a:t>Unidad Especializada</a:t>
            </a:r>
            <a:r>
              <a:rPr lang="es-MX" sz="2800" b="1" dirty="0">
                <a:latin typeface="Arial" panose="020B0604020202020204" pitchFamily="34" charset="0"/>
                <a:cs typeface="Arial" panose="020B0604020202020204" pitchFamily="34" charset="0"/>
              </a:rPr>
              <a:t> que se cree para tal efecto.</a:t>
            </a:r>
          </a:p>
          <a:p>
            <a:pPr algn="just">
              <a:lnSpc>
                <a:spcPct val="150000"/>
              </a:lnSpc>
            </a:pPr>
            <a:endParaRPr lang="es-MX" sz="2800" b="1" dirty="0">
              <a:latin typeface="Arial" panose="020B0604020202020204" pitchFamily="34" charset="0"/>
              <a:cs typeface="Arial" panose="020B0604020202020204" pitchFamily="34" charset="0"/>
            </a:endParaRPr>
          </a:p>
          <a:p>
            <a:pPr algn="just">
              <a:lnSpc>
                <a:spcPct val="150000"/>
              </a:lnSpc>
            </a:pPr>
            <a:endParaRPr lang="es-MX" sz="2800" b="1" dirty="0" smtClean="0">
              <a:latin typeface="Arial" panose="020B0604020202020204" pitchFamily="34" charset="0"/>
              <a:cs typeface="Arial" panose="020B0604020202020204" pitchFamily="34" charset="0"/>
            </a:endParaRPr>
          </a:p>
          <a:p>
            <a:pPr algn="ctr">
              <a:lnSpc>
                <a:spcPct val="150000"/>
              </a:lnSpc>
            </a:pPr>
            <a:r>
              <a:rPr lang="es-MX" sz="2000" b="1" dirty="0">
                <a:solidFill>
                  <a:srgbClr val="FF0000"/>
                </a:solidFill>
                <a:latin typeface="Arial" panose="020B0604020202020204" pitchFamily="34" charset="0"/>
                <a:cs typeface="Arial" panose="020B0604020202020204" pitchFamily="34" charset="0"/>
              </a:rPr>
              <a:t>Artículo </a:t>
            </a:r>
            <a:r>
              <a:rPr lang="es-MX" sz="2000" b="1" dirty="0" smtClean="0">
                <a:solidFill>
                  <a:srgbClr val="FF0000"/>
                </a:solidFill>
                <a:latin typeface="Arial" panose="020B0604020202020204" pitchFamily="34" charset="0"/>
                <a:cs typeface="Arial" panose="020B0604020202020204" pitchFamily="34" charset="0"/>
              </a:rPr>
              <a:t>2°.</a:t>
            </a:r>
          </a:p>
          <a:p>
            <a:pPr algn="just">
              <a:lnSpc>
                <a:spcPct val="150000"/>
              </a:lnSpc>
            </a:pPr>
            <a:endParaRPr lang="es-MX"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76400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23528" y="260648"/>
            <a:ext cx="8568952" cy="6336704"/>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539552" y="548680"/>
            <a:ext cx="8496944" cy="5909310"/>
          </a:xfrm>
          <a:prstGeom prst="rect">
            <a:avLst/>
          </a:prstGeom>
        </p:spPr>
        <p:txBody>
          <a:bodyPr wrap="square">
            <a:spAutoFit/>
          </a:bodyPr>
          <a:lstStyle/>
          <a:p>
            <a:pPr algn="just">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endParaRPr lang="es-MX" sz="2800" b="1" dirty="0" smtClean="0">
              <a:latin typeface="Arial" panose="020B0604020202020204" pitchFamily="34" charset="0"/>
              <a:cs typeface="Arial" panose="020B0604020202020204" pitchFamily="34" charset="0"/>
            </a:endParaRPr>
          </a:p>
          <a:p>
            <a:r>
              <a:rPr lang="es-MX" sz="2800" b="1" dirty="0">
                <a:latin typeface="Arial" panose="020B0604020202020204" pitchFamily="34" charset="0"/>
                <a:cs typeface="Arial" panose="020B0604020202020204" pitchFamily="34" charset="0"/>
              </a:rPr>
              <a:t>Son </a:t>
            </a:r>
            <a:r>
              <a:rPr lang="es-MX" sz="2800" b="1" u="sng" dirty="0">
                <a:solidFill>
                  <a:srgbClr val="FF0000"/>
                </a:solidFill>
                <a:latin typeface="Arial" panose="020B0604020202020204" pitchFamily="34" charset="0"/>
                <a:cs typeface="Arial" panose="020B0604020202020204" pitchFamily="34" charset="0"/>
              </a:rPr>
              <a:t>principios</a:t>
            </a:r>
            <a:r>
              <a:rPr lang="es-MX" sz="2800" b="1" dirty="0">
                <a:latin typeface="Arial" panose="020B0604020202020204" pitchFamily="34" charset="0"/>
                <a:cs typeface="Arial" panose="020B0604020202020204" pitchFamily="34" charset="0"/>
              </a:rPr>
              <a:t> aplicables a los servidores </a:t>
            </a:r>
            <a:r>
              <a:rPr lang="es-MX" sz="2800" b="1" dirty="0" smtClean="0">
                <a:latin typeface="Arial" panose="020B0604020202020204" pitchFamily="34" charset="0"/>
                <a:cs typeface="Arial" panose="020B0604020202020204" pitchFamily="34" charset="0"/>
              </a:rPr>
              <a:t>públicos:</a:t>
            </a:r>
            <a:endParaRPr lang="es-MX" sz="2800" b="1" dirty="0">
              <a:latin typeface="Arial" panose="020B0604020202020204" pitchFamily="34" charset="0"/>
              <a:cs typeface="Arial" panose="020B0604020202020204" pitchFamily="34" charset="0"/>
            </a:endParaRPr>
          </a:p>
          <a:p>
            <a:r>
              <a:rPr lang="es-MX" sz="2800" b="1" dirty="0">
                <a:latin typeface="Arial" panose="020B0604020202020204" pitchFamily="34" charset="0"/>
                <a:cs typeface="Arial" panose="020B0604020202020204" pitchFamily="34" charset="0"/>
              </a:rPr>
              <a:t> </a:t>
            </a:r>
            <a:r>
              <a:rPr lang="es-MX" sz="2800" b="1" dirty="0" smtClean="0">
                <a:latin typeface="Arial" panose="020B0604020202020204" pitchFamily="34" charset="0"/>
                <a:cs typeface="Arial" panose="020B0604020202020204" pitchFamily="34" charset="0"/>
              </a:rPr>
              <a:t>I</a:t>
            </a:r>
            <a:r>
              <a:rPr lang="es-MX" sz="2800" b="1" dirty="0">
                <a:latin typeface="Arial" panose="020B0604020202020204" pitchFamily="34" charset="0"/>
                <a:cs typeface="Arial" panose="020B0604020202020204" pitchFamily="34" charset="0"/>
              </a:rPr>
              <a:t>. </a:t>
            </a:r>
            <a:r>
              <a:rPr lang="es-MX" sz="2800" b="1" u="sng" dirty="0">
                <a:latin typeface="Arial" panose="020B0604020202020204" pitchFamily="34" charset="0"/>
                <a:cs typeface="Arial" panose="020B0604020202020204" pitchFamily="34" charset="0"/>
              </a:rPr>
              <a:t>Competencia por </a:t>
            </a:r>
            <a:r>
              <a:rPr lang="es-MX" sz="2800" b="1" u="sng" dirty="0" smtClean="0">
                <a:latin typeface="Arial" panose="020B0604020202020204" pitchFamily="34" charset="0"/>
                <a:cs typeface="Arial" panose="020B0604020202020204" pitchFamily="34" charset="0"/>
              </a:rPr>
              <a:t>mérito</a:t>
            </a:r>
            <a:r>
              <a:rPr lang="es-MX" sz="2800" b="1" dirty="0">
                <a:latin typeface="Arial" panose="020B0604020202020204" pitchFamily="34" charset="0"/>
                <a:cs typeface="Arial" panose="020B0604020202020204" pitchFamily="34" charset="0"/>
              </a:rPr>
              <a:t> </a:t>
            </a:r>
          </a:p>
          <a:p>
            <a:r>
              <a:rPr lang="es-MX" sz="2800" b="1" dirty="0">
                <a:latin typeface="Arial" panose="020B0604020202020204" pitchFamily="34" charset="0"/>
                <a:cs typeface="Arial" panose="020B0604020202020204" pitchFamily="34" charset="0"/>
              </a:rPr>
              <a:t>II. </a:t>
            </a:r>
            <a:r>
              <a:rPr lang="es-MX" sz="2800" b="1" u="sng" dirty="0" smtClean="0">
                <a:latin typeface="Arial" panose="020B0604020202020204" pitchFamily="34" charset="0"/>
                <a:cs typeface="Arial" panose="020B0604020202020204" pitchFamily="34" charset="0"/>
              </a:rPr>
              <a:t>Confidencialidad</a:t>
            </a:r>
            <a:endParaRPr lang="es-MX" sz="2800" b="1" u="sng" dirty="0">
              <a:latin typeface="Arial" panose="020B0604020202020204" pitchFamily="34" charset="0"/>
              <a:cs typeface="Arial" panose="020B0604020202020204" pitchFamily="34" charset="0"/>
            </a:endParaRPr>
          </a:p>
          <a:p>
            <a:r>
              <a:rPr lang="es-MX" sz="2800" b="1" dirty="0">
                <a:latin typeface="Arial" panose="020B0604020202020204" pitchFamily="34" charset="0"/>
                <a:cs typeface="Arial" panose="020B0604020202020204" pitchFamily="34" charset="0"/>
              </a:rPr>
              <a:t>III. </a:t>
            </a:r>
            <a:r>
              <a:rPr lang="es-MX" sz="2800" b="1" u="sng" dirty="0">
                <a:latin typeface="Arial" panose="020B0604020202020204" pitchFamily="34" charset="0"/>
                <a:cs typeface="Arial" panose="020B0604020202020204" pitchFamily="34" charset="0"/>
              </a:rPr>
              <a:t>Economía</a:t>
            </a:r>
            <a:r>
              <a:rPr lang="es-MX" sz="2800" b="1" dirty="0">
                <a:latin typeface="Arial" panose="020B0604020202020204" pitchFamily="34" charset="0"/>
                <a:cs typeface="Arial" panose="020B0604020202020204" pitchFamily="34" charset="0"/>
              </a:rPr>
              <a:t>: Es el aprovechamiento y optimización de los recursos que usen, administren o </a:t>
            </a:r>
            <a:r>
              <a:rPr lang="es-MX" sz="2800" b="1" dirty="0" smtClean="0">
                <a:latin typeface="Arial" panose="020B0604020202020204" pitchFamily="34" charset="0"/>
                <a:cs typeface="Arial" panose="020B0604020202020204" pitchFamily="34" charset="0"/>
              </a:rPr>
              <a:t>ejecuten</a:t>
            </a:r>
            <a:r>
              <a:rPr lang="es-MX" sz="2800" b="1" dirty="0">
                <a:latin typeface="Arial" panose="020B0604020202020204" pitchFamily="34" charset="0"/>
                <a:cs typeface="Arial" panose="020B0604020202020204" pitchFamily="34" charset="0"/>
              </a:rPr>
              <a:t> </a:t>
            </a:r>
          </a:p>
          <a:p>
            <a:r>
              <a:rPr lang="es-MX" sz="2800" b="1" dirty="0">
                <a:latin typeface="Arial" panose="020B0604020202020204" pitchFamily="34" charset="0"/>
                <a:cs typeface="Arial" panose="020B0604020202020204" pitchFamily="34" charset="0"/>
              </a:rPr>
              <a:t>IV. </a:t>
            </a:r>
            <a:r>
              <a:rPr lang="es-MX" sz="2800" b="1" u="sng" dirty="0">
                <a:latin typeface="Arial" panose="020B0604020202020204" pitchFamily="34" charset="0"/>
                <a:cs typeface="Arial" panose="020B0604020202020204" pitchFamily="34" charset="0"/>
              </a:rPr>
              <a:t>Eficacia</a:t>
            </a:r>
            <a:r>
              <a:rPr lang="es-MX" sz="2800" b="1" dirty="0">
                <a:latin typeface="Arial" panose="020B0604020202020204" pitchFamily="34" charset="0"/>
                <a:cs typeface="Arial" panose="020B0604020202020204" pitchFamily="34" charset="0"/>
              </a:rPr>
              <a:t>: </a:t>
            </a:r>
            <a:r>
              <a:rPr lang="es-MX" sz="2800" b="1" dirty="0" smtClean="0">
                <a:latin typeface="Arial" panose="020B0604020202020204" pitchFamily="34" charset="0"/>
                <a:cs typeface="Arial" panose="020B0604020202020204" pitchFamily="34" charset="0"/>
              </a:rPr>
              <a:t>capacidad para </a:t>
            </a:r>
            <a:r>
              <a:rPr lang="es-MX" sz="2800" b="1" dirty="0">
                <a:latin typeface="Arial" panose="020B0604020202020204" pitchFamily="34" charset="0"/>
                <a:cs typeface="Arial" panose="020B0604020202020204" pitchFamily="34" charset="0"/>
              </a:rPr>
              <a:t>alcanzar metas y objetivos </a:t>
            </a:r>
            <a:r>
              <a:rPr lang="es-MX" sz="2800" dirty="0">
                <a:latin typeface="Arial" panose="020B0604020202020204" pitchFamily="34" charset="0"/>
                <a:cs typeface="Arial" panose="020B0604020202020204" pitchFamily="34" charset="0"/>
              </a:rPr>
              <a:t> </a:t>
            </a:r>
          </a:p>
          <a:p>
            <a:r>
              <a:rPr lang="es-MX" sz="2800" b="1" dirty="0">
                <a:latin typeface="Arial" panose="020B0604020202020204" pitchFamily="34" charset="0"/>
                <a:cs typeface="Arial" panose="020B0604020202020204" pitchFamily="34" charset="0"/>
              </a:rPr>
              <a:t>VI. </a:t>
            </a:r>
            <a:r>
              <a:rPr lang="es-MX" sz="2800" b="1" u="sng" dirty="0">
                <a:latin typeface="Arial" panose="020B0604020202020204" pitchFamily="34" charset="0"/>
                <a:cs typeface="Arial" panose="020B0604020202020204" pitchFamily="34" charset="0"/>
              </a:rPr>
              <a:t>Equidad</a:t>
            </a:r>
            <a:r>
              <a:rPr lang="es-MX" sz="2800" b="1" dirty="0">
                <a:latin typeface="Arial" panose="020B0604020202020204" pitchFamily="34" charset="0"/>
                <a:cs typeface="Arial" panose="020B0604020202020204" pitchFamily="34" charset="0"/>
              </a:rPr>
              <a:t>: </a:t>
            </a:r>
            <a:r>
              <a:rPr lang="es-MX" sz="2800" b="1" dirty="0" smtClean="0">
                <a:latin typeface="Arial" panose="020B0604020202020204" pitchFamily="34" charset="0"/>
                <a:cs typeface="Arial" panose="020B0604020202020204" pitchFamily="34" charset="0"/>
              </a:rPr>
              <a:t>no </a:t>
            </a:r>
            <a:r>
              <a:rPr lang="es-MX" sz="2800" b="1" dirty="0">
                <a:latin typeface="Arial" panose="020B0604020202020204" pitchFamily="34" charset="0"/>
                <a:cs typeface="Arial" panose="020B0604020202020204" pitchFamily="34" charset="0"/>
              </a:rPr>
              <a:t>favorecer en el trato a una persona perjudicando a </a:t>
            </a:r>
            <a:r>
              <a:rPr lang="es-MX" sz="2800" b="1" dirty="0" smtClean="0">
                <a:latin typeface="Arial" panose="020B0604020202020204" pitchFamily="34" charset="0"/>
                <a:cs typeface="Arial" panose="020B0604020202020204" pitchFamily="34" charset="0"/>
              </a:rPr>
              <a:t>otra</a:t>
            </a:r>
          </a:p>
          <a:p>
            <a:r>
              <a:rPr lang="es-MX" sz="2800" b="1" dirty="0" smtClean="0">
                <a:latin typeface="Arial" panose="020B0604020202020204" pitchFamily="34" charset="0"/>
                <a:cs typeface="Arial" panose="020B0604020202020204" pitchFamily="34" charset="0"/>
              </a:rPr>
              <a:t>VII</a:t>
            </a:r>
            <a:r>
              <a:rPr lang="es-MX" sz="2800" b="1" dirty="0">
                <a:latin typeface="Arial" panose="020B0604020202020204" pitchFamily="34" charset="0"/>
                <a:cs typeface="Arial" panose="020B0604020202020204" pitchFamily="34" charset="0"/>
              </a:rPr>
              <a:t>. </a:t>
            </a:r>
            <a:r>
              <a:rPr lang="es-MX" sz="2800" b="1" u="sng" dirty="0" smtClean="0">
                <a:latin typeface="Arial" panose="020B0604020202020204" pitchFamily="34" charset="0"/>
                <a:cs typeface="Arial" panose="020B0604020202020204" pitchFamily="34" charset="0"/>
              </a:rPr>
              <a:t>Honradez</a:t>
            </a:r>
            <a:r>
              <a:rPr lang="es-MX" sz="2800" b="1" dirty="0">
                <a:latin typeface="Arial" panose="020B0604020202020204" pitchFamily="34" charset="0"/>
                <a:cs typeface="Arial" panose="020B0604020202020204" pitchFamily="34" charset="0"/>
              </a:rPr>
              <a:t> </a:t>
            </a:r>
            <a:r>
              <a:rPr lang="es-MX" sz="2800" b="1" dirty="0">
                <a:solidFill>
                  <a:srgbClr val="FF0000"/>
                </a:solidFill>
                <a:latin typeface="Arial" panose="020B0604020202020204" pitchFamily="34" charset="0"/>
                <a:cs typeface="Arial" panose="020B0604020202020204" pitchFamily="34" charset="0"/>
              </a:rPr>
              <a:t> </a:t>
            </a:r>
            <a:r>
              <a:rPr lang="es-MX" sz="2800" b="1" dirty="0" smtClean="0">
                <a:solidFill>
                  <a:srgbClr val="FF0000"/>
                </a:solidFill>
                <a:latin typeface="Arial" panose="020B0604020202020204" pitchFamily="34" charset="0"/>
                <a:cs typeface="Arial" panose="020B0604020202020204" pitchFamily="34" charset="0"/>
              </a:rPr>
              <a:t>		</a:t>
            </a:r>
            <a:r>
              <a:rPr lang="es-MX" sz="2000" b="1" dirty="0" smtClean="0">
                <a:solidFill>
                  <a:srgbClr val="FF0000"/>
                </a:solidFill>
                <a:latin typeface="Arial" panose="020B0604020202020204" pitchFamily="34" charset="0"/>
                <a:cs typeface="Arial" panose="020B0604020202020204" pitchFamily="34" charset="0"/>
              </a:rPr>
              <a:t>Artículo </a:t>
            </a:r>
            <a:r>
              <a:rPr lang="es-MX" sz="2000" b="1" dirty="0">
                <a:solidFill>
                  <a:srgbClr val="FF0000"/>
                </a:solidFill>
                <a:latin typeface="Arial" panose="020B0604020202020204" pitchFamily="34" charset="0"/>
                <a:cs typeface="Arial" panose="020B0604020202020204" pitchFamily="34" charset="0"/>
              </a:rPr>
              <a:t>6°.</a:t>
            </a:r>
            <a:endParaRPr lang="es-MX"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00424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23528" y="260648"/>
            <a:ext cx="8568952" cy="6336704"/>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539552" y="548680"/>
            <a:ext cx="8496944" cy="5909310"/>
          </a:xfrm>
          <a:prstGeom prst="rect">
            <a:avLst/>
          </a:prstGeom>
        </p:spPr>
        <p:txBody>
          <a:bodyPr wrap="square">
            <a:spAutoFit/>
          </a:bodyPr>
          <a:lstStyle/>
          <a:p>
            <a:pPr algn="just">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endParaRPr lang="es-MX" sz="2800" b="1" dirty="0" smtClean="0">
              <a:latin typeface="Arial" panose="020B0604020202020204" pitchFamily="34" charset="0"/>
              <a:cs typeface="Arial" panose="020B0604020202020204" pitchFamily="34" charset="0"/>
            </a:endParaRPr>
          </a:p>
          <a:p>
            <a:r>
              <a:rPr lang="es-MX" sz="2800" b="1" u="sng" dirty="0" smtClean="0">
                <a:solidFill>
                  <a:srgbClr val="FF0000"/>
                </a:solidFill>
                <a:latin typeface="Arial" panose="020B0604020202020204" pitchFamily="34" charset="0"/>
                <a:cs typeface="Arial" panose="020B0604020202020204" pitchFamily="34" charset="0"/>
              </a:rPr>
              <a:t>Principios</a:t>
            </a:r>
            <a:r>
              <a:rPr lang="es-MX" sz="2800" b="1" dirty="0" smtClean="0">
                <a:latin typeface="Arial" panose="020B0604020202020204" pitchFamily="34" charset="0"/>
                <a:cs typeface="Arial" panose="020B0604020202020204" pitchFamily="34" charset="0"/>
              </a:rPr>
              <a:t> </a:t>
            </a:r>
            <a:r>
              <a:rPr lang="es-MX" sz="2800" b="1" dirty="0">
                <a:latin typeface="Arial" panose="020B0604020202020204" pitchFamily="34" charset="0"/>
                <a:cs typeface="Arial" panose="020B0604020202020204" pitchFamily="34" charset="0"/>
              </a:rPr>
              <a:t>aplicables a los servidores </a:t>
            </a:r>
            <a:r>
              <a:rPr lang="es-MX" sz="2800" b="1" dirty="0" smtClean="0">
                <a:latin typeface="Arial" panose="020B0604020202020204" pitchFamily="34" charset="0"/>
                <a:cs typeface="Arial" panose="020B0604020202020204" pitchFamily="34" charset="0"/>
              </a:rPr>
              <a:t>públicos:</a:t>
            </a:r>
            <a:endParaRPr lang="es-MX" sz="2800" b="1" dirty="0">
              <a:latin typeface="Arial" panose="020B0604020202020204" pitchFamily="34" charset="0"/>
              <a:cs typeface="Arial" panose="020B0604020202020204" pitchFamily="34" charset="0"/>
            </a:endParaRPr>
          </a:p>
          <a:p>
            <a:r>
              <a:rPr lang="es-MX" sz="2800" b="1" dirty="0">
                <a:latin typeface="Arial" panose="020B0604020202020204" pitchFamily="34" charset="0"/>
                <a:cs typeface="Arial" panose="020B0604020202020204" pitchFamily="34" charset="0"/>
              </a:rPr>
              <a:t> VIII. </a:t>
            </a:r>
            <a:r>
              <a:rPr lang="es-MX" sz="2800" b="1" u="sng" dirty="0">
                <a:latin typeface="Arial" panose="020B0604020202020204" pitchFamily="34" charset="0"/>
                <a:cs typeface="Arial" panose="020B0604020202020204" pitchFamily="34" charset="0"/>
              </a:rPr>
              <a:t>Imparcialidad</a:t>
            </a:r>
            <a:endParaRPr lang="es-MX" sz="2800" b="1" dirty="0">
              <a:latin typeface="Arial" panose="020B0604020202020204" pitchFamily="34" charset="0"/>
              <a:cs typeface="Arial" panose="020B0604020202020204" pitchFamily="34" charset="0"/>
            </a:endParaRPr>
          </a:p>
          <a:p>
            <a:r>
              <a:rPr lang="es-MX" sz="2800" b="1" dirty="0">
                <a:latin typeface="Arial" panose="020B0604020202020204" pitchFamily="34" charset="0"/>
                <a:cs typeface="Arial" panose="020B0604020202020204" pitchFamily="34" charset="0"/>
              </a:rPr>
              <a:t> IX. </a:t>
            </a:r>
            <a:r>
              <a:rPr lang="es-MX" sz="2800" b="1" u="sng" dirty="0">
                <a:latin typeface="Arial" panose="020B0604020202020204" pitchFamily="34" charset="0"/>
                <a:cs typeface="Arial" panose="020B0604020202020204" pitchFamily="34" charset="0"/>
              </a:rPr>
              <a:t>Igualdad de trato y oportunidades, inclusión y no discriminación</a:t>
            </a:r>
            <a:r>
              <a:rPr lang="es-MX" sz="2800" b="1" dirty="0">
                <a:latin typeface="Arial" panose="020B0604020202020204" pitchFamily="34" charset="0"/>
                <a:cs typeface="Arial" panose="020B0604020202020204" pitchFamily="34" charset="0"/>
              </a:rPr>
              <a:t>	</a:t>
            </a:r>
            <a:endParaRPr lang="es-MX" sz="2000" b="1" dirty="0">
              <a:solidFill>
                <a:srgbClr val="FF0000"/>
              </a:solidFill>
              <a:latin typeface="Arial" panose="020B0604020202020204" pitchFamily="34" charset="0"/>
              <a:cs typeface="Arial" panose="020B0604020202020204" pitchFamily="34" charset="0"/>
            </a:endParaRPr>
          </a:p>
          <a:p>
            <a:r>
              <a:rPr lang="es-MX" sz="2800" b="1" u="sng" dirty="0" smtClean="0">
                <a:latin typeface="Arial" panose="020B0604020202020204" pitchFamily="34" charset="0"/>
                <a:cs typeface="Arial" panose="020B0604020202020204" pitchFamily="34" charset="0"/>
              </a:rPr>
              <a:t>X. Independencia</a:t>
            </a:r>
          </a:p>
          <a:p>
            <a:r>
              <a:rPr lang="es-MX" sz="2800" b="1" u="sng" dirty="0" smtClean="0">
                <a:latin typeface="Arial" panose="020B0604020202020204" pitchFamily="34" charset="0"/>
                <a:cs typeface="Arial" panose="020B0604020202020204" pitchFamily="34" charset="0"/>
              </a:rPr>
              <a:t>XI. Integridad</a:t>
            </a:r>
          </a:p>
          <a:p>
            <a:r>
              <a:rPr lang="es-MX" sz="2800" b="1" u="sng" dirty="0" smtClean="0">
                <a:latin typeface="Arial" panose="020B0604020202020204" pitchFamily="34" charset="0"/>
                <a:cs typeface="Arial" panose="020B0604020202020204" pitchFamily="34" charset="0"/>
              </a:rPr>
              <a:t>XII. Lealtad</a:t>
            </a:r>
          </a:p>
          <a:p>
            <a:r>
              <a:rPr lang="es-MX" sz="2800" b="1" u="sng" dirty="0" smtClean="0">
                <a:latin typeface="Arial" panose="020B0604020202020204" pitchFamily="34" charset="0"/>
                <a:cs typeface="Arial" panose="020B0604020202020204" pitchFamily="34" charset="0"/>
              </a:rPr>
              <a:t>XIII. Legalidad</a:t>
            </a:r>
          </a:p>
          <a:p>
            <a:r>
              <a:rPr lang="es-MX" sz="2800" b="1" u="sng" dirty="0" smtClean="0">
                <a:latin typeface="Arial" panose="020B0604020202020204" pitchFamily="34" charset="0"/>
                <a:cs typeface="Arial" panose="020B0604020202020204" pitchFamily="34" charset="0"/>
              </a:rPr>
              <a:t>XIV. Objetividad</a:t>
            </a:r>
          </a:p>
          <a:p>
            <a:r>
              <a:rPr lang="es-MX" sz="2800" b="1" u="sng" dirty="0" smtClean="0">
                <a:latin typeface="Arial" panose="020B0604020202020204" pitchFamily="34" charset="0"/>
                <a:cs typeface="Arial" panose="020B0604020202020204" pitchFamily="34" charset="0"/>
              </a:rPr>
              <a:t>XV. Profesionalismo</a:t>
            </a:r>
          </a:p>
          <a:p>
            <a:r>
              <a:rPr lang="es-MX" sz="2800" b="1" u="sng" dirty="0" smtClean="0">
                <a:latin typeface="Arial" panose="020B0604020202020204" pitchFamily="34" charset="0"/>
                <a:cs typeface="Arial" panose="020B0604020202020204" pitchFamily="34" charset="0"/>
              </a:rPr>
              <a:t>XVI. Respeto a la Dignidad Humana</a:t>
            </a:r>
          </a:p>
          <a:p>
            <a:r>
              <a:rPr lang="es-MX" sz="2800" b="1" u="sng" dirty="0" smtClean="0">
                <a:latin typeface="Arial" panose="020B0604020202020204" pitchFamily="34" charset="0"/>
                <a:cs typeface="Arial" panose="020B0604020202020204" pitchFamily="34" charset="0"/>
              </a:rPr>
              <a:t>XVII. Transparencia</a:t>
            </a:r>
            <a:r>
              <a:rPr lang="es-MX" sz="2800" b="1" dirty="0" smtClean="0">
                <a:latin typeface="Arial" panose="020B0604020202020204" pitchFamily="34" charset="0"/>
                <a:cs typeface="Arial" panose="020B0604020202020204" pitchFamily="34" charset="0"/>
              </a:rPr>
              <a:t>			</a:t>
            </a:r>
            <a:r>
              <a:rPr lang="es-MX" sz="2000" b="1" dirty="0" smtClean="0">
                <a:solidFill>
                  <a:srgbClr val="FF0000"/>
                </a:solidFill>
                <a:latin typeface="Arial" panose="020B0604020202020204" pitchFamily="34" charset="0"/>
                <a:cs typeface="Arial" panose="020B0604020202020204" pitchFamily="34" charset="0"/>
              </a:rPr>
              <a:t>Artículo 6°.</a:t>
            </a:r>
          </a:p>
        </p:txBody>
      </p:sp>
    </p:spTree>
    <p:extLst>
      <p:ext uri="{BB962C8B-B14F-4D97-AF65-F5344CB8AC3E}">
        <p14:creationId xmlns:p14="http://schemas.microsoft.com/office/powerpoint/2010/main" val="36368353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23528" y="188639"/>
            <a:ext cx="8568952" cy="6412205"/>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756869" y="260648"/>
            <a:ext cx="7919587" cy="6340197"/>
          </a:xfrm>
          <a:prstGeom prst="rect">
            <a:avLst/>
          </a:prstGeom>
        </p:spPr>
        <p:txBody>
          <a:bodyPr wrap="square">
            <a:spAutoFit/>
          </a:bodyPr>
          <a:lstStyle/>
          <a:p>
            <a:pPr algn="just">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endParaRPr lang="es-MX" sz="2800" b="1" dirty="0" smtClean="0">
              <a:latin typeface="Arial" panose="020B0604020202020204" pitchFamily="34" charset="0"/>
              <a:cs typeface="Arial" panose="020B0604020202020204" pitchFamily="34" charset="0"/>
            </a:endParaRPr>
          </a:p>
          <a:p>
            <a:r>
              <a:rPr lang="es-MX" sz="2800" b="1" u="sng" dirty="0" smtClean="0">
                <a:solidFill>
                  <a:srgbClr val="FF0000"/>
                </a:solidFill>
                <a:latin typeface="Arial" panose="020B0604020202020204" pitchFamily="34" charset="0"/>
                <a:cs typeface="Arial" panose="020B0604020202020204" pitchFamily="34" charset="0"/>
              </a:rPr>
              <a:t>Valores</a:t>
            </a:r>
            <a:r>
              <a:rPr lang="es-MX" sz="2800" b="1" dirty="0" smtClean="0">
                <a:latin typeface="Arial" panose="020B0604020202020204" pitchFamily="34" charset="0"/>
                <a:cs typeface="Arial" panose="020B0604020202020204" pitchFamily="34" charset="0"/>
              </a:rPr>
              <a:t> </a:t>
            </a:r>
            <a:r>
              <a:rPr lang="es-MX" sz="2800" b="1" dirty="0">
                <a:latin typeface="Arial" panose="020B0604020202020204" pitchFamily="34" charset="0"/>
                <a:cs typeface="Arial" panose="020B0604020202020204" pitchFamily="34" charset="0"/>
              </a:rPr>
              <a:t>aplicables a los servidores </a:t>
            </a:r>
            <a:r>
              <a:rPr lang="es-MX" sz="2800" b="1" dirty="0" smtClean="0">
                <a:latin typeface="Arial" panose="020B0604020202020204" pitchFamily="34" charset="0"/>
                <a:cs typeface="Arial" panose="020B0604020202020204" pitchFamily="34" charset="0"/>
              </a:rPr>
              <a:t>públicos:</a:t>
            </a:r>
            <a:endParaRPr lang="es-MX" sz="2800" b="1" dirty="0">
              <a:latin typeface="Arial" panose="020B0604020202020204" pitchFamily="34" charset="0"/>
              <a:cs typeface="Arial" panose="020B0604020202020204" pitchFamily="34" charset="0"/>
            </a:endParaRPr>
          </a:p>
          <a:p>
            <a:r>
              <a:rPr lang="es-MX" sz="2800" b="1" u="sng" dirty="0" smtClean="0"/>
              <a:t>I</a:t>
            </a:r>
            <a:r>
              <a:rPr lang="es-MX" sz="2800" b="1" u="sng" dirty="0"/>
              <a:t>. </a:t>
            </a:r>
            <a:r>
              <a:rPr lang="es-MX" sz="2800" b="1" u="sng" dirty="0" smtClean="0"/>
              <a:t>Compromiso</a:t>
            </a:r>
            <a:endParaRPr lang="es-MX" sz="2800" b="1" u="sng" dirty="0"/>
          </a:p>
          <a:p>
            <a:r>
              <a:rPr lang="es-MX" sz="2800" b="1" u="sng" dirty="0"/>
              <a:t>II. </a:t>
            </a:r>
            <a:r>
              <a:rPr lang="es-MX" sz="2800" b="1" u="sng" dirty="0" smtClean="0"/>
              <a:t>Cooperación</a:t>
            </a:r>
            <a:endParaRPr lang="es-MX" sz="2800" b="1" u="sng" dirty="0"/>
          </a:p>
          <a:p>
            <a:r>
              <a:rPr lang="es-MX" sz="2800" b="1" u="sng" dirty="0"/>
              <a:t>III. </a:t>
            </a:r>
            <a:r>
              <a:rPr lang="es-MX" sz="2800" b="1" u="sng" dirty="0" smtClean="0"/>
              <a:t>Disciplina</a:t>
            </a:r>
            <a:endParaRPr lang="es-MX" sz="2800" b="1" u="sng" dirty="0"/>
          </a:p>
          <a:p>
            <a:r>
              <a:rPr lang="es-MX" sz="2800" b="1" u="sng" dirty="0"/>
              <a:t>IV. </a:t>
            </a:r>
            <a:r>
              <a:rPr lang="es-MX" sz="2800" b="1" u="sng" dirty="0" smtClean="0"/>
              <a:t>Honestidad</a:t>
            </a:r>
            <a:endParaRPr lang="es-MX" sz="2800" b="1" u="sng" dirty="0"/>
          </a:p>
          <a:p>
            <a:r>
              <a:rPr lang="es-MX" sz="2800" b="1" u="sng" dirty="0"/>
              <a:t>V. </a:t>
            </a:r>
            <a:r>
              <a:rPr lang="es-MX" sz="2800" b="1" u="sng" dirty="0" smtClean="0"/>
              <a:t>Liderazgo </a:t>
            </a:r>
          </a:p>
          <a:p>
            <a:r>
              <a:rPr lang="es-MX" sz="2800" b="1" u="sng" dirty="0" smtClean="0"/>
              <a:t>VI</a:t>
            </a:r>
            <a:r>
              <a:rPr lang="es-MX" sz="2800" b="1" u="sng" dirty="0"/>
              <a:t>. Rendición de </a:t>
            </a:r>
            <a:r>
              <a:rPr lang="es-MX" sz="2800" b="1" u="sng" dirty="0" smtClean="0"/>
              <a:t>cuentas</a:t>
            </a:r>
          </a:p>
          <a:p>
            <a:r>
              <a:rPr lang="es-MX" sz="2800" b="1" u="sng" dirty="0">
                <a:cs typeface="Arial" panose="020B0604020202020204" pitchFamily="34" charset="0"/>
              </a:rPr>
              <a:t>VII. </a:t>
            </a:r>
            <a:r>
              <a:rPr lang="es-MX" sz="2800" b="1" u="sng" dirty="0" smtClean="0">
                <a:cs typeface="Arial" panose="020B0604020202020204" pitchFamily="34" charset="0"/>
              </a:rPr>
              <a:t>Respeto</a:t>
            </a:r>
            <a:endParaRPr lang="es-MX" sz="2800" b="1" u="sng" dirty="0">
              <a:cs typeface="Arial" panose="020B0604020202020204" pitchFamily="34" charset="0"/>
            </a:endParaRPr>
          </a:p>
          <a:p>
            <a:r>
              <a:rPr lang="es-MX" sz="2800" b="1" u="sng" dirty="0">
                <a:cs typeface="Arial" panose="020B0604020202020204" pitchFamily="34" charset="0"/>
              </a:rPr>
              <a:t>VIII. Respeto a la Equidad de </a:t>
            </a:r>
            <a:r>
              <a:rPr lang="es-MX" sz="2800" b="1" u="sng" dirty="0" smtClean="0">
                <a:cs typeface="Arial" panose="020B0604020202020204" pitchFamily="34" charset="0"/>
              </a:rPr>
              <a:t>Género</a:t>
            </a:r>
            <a:endParaRPr lang="es-MX" sz="2800" b="1" u="sng" dirty="0">
              <a:cs typeface="Arial" panose="020B0604020202020204" pitchFamily="34" charset="0"/>
            </a:endParaRPr>
          </a:p>
          <a:p>
            <a:r>
              <a:rPr lang="es-MX" sz="2800" b="1" u="sng" dirty="0">
                <a:cs typeface="Arial" panose="020B0604020202020204" pitchFamily="34" charset="0"/>
              </a:rPr>
              <a:t>IX. </a:t>
            </a:r>
            <a:r>
              <a:rPr lang="es-MX" sz="2800" b="1" u="sng" dirty="0" smtClean="0">
                <a:cs typeface="Arial" panose="020B0604020202020204" pitchFamily="34" charset="0"/>
              </a:rPr>
              <a:t>Responsabilidad</a:t>
            </a:r>
            <a:endParaRPr lang="es-MX" sz="2800" b="1" u="sng" dirty="0">
              <a:cs typeface="Arial" panose="020B0604020202020204" pitchFamily="34" charset="0"/>
            </a:endParaRPr>
          </a:p>
          <a:p>
            <a:r>
              <a:rPr lang="es-MX" sz="2800" b="1" u="sng" dirty="0">
                <a:cs typeface="Arial" panose="020B0604020202020204" pitchFamily="34" charset="0"/>
              </a:rPr>
              <a:t>X. </a:t>
            </a:r>
            <a:r>
              <a:rPr lang="es-MX" sz="2800" b="1" u="sng" dirty="0" smtClean="0">
                <a:cs typeface="Arial" panose="020B0604020202020204" pitchFamily="34" charset="0"/>
              </a:rPr>
              <a:t>Solidaridad</a:t>
            </a:r>
            <a:endParaRPr lang="es-MX" sz="2800" b="1" u="sng" dirty="0">
              <a:cs typeface="Arial" panose="020B0604020202020204" pitchFamily="34" charset="0"/>
            </a:endParaRPr>
          </a:p>
          <a:p>
            <a:r>
              <a:rPr lang="es-MX" sz="2800" b="1" u="sng" dirty="0">
                <a:cs typeface="Arial" panose="020B0604020202020204" pitchFamily="34" charset="0"/>
              </a:rPr>
              <a:t>XI. </a:t>
            </a:r>
            <a:r>
              <a:rPr lang="es-MX" sz="2800" b="1" u="sng" dirty="0" smtClean="0">
                <a:cs typeface="Arial" panose="020B0604020202020204" pitchFamily="34" charset="0"/>
              </a:rPr>
              <a:t>Tolerancia</a:t>
            </a:r>
            <a:endParaRPr lang="es-MX" sz="2800" b="1" u="sng" dirty="0">
              <a:cs typeface="Arial" panose="020B0604020202020204" pitchFamily="34" charset="0"/>
            </a:endParaRPr>
          </a:p>
          <a:p>
            <a:r>
              <a:rPr lang="es-MX" sz="2800" b="1" u="sng" dirty="0">
                <a:cs typeface="Arial" panose="020B0604020202020204" pitchFamily="34" charset="0"/>
              </a:rPr>
              <a:t>XII. Vocación de </a:t>
            </a:r>
            <a:r>
              <a:rPr lang="es-MX" sz="2800" b="1" u="sng" dirty="0" smtClean="0">
                <a:cs typeface="Arial" panose="020B0604020202020204" pitchFamily="34" charset="0"/>
              </a:rPr>
              <a:t>servicio</a:t>
            </a:r>
            <a:r>
              <a:rPr lang="es-MX" sz="2800" b="1" dirty="0">
                <a:cs typeface="Arial" panose="020B0604020202020204" pitchFamily="34" charset="0"/>
              </a:rPr>
              <a:t>	</a:t>
            </a:r>
            <a:r>
              <a:rPr lang="es-MX" sz="2800" b="1" dirty="0" smtClean="0">
                <a:cs typeface="Arial" panose="020B0604020202020204" pitchFamily="34" charset="0"/>
              </a:rPr>
              <a:t>		</a:t>
            </a:r>
            <a:r>
              <a:rPr lang="es-MX" sz="2000" b="1" dirty="0" smtClean="0">
                <a:solidFill>
                  <a:srgbClr val="FF0000"/>
                </a:solidFill>
                <a:latin typeface="Arial" panose="020B0604020202020204" pitchFamily="34" charset="0"/>
                <a:cs typeface="Arial" panose="020B0604020202020204" pitchFamily="34" charset="0"/>
              </a:rPr>
              <a:t>Artículo 7°.</a:t>
            </a:r>
          </a:p>
        </p:txBody>
      </p:sp>
    </p:spTree>
    <p:extLst>
      <p:ext uri="{BB962C8B-B14F-4D97-AF65-F5344CB8AC3E}">
        <p14:creationId xmlns:p14="http://schemas.microsoft.com/office/powerpoint/2010/main" val="42524929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23528" y="188640"/>
            <a:ext cx="8568952" cy="6336704"/>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756869" y="64938"/>
            <a:ext cx="7919587" cy="6247864"/>
          </a:xfrm>
          <a:prstGeom prst="rect">
            <a:avLst/>
          </a:prstGeom>
        </p:spPr>
        <p:txBody>
          <a:bodyPr wrap="square">
            <a:spAutoFit/>
          </a:bodyPr>
          <a:lstStyle/>
          <a:p>
            <a:pPr algn="just">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endParaRPr lang="es-MX" sz="2800" b="1" dirty="0" smtClean="0">
              <a:latin typeface="Arial" panose="020B0604020202020204" pitchFamily="34" charset="0"/>
              <a:cs typeface="Arial" panose="020B0604020202020204" pitchFamily="34" charset="0"/>
            </a:endParaRPr>
          </a:p>
          <a:p>
            <a:endParaRPr lang="es-MX" b="1" dirty="0" smtClean="0"/>
          </a:p>
          <a:p>
            <a:endParaRPr lang="es-MX" b="1" dirty="0"/>
          </a:p>
          <a:p>
            <a:pPr>
              <a:lnSpc>
                <a:spcPct val="150000"/>
              </a:lnSpc>
            </a:pPr>
            <a:r>
              <a:rPr lang="es-MX" sz="2800" b="1" dirty="0" smtClean="0">
                <a:latin typeface="Arial" panose="020B0604020202020204" pitchFamily="34" charset="0"/>
                <a:cs typeface="Arial" panose="020B0604020202020204" pitchFamily="34" charset="0"/>
              </a:rPr>
              <a:t>Las </a:t>
            </a:r>
            <a:r>
              <a:rPr lang="es-MX" sz="2800" b="1" dirty="0">
                <a:latin typeface="Arial" panose="020B0604020202020204" pitchFamily="34" charset="0"/>
                <a:cs typeface="Arial" panose="020B0604020202020204" pitchFamily="34" charset="0"/>
              </a:rPr>
              <a:t>autoridades competentes para aplicar el </a:t>
            </a:r>
            <a:r>
              <a:rPr lang="es-MX" sz="2800" b="1" dirty="0" smtClean="0">
                <a:latin typeface="Arial" panose="020B0604020202020204" pitchFamily="34" charset="0"/>
                <a:cs typeface="Arial" panose="020B0604020202020204" pitchFamily="34" charset="0"/>
              </a:rPr>
              <a:t>Acuerdo que crea el </a:t>
            </a:r>
            <a:r>
              <a:rPr lang="es-MX" sz="2800" b="1" i="1" dirty="0" smtClean="0">
                <a:solidFill>
                  <a:srgbClr val="FF0000"/>
                </a:solidFill>
                <a:latin typeface="Arial" panose="020B0604020202020204" pitchFamily="34" charset="0"/>
                <a:cs typeface="Arial" panose="020B0604020202020204" pitchFamily="34" charset="0"/>
              </a:rPr>
              <a:t>Código de Ética y Conducta de los Servidores Públicos de la Administración Pública del Estado de Jalisco</a:t>
            </a:r>
            <a:r>
              <a:rPr lang="es-MX" sz="2800" b="1" dirty="0" smtClean="0">
                <a:latin typeface="Arial" panose="020B0604020202020204" pitchFamily="34" charset="0"/>
                <a:cs typeface="Arial" panose="020B0604020202020204" pitchFamily="34" charset="0"/>
              </a:rPr>
              <a:t> </a:t>
            </a:r>
            <a:r>
              <a:rPr lang="es-MX" sz="2800" b="1" dirty="0">
                <a:latin typeface="Arial" panose="020B0604020202020204" pitchFamily="34" charset="0"/>
                <a:cs typeface="Arial" panose="020B0604020202020204" pitchFamily="34" charset="0"/>
              </a:rPr>
              <a:t>son</a:t>
            </a:r>
            <a:r>
              <a:rPr lang="es-MX" sz="2800" b="1" dirty="0" smtClean="0">
                <a:latin typeface="Arial" panose="020B0604020202020204" pitchFamily="34" charset="0"/>
                <a:cs typeface="Arial" panose="020B0604020202020204" pitchFamily="34" charset="0"/>
              </a:rPr>
              <a:t>:</a:t>
            </a:r>
            <a:endParaRPr lang="es-MX" sz="2800" b="1" dirty="0">
              <a:latin typeface="Arial" panose="020B0604020202020204" pitchFamily="34" charset="0"/>
              <a:cs typeface="Arial" panose="020B0604020202020204" pitchFamily="34" charset="0"/>
            </a:endParaRPr>
          </a:p>
          <a:p>
            <a:r>
              <a:rPr lang="es-MX" sz="2800" b="1" dirty="0">
                <a:latin typeface="Arial" panose="020B0604020202020204" pitchFamily="34" charset="0"/>
                <a:cs typeface="Arial" panose="020B0604020202020204" pitchFamily="34" charset="0"/>
              </a:rPr>
              <a:t>I. La Contraloría</a:t>
            </a:r>
            <a:r>
              <a:rPr lang="es-MX" sz="2800" b="1" dirty="0" smtClean="0">
                <a:latin typeface="Arial" panose="020B0604020202020204" pitchFamily="34" charset="0"/>
                <a:cs typeface="Arial" panose="020B0604020202020204" pitchFamily="34" charset="0"/>
              </a:rPr>
              <a:t>;</a:t>
            </a:r>
            <a:endParaRPr lang="es-MX" sz="2800" b="1" dirty="0">
              <a:latin typeface="Arial" panose="020B0604020202020204" pitchFamily="34" charset="0"/>
              <a:cs typeface="Arial" panose="020B0604020202020204" pitchFamily="34" charset="0"/>
            </a:endParaRPr>
          </a:p>
          <a:p>
            <a:r>
              <a:rPr lang="es-MX" sz="2800" b="1" dirty="0">
                <a:latin typeface="Arial" panose="020B0604020202020204" pitchFamily="34" charset="0"/>
                <a:cs typeface="Arial" panose="020B0604020202020204" pitchFamily="34" charset="0"/>
              </a:rPr>
              <a:t>II. La Unidad Especializada; </a:t>
            </a:r>
            <a:r>
              <a:rPr lang="es-MX" sz="2800" b="1" dirty="0" smtClean="0">
                <a:latin typeface="Arial" panose="020B0604020202020204" pitchFamily="34" charset="0"/>
                <a:cs typeface="Arial" panose="020B0604020202020204" pitchFamily="34" charset="0"/>
              </a:rPr>
              <a:t>y</a:t>
            </a:r>
            <a:endParaRPr lang="es-MX" sz="2800" b="1" dirty="0">
              <a:latin typeface="Arial" panose="020B0604020202020204" pitchFamily="34" charset="0"/>
              <a:cs typeface="Arial" panose="020B0604020202020204" pitchFamily="34" charset="0"/>
            </a:endParaRPr>
          </a:p>
          <a:p>
            <a:r>
              <a:rPr lang="es-MX" sz="2800" b="1" dirty="0">
                <a:latin typeface="Arial" panose="020B0604020202020204" pitchFamily="34" charset="0"/>
                <a:cs typeface="Arial" panose="020B0604020202020204" pitchFamily="34" charset="0"/>
              </a:rPr>
              <a:t>III. Los Comités.</a:t>
            </a:r>
          </a:p>
          <a:p>
            <a:r>
              <a:rPr lang="es-MX" sz="2800" b="1" dirty="0" smtClean="0">
                <a:cs typeface="Arial" panose="020B0604020202020204" pitchFamily="34" charset="0"/>
              </a:rPr>
              <a:t>		</a:t>
            </a:r>
            <a:r>
              <a:rPr lang="es-MX" sz="2000" b="1" dirty="0" smtClean="0">
                <a:solidFill>
                  <a:srgbClr val="FF0000"/>
                </a:solidFill>
                <a:latin typeface="Arial" panose="020B0604020202020204" pitchFamily="34" charset="0"/>
                <a:cs typeface="Arial" panose="020B0604020202020204" pitchFamily="34" charset="0"/>
              </a:rPr>
              <a:t>Artículo 26°.</a:t>
            </a:r>
          </a:p>
        </p:txBody>
      </p:sp>
    </p:spTree>
    <p:extLst>
      <p:ext uri="{BB962C8B-B14F-4D97-AF65-F5344CB8AC3E}">
        <p14:creationId xmlns:p14="http://schemas.microsoft.com/office/powerpoint/2010/main" val="35265134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23528" y="188640"/>
            <a:ext cx="8568952" cy="6336704"/>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756869" y="695012"/>
            <a:ext cx="7919587" cy="5109091"/>
          </a:xfrm>
          <a:prstGeom prst="rect">
            <a:avLst/>
          </a:prstGeom>
        </p:spPr>
        <p:txBody>
          <a:bodyPr wrap="square">
            <a:spAutoFit/>
          </a:bodyPr>
          <a:lstStyle/>
          <a:p>
            <a:pPr algn="just">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endParaRPr lang="es-MX" b="1" dirty="0" smtClean="0"/>
          </a:p>
          <a:p>
            <a:endParaRPr lang="es-MX" b="1" dirty="0"/>
          </a:p>
          <a:p>
            <a:pPr algn="just">
              <a:lnSpc>
                <a:spcPct val="150000"/>
              </a:lnSpc>
            </a:pPr>
            <a:r>
              <a:rPr lang="es-MX" sz="2800" b="1" dirty="0">
                <a:latin typeface="Arial" panose="020B0604020202020204" pitchFamily="34" charset="0"/>
                <a:cs typeface="Arial" panose="020B0604020202020204" pitchFamily="34" charset="0"/>
              </a:rPr>
              <a:t>La Contraloría promoverá coordinará y vigilará la observancia de las disposiciones contenidas en este Acuerdo, por conducto de la Unidad Especializada en Ética y Prevención de Conflictos de Interés.</a:t>
            </a:r>
          </a:p>
          <a:p>
            <a:r>
              <a:rPr lang="es-MX" sz="2800" b="1" dirty="0" smtClean="0">
                <a:cs typeface="Arial" panose="020B0604020202020204" pitchFamily="34" charset="0"/>
              </a:rPr>
              <a:t>		</a:t>
            </a:r>
          </a:p>
          <a:p>
            <a:r>
              <a:rPr lang="es-MX" sz="2800" b="1" dirty="0" smtClean="0">
                <a:solidFill>
                  <a:srgbClr val="FF0000"/>
                </a:solidFill>
                <a:latin typeface="Arial" panose="020B0604020202020204" pitchFamily="34" charset="0"/>
                <a:cs typeface="Arial" panose="020B0604020202020204" pitchFamily="34" charset="0"/>
              </a:rPr>
              <a:t>			</a:t>
            </a:r>
            <a:r>
              <a:rPr lang="es-MX" sz="2000" b="1" dirty="0" smtClean="0">
                <a:solidFill>
                  <a:srgbClr val="FF0000"/>
                </a:solidFill>
                <a:latin typeface="Arial" panose="020B0604020202020204" pitchFamily="34" charset="0"/>
                <a:cs typeface="Arial" panose="020B0604020202020204" pitchFamily="34" charset="0"/>
              </a:rPr>
              <a:t>Artículo 27°.</a:t>
            </a:r>
          </a:p>
        </p:txBody>
      </p:sp>
    </p:spTree>
    <p:extLst>
      <p:ext uri="{BB962C8B-B14F-4D97-AF65-F5344CB8AC3E}">
        <p14:creationId xmlns:p14="http://schemas.microsoft.com/office/powerpoint/2010/main" val="11850679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23528" y="188640"/>
            <a:ext cx="8568952" cy="6336704"/>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756869" y="1055052"/>
            <a:ext cx="7919587" cy="4678204"/>
          </a:xfrm>
          <a:prstGeom prst="rect">
            <a:avLst/>
          </a:prstGeom>
        </p:spPr>
        <p:txBody>
          <a:bodyPr wrap="square">
            <a:spAutoFit/>
          </a:bodyPr>
          <a:lstStyle/>
          <a:p>
            <a:pPr algn="just">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endParaRPr lang="es-MX" b="1" dirty="0" smtClean="0"/>
          </a:p>
          <a:p>
            <a:endParaRPr lang="es-MX" b="1" dirty="0"/>
          </a:p>
          <a:p>
            <a:pPr algn="just">
              <a:lnSpc>
                <a:spcPct val="150000"/>
              </a:lnSpc>
            </a:pPr>
            <a:r>
              <a:rPr lang="es-MX" sz="2800" b="1" dirty="0">
                <a:latin typeface="Arial" panose="020B0604020202020204" pitchFamily="34" charset="0"/>
                <a:cs typeface="Arial" panose="020B0604020202020204" pitchFamily="34" charset="0"/>
              </a:rPr>
              <a:t>La Contraloría, a través de la Unidad Especializada, validará, dará seguimiento y evaluará los Programas Anuales de Trabajo de los Comités de las entidades públicas.</a:t>
            </a:r>
          </a:p>
          <a:p>
            <a:pPr algn="just">
              <a:lnSpc>
                <a:spcPct val="150000"/>
              </a:lnSpc>
            </a:pPr>
            <a:endParaRPr lang="es-MX" sz="2800" b="1" dirty="0">
              <a:latin typeface="Arial" panose="020B0604020202020204" pitchFamily="34" charset="0"/>
              <a:cs typeface="Arial" panose="020B0604020202020204" pitchFamily="34" charset="0"/>
            </a:endParaRPr>
          </a:p>
          <a:p>
            <a:r>
              <a:rPr lang="es-MX" sz="2800" b="1" dirty="0" smtClean="0">
                <a:cs typeface="Arial" panose="020B0604020202020204" pitchFamily="34" charset="0"/>
              </a:rPr>
              <a:t>			</a:t>
            </a:r>
            <a:r>
              <a:rPr lang="es-MX" sz="2000" b="1" dirty="0" smtClean="0">
                <a:solidFill>
                  <a:srgbClr val="FF0000"/>
                </a:solidFill>
                <a:latin typeface="Arial" panose="020B0604020202020204" pitchFamily="34" charset="0"/>
                <a:cs typeface="Arial" panose="020B0604020202020204" pitchFamily="34" charset="0"/>
              </a:rPr>
              <a:t>Artículo 28°.</a:t>
            </a:r>
          </a:p>
        </p:txBody>
      </p:sp>
    </p:spTree>
    <p:extLst>
      <p:ext uri="{BB962C8B-B14F-4D97-AF65-F5344CB8AC3E}">
        <p14:creationId xmlns:p14="http://schemas.microsoft.com/office/powerpoint/2010/main" val="838196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p:cNvGrpSpPr/>
          <p:nvPr/>
        </p:nvGrpSpPr>
        <p:grpSpPr>
          <a:xfrm>
            <a:off x="323528" y="260648"/>
            <a:ext cx="8496944" cy="6408712"/>
            <a:chOff x="323528" y="260648"/>
            <a:chExt cx="8496944" cy="6408712"/>
          </a:xfrm>
        </p:grpSpPr>
        <p:sp>
          <p:nvSpPr>
            <p:cNvPr id="5" name="40 Rectángulo redondeado"/>
            <p:cNvSpPr/>
            <p:nvPr/>
          </p:nvSpPr>
          <p:spPr>
            <a:xfrm>
              <a:off x="323528" y="260648"/>
              <a:ext cx="8496944" cy="6408712"/>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4475609" y="355068"/>
              <a:ext cx="1104503" cy="1016143"/>
            </a:xfrm>
            <a:prstGeom prst="rect">
              <a:avLst/>
            </a:prstGeom>
            <a:noFill/>
            <a:ln w="9525">
              <a:noFill/>
              <a:miter lim="800000"/>
              <a:headEnd/>
              <a:tailEnd/>
            </a:ln>
          </p:spPr>
        </p:pic>
      </p:grpSp>
      <p:sp>
        <p:nvSpPr>
          <p:cNvPr id="7" name="Rectángulo 6"/>
          <p:cNvSpPr/>
          <p:nvPr/>
        </p:nvSpPr>
        <p:spPr>
          <a:xfrm>
            <a:off x="467544" y="404664"/>
            <a:ext cx="8064896" cy="6124754"/>
          </a:xfrm>
          <a:prstGeom prst="rect">
            <a:avLst/>
          </a:prstGeom>
        </p:spPr>
        <p:txBody>
          <a:bodyPr wrap="square">
            <a:spAutoFit/>
          </a:bodyPr>
          <a:lstStyle/>
          <a:p>
            <a:pPr algn="just">
              <a:lnSpc>
                <a:spcPct val="150000"/>
              </a:lnSpc>
            </a:pPr>
            <a:r>
              <a:rPr lang="es-MX" sz="2800" b="1" dirty="0" smtClean="0">
                <a:solidFill>
                  <a:srgbClr val="991D49"/>
                </a:solidFill>
                <a:latin typeface="Arial" panose="020B0604020202020204" pitchFamily="34" charset="0"/>
                <a:cs typeface="Arial" panose="020B0604020202020204" pitchFamily="34" charset="0"/>
              </a:rPr>
              <a:t>“Es </a:t>
            </a:r>
            <a:r>
              <a:rPr lang="es-MX" sz="2800" b="1" u="sng" dirty="0">
                <a:solidFill>
                  <a:srgbClr val="991D49"/>
                </a:solidFill>
                <a:latin typeface="Arial" panose="020B0604020202020204" pitchFamily="34" charset="0"/>
                <a:cs typeface="Arial" panose="020B0604020202020204" pitchFamily="34" charset="0"/>
              </a:rPr>
              <a:t>interés primordial</a:t>
            </a:r>
            <a:r>
              <a:rPr lang="es-MX" sz="2800" b="1" dirty="0">
                <a:solidFill>
                  <a:srgbClr val="991D49"/>
                </a:solidFill>
                <a:latin typeface="Arial" panose="020B0604020202020204" pitchFamily="34" charset="0"/>
                <a:cs typeface="Arial" panose="020B0604020202020204" pitchFamily="34" charset="0"/>
              </a:rPr>
              <a:t> </a:t>
            </a:r>
            <a:endParaRPr lang="es-MX" sz="2800" b="1" dirty="0" smtClean="0">
              <a:solidFill>
                <a:srgbClr val="991D49"/>
              </a:solidFill>
              <a:latin typeface="Arial" panose="020B0604020202020204" pitchFamily="34" charset="0"/>
              <a:cs typeface="Arial" panose="020B0604020202020204" pitchFamily="34" charset="0"/>
            </a:endParaRPr>
          </a:p>
          <a:p>
            <a:pPr algn="just">
              <a:lnSpc>
                <a:spcPct val="150000"/>
              </a:lnSpc>
            </a:pPr>
            <a:r>
              <a:rPr lang="es-MX" sz="2800" b="1" dirty="0" smtClean="0">
                <a:solidFill>
                  <a:srgbClr val="991D49"/>
                </a:solidFill>
                <a:latin typeface="Arial" panose="020B0604020202020204" pitchFamily="34" charset="0"/>
                <a:cs typeface="Arial" panose="020B0604020202020204" pitchFamily="34" charset="0"/>
              </a:rPr>
              <a:t>de </a:t>
            </a:r>
            <a:r>
              <a:rPr lang="es-MX" sz="2800" b="1" dirty="0">
                <a:solidFill>
                  <a:srgbClr val="991D49"/>
                </a:solidFill>
                <a:latin typeface="Arial" panose="020B0604020202020204" pitchFamily="34" charset="0"/>
                <a:cs typeface="Arial" panose="020B0604020202020204" pitchFamily="34" charset="0"/>
              </a:rPr>
              <a:t>mi gobierno prevenir y abatir corrupción e </a:t>
            </a:r>
            <a:r>
              <a:rPr lang="es-MX" sz="2800" b="1" dirty="0" smtClean="0">
                <a:solidFill>
                  <a:srgbClr val="991D49"/>
                </a:solidFill>
                <a:latin typeface="Arial" panose="020B0604020202020204" pitchFamily="34" charset="0"/>
                <a:cs typeface="Arial" panose="020B0604020202020204" pitchFamily="34" charset="0"/>
              </a:rPr>
              <a:t>impunidad e instaurar </a:t>
            </a:r>
            <a:r>
              <a:rPr lang="es-MX" sz="2800" b="1" dirty="0">
                <a:solidFill>
                  <a:srgbClr val="991D49"/>
                </a:solidFill>
                <a:latin typeface="Arial" panose="020B0604020202020204" pitchFamily="34" charset="0"/>
                <a:cs typeface="Arial" panose="020B0604020202020204" pitchFamily="34" charset="0"/>
              </a:rPr>
              <a:t>una gestión pública eficiente que fomente la cultura de la transparencia, la legalidad y la rendición de cuentas, </a:t>
            </a:r>
            <a:r>
              <a:rPr lang="es-MX" sz="2800" b="1" dirty="0" smtClean="0">
                <a:solidFill>
                  <a:srgbClr val="991D49"/>
                </a:solidFill>
                <a:latin typeface="Arial" panose="020B0604020202020204" pitchFamily="34" charset="0"/>
                <a:cs typeface="Arial" panose="020B0604020202020204" pitchFamily="34" charset="0"/>
              </a:rPr>
              <a:t>que </a:t>
            </a:r>
            <a:r>
              <a:rPr lang="es-MX" sz="2800" b="1" dirty="0">
                <a:solidFill>
                  <a:srgbClr val="991D49"/>
                </a:solidFill>
                <a:latin typeface="Arial" panose="020B0604020202020204" pitchFamily="34" charset="0"/>
                <a:cs typeface="Arial" panose="020B0604020202020204" pitchFamily="34" charset="0"/>
              </a:rPr>
              <a:t>genere confianza y certidumbre </a:t>
            </a:r>
            <a:r>
              <a:rPr lang="es-MX" sz="2800" b="1" dirty="0" smtClean="0">
                <a:solidFill>
                  <a:srgbClr val="991D49"/>
                </a:solidFill>
                <a:latin typeface="Arial" panose="020B0604020202020204" pitchFamily="34" charset="0"/>
                <a:cs typeface="Arial" panose="020B0604020202020204" pitchFamily="34" charset="0"/>
              </a:rPr>
              <a:t>en las </a:t>
            </a:r>
            <a:r>
              <a:rPr lang="es-MX" sz="2800" b="1" dirty="0">
                <a:solidFill>
                  <a:srgbClr val="991D49"/>
                </a:solidFill>
                <a:latin typeface="Arial" panose="020B0604020202020204" pitchFamily="34" charset="0"/>
                <a:cs typeface="Arial" panose="020B0604020202020204" pitchFamily="34" charset="0"/>
              </a:rPr>
              <a:t>instituciones públicas </a:t>
            </a:r>
            <a:r>
              <a:rPr lang="es-MX" sz="2800" b="1" dirty="0" smtClean="0">
                <a:solidFill>
                  <a:srgbClr val="991D49"/>
                </a:solidFill>
                <a:latin typeface="Arial" panose="020B0604020202020204" pitchFamily="34" charset="0"/>
                <a:cs typeface="Arial" panose="020B0604020202020204" pitchFamily="34" charset="0"/>
              </a:rPr>
              <a:t>y en  </a:t>
            </a:r>
            <a:r>
              <a:rPr lang="es-MX" sz="2800" b="1" dirty="0">
                <a:solidFill>
                  <a:srgbClr val="991D49"/>
                </a:solidFill>
                <a:latin typeface="Arial" panose="020B0604020202020204" pitchFamily="34" charset="0"/>
                <a:cs typeface="Arial" panose="020B0604020202020204" pitchFamily="34" charset="0"/>
              </a:rPr>
              <a:t>los servidores públicos de </a:t>
            </a:r>
            <a:r>
              <a:rPr lang="es-MX" sz="2800" b="1" dirty="0" smtClean="0">
                <a:solidFill>
                  <a:srgbClr val="991D49"/>
                </a:solidFill>
                <a:latin typeface="Arial" panose="020B0604020202020204" pitchFamily="34" charset="0"/>
                <a:cs typeface="Arial" panose="020B0604020202020204" pitchFamily="34" charset="0"/>
              </a:rPr>
              <a:t>Jalisco”.</a:t>
            </a:r>
            <a:endParaRPr lang="es-MX" sz="2800" b="1" dirty="0">
              <a:solidFill>
                <a:srgbClr val="991D49"/>
              </a:solidFill>
              <a:latin typeface="Arial" panose="020B0604020202020204" pitchFamily="34" charset="0"/>
              <a:cs typeface="Arial" panose="020B0604020202020204" pitchFamily="34" charset="0"/>
            </a:endParaRPr>
          </a:p>
          <a:p>
            <a:pPr algn="ctr"/>
            <a:r>
              <a:rPr lang="es-MX" sz="2800"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Mtro. Jorge Aristóteles Sandoval Díaz</a:t>
            </a:r>
          </a:p>
          <a:p>
            <a:pPr algn="ctr"/>
            <a:r>
              <a:rPr lang="es-MX" sz="2800"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Gobernador del Estado de Jalisco</a:t>
            </a:r>
            <a:endParaRPr lang="es-MX" sz="2800" dirty="0"/>
          </a:p>
        </p:txBody>
      </p:sp>
    </p:spTree>
    <p:extLst>
      <p:ext uri="{BB962C8B-B14F-4D97-AF65-F5344CB8AC3E}">
        <p14:creationId xmlns:p14="http://schemas.microsoft.com/office/powerpoint/2010/main" val="42756915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23528" y="188640"/>
            <a:ext cx="8568952" cy="6336704"/>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756869" y="64938"/>
            <a:ext cx="7919587" cy="6617196"/>
          </a:xfrm>
          <a:prstGeom prst="rect">
            <a:avLst/>
          </a:prstGeom>
        </p:spPr>
        <p:txBody>
          <a:bodyPr wrap="square">
            <a:spAutoFit/>
          </a:bodyPr>
          <a:lstStyle/>
          <a:p>
            <a:pPr algn="just">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endParaRPr lang="es-MX" b="1" dirty="0" smtClean="0"/>
          </a:p>
          <a:p>
            <a:endParaRPr lang="es-MX" b="1" dirty="0"/>
          </a:p>
          <a:p>
            <a:pPr algn="just">
              <a:lnSpc>
                <a:spcPct val="150000"/>
              </a:lnSpc>
            </a:pPr>
            <a:r>
              <a:rPr lang="es-MX" sz="2800" b="1" dirty="0">
                <a:latin typeface="Arial" panose="020B0604020202020204" pitchFamily="34" charset="0"/>
                <a:cs typeface="Arial" panose="020B0604020202020204" pitchFamily="34" charset="0"/>
              </a:rPr>
              <a:t>La Contraloría será competente para expedir los manuales, lineamientos, directrices, guías, metodologías, procedimientos o cualquier otro documento complementario a las disposiciones contenidas en este Acuerdo, y será competente para interpretar para los efectos administrativos cualquier aspecto relacionado con el mismo.</a:t>
            </a:r>
          </a:p>
          <a:p>
            <a:r>
              <a:rPr lang="es-MX" sz="2800" b="1" dirty="0" smtClean="0">
                <a:cs typeface="Arial" panose="020B0604020202020204" pitchFamily="34" charset="0"/>
              </a:rPr>
              <a:t>			</a:t>
            </a:r>
            <a:r>
              <a:rPr lang="es-MX" sz="2000" b="1" dirty="0" smtClean="0">
                <a:solidFill>
                  <a:srgbClr val="FF0000"/>
                </a:solidFill>
                <a:latin typeface="Arial" panose="020B0604020202020204" pitchFamily="34" charset="0"/>
                <a:cs typeface="Arial" panose="020B0604020202020204" pitchFamily="34" charset="0"/>
              </a:rPr>
              <a:t>Artículo 29°.</a:t>
            </a:r>
          </a:p>
        </p:txBody>
      </p:sp>
    </p:spTree>
    <p:extLst>
      <p:ext uri="{BB962C8B-B14F-4D97-AF65-F5344CB8AC3E}">
        <p14:creationId xmlns:p14="http://schemas.microsoft.com/office/powerpoint/2010/main" val="38595621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23528" y="188640"/>
            <a:ext cx="8568952" cy="6336704"/>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683568" y="696753"/>
            <a:ext cx="7919587" cy="5324535"/>
          </a:xfrm>
          <a:prstGeom prst="rect">
            <a:avLst/>
          </a:prstGeom>
        </p:spPr>
        <p:txBody>
          <a:bodyPr wrap="square">
            <a:spAutoFit/>
          </a:bodyPr>
          <a:lstStyle/>
          <a:p>
            <a:pPr algn="just">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endParaRPr lang="es-MX" b="1" dirty="0" smtClean="0"/>
          </a:p>
          <a:p>
            <a:endParaRPr lang="es-MX" b="1" dirty="0"/>
          </a:p>
          <a:p>
            <a:pPr algn="just">
              <a:lnSpc>
                <a:spcPct val="150000"/>
              </a:lnSpc>
            </a:pPr>
            <a:r>
              <a:rPr lang="es-MX" sz="2800" b="1" dirty="0">
                <a:latin typeface="Arial" panose="020B0604020202020204" pitchFamily="34" charset="0"/>
                <a:cs typeface="Arial" panose="020B0604020202020204" pitchFamily="34" charset="0"/>
              </a:rPr>
              <a:t>La </a:t>
            </a:r>
            <a:r>
              <a:rPr lang="es-MX" sz="2800" b="1" dirty="0">
                <a:solidFill>
                  <a:srgbClr val="FF0000"/>
                </a:solidFill>
                <a:latin typeface="Arial" panose="020B0604020202020204" pitchFamily="34" charset="0"/>
                <a:cs typeface="Arial" panose="020B0604020202020204" pitchFamily="34" charset="0"/>
              </a:rPr>
              <a:t>Unidad Especializada</a:t>
            </a:r>
            <a:r>
              <a:rPr lang="es-MX" sz="2800" b="1" dirty="0">
                <a:latin typeface="Arial" panose="020B0604020202020204" pitchFamily="34" charset="0"/>
                <a:cs typeface="Arial" panose="020B0604020202020204" pitchFamily="34" charset="0"/>
              </a:rPr>
              <a:t> dependerá orgánicamente de la Contraloría y fungirá como entidad rectora de la definición de políticas públicas, medidas preventivas y estrategias que permitan la salvaguarda efectiva de los </a:t>
            </a:r>
            <a:r>
              <a:rPr lang="es-MX" sz="2800" b="1" dirty="0" smtClean="0">
                <a:latin typeface="Arial" panose="020B0604020202020204" pitchFamily="34" charset="0"/>
                <a:cs typeface="Arial" panose="020B0604020202020204" pitchFamily="34" charset="0"/>
              </a:rPr>
              <a:t>principios.</a:t>
            </a:r>
            <a:endParaRPr lang="es-MX" sz="2800" b="1" dirty="0">
              <a:latin typeface="Arial" panose="020B0604020202020204" pitchFamily="34" charset="0"/>
              <a:cs typeface="Arial" panose="020B0604020202020204" pitchFamily="34" charset="0"/>
            </a:endParaRPr>
          </a:p>
          <a:p>
            <a:r>
              <a:rPr lang="es-MX" sz="2800" b="1" dirty="0" smtClean="0">
                <a:cs typeface="Arial" panose="020B0604020202020204" pitchFamily="34" charset="0"/>
              </a:rPr>
              <a:t>			</a:t>
            </a:r>
            <a:r>
              <a:rPr lang="es-MX" sz="2000" b="1" dirty="0" smtClean="0">
                <a:solidFill>
                  <a:srgbClr val="FF0000"/>
                </a:solidFill>
                <a:latin typeface="Arial" panose="020B0604020202020204" pitchFamily="34" charset="0"/>
                <a:cs typeface="Arial" panose="020B0604020202020204" pitchFamily="34" charset="0"/>
              </a:rPr>
              <a:t>Artículo 30°.</a:t>
            </a:r>
          </a:p>
        </p:txBody>
      </p:sp>
    </p:spTree>
    <p:extLst>
      <p:ext uri="{BB962C8B-B14F-4D97-AF65-F5344CB8AC3E}">
        <p14:creationId xmlns:p14="http://schemas.microsoft.com/office/powerpoint/2010/main" val="38938900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23528" y="188640"/>
            <a:ext cx="8568952" cy="6336704"/>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683568" y="696753"/>
            <a:ext cx="7919587" cy="4678204"/>
          </a:xfrm>
          <a:prstGeom prst="rect">
            <a:avLst/>
          </a:prstGeom>
        </p:spPr>
        <p:txBody>
          <a:bodyPr wrap="square">
            <a:spAutoFit/>
          </a:bodyPr>
          <a:lstStyle/>
          <a:p>
            <a:pPr algn="just">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endParaRPr lang="es-MX" b="1" dirty="0" smtClean="0"/>
          </a:p>
          <a:p>
            <a:endParaRPr lang="es-MX" b="1" dirty="0"/>
          </a:p>
          <a:p>
            <a:pPr>
              <a:lnSpc>
                <a:spcPct val="150000"/>
              </a:lnSpc>
            </a:pPr>
            <a:r>
              <a:rPr lang="es-MX" sz="2800" b="1" dirty="0">
                <a:latin typeface="Arial" panose="020B0604020202020204" pitchFamily="34" charset="0"/>
                <a:cs typeface="Arial" panose="020B0604020202020204" pitchFamily="34" charset="0"/>
              </a:rPr>
              <a:t>La </a:t>
            </a:r>
            <a:r>
              <a:rPr lang="es-MX" sz="2800" b="1" dirty="0">
                <a:solidFill>
                  <a:srgbClr val="FF0000"/>
                </a:solidFill>
                <a:latin typeface="Arial" panose="020B0604020202020204" pitchFamily="34" charset="0"/>
                <a:cs typeface="Arial" panose="020B0604020202020204" pitchFamily="34" charset="0"/>
              </a:rPr>
              <a:t>Unidad Especializada</a:t>
            </a:r>
            <a:r>
              <a:rPr lang="es-MX" sz="2800" b="1" dirty="0">
                <a:latin typeface="Arial" panose="020B0604020202020204" pitchFamily="34" charset="0"/>
                <a:cs typeface="Arial" panose="020B0604020202020204" pitchFamily="34" charset="0"/>
              </a:rPr>
              <a:t> será el vínculo entre la Contraloría y los Comités de las entidades públicas; y su integración y funcionamiento se regirá conforme al ordenamiento de su creación.</a:t>
            </a:r>
          </a:p>
          <a:p>
            <a:r>
              <a:rPr lang="es-MX" sz="2800" b="1" dirty="0" smtClean="0">
                <a:cs typeface="Arial" panose="020B0604020202020204" pitchFamily="34" charset="0"/>
              </a:rPr>
              <a:t>			</a:t>
            </a:r>
            <a:r>
              <a:rPr lang="es-MX" sz="2000" b="1" dirty="0" smtClean="0">
                <a:solidFill>
                  <a:srgbClr val="FF0000"/>
                </a:solidFill>
                <a:latin typeface="Arial" panose="020B0604020202020204" pitchFamily="34" charset="0"/>
                <a:cs typeface="Arial" panose="020B0604020202020204" pitchFamily="34" charset="0"/>
              </a:rPr>
              <a:t>Artículo 31°.</a:t>
            </a:r>
          </a:p>
        </p:txBody>
      </p:sp>
    </p:spTree>
    <p:extLst>
      <p:ext uri="{BB962C8B-B14F-4D97-AF65-F5344CB8AC3E}">
        <p14:creationId xmlns:p14="http://schemas.microsoft.com/office/powerpoint/2010/main" val="29483871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95536" y="116632"/>
            <a:ext cx="8568952" cy="6336704"/>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539552" y="-442844"/>
            <a:ext cx="8280920" cy="6986528"/>
          </a:xfrm>
          <a:prstGeom prst="rect">
            <a:avLst/>
          </a:prstGeom>
        </p:spPr>
        <p:txBody>
          <a:bodyPr wrap="square">
            <a:spAutoFit/>
          </a:bodyPr>
          <a:lstStyle/>
          <a:p>
            <a:pPr algn="just">
              <a:lnSpc>
                <a:spcPct val="150000"/>
              </a:lnSpc>
            </a:pPr>
            <a:endParaRPr lang="es-MX" sz="2800" b="1" dirty="0" smtClean="0">
              <a:solidFill>
                <a:srgbClr val="7030A0"/>
              </a:solidFill>
              <a:latin typeface="Arial" panose="020B0604020202020204" pitchFamily="34" charset="0"/>
              <a:cs typeface="Arial" panose="020B0604020202020204" pitchFamily="34" charset="0"/>
            </a:endParaRPr>
          </a:p>
          <a:p>
            <a:pPr algn="just">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endParaRPr lang="es-MX" b="1" dirty="0"/>
          </a:p>
          <a:p>
            <a:pPr algn="just">
              <a:lnSpc>
                <a:spcPct val="150000"/>
              </a:lnSpc>
            </a:pPr>
            <a:r>
              <a:rPr lang="es-MX" sz="2800" b="1" dirty="0" smtClean="0">
                <a:latin typeface="Arial" panose="020B0604020202020204" pitchFamily="34" charset="0"/>
                <a:cs typeface="Arial" panose="020B0604020202020204" pitchFamily="34" charset="0"/>
              </a:rPr>
              <a:t>Los </a:t>
            </a:r>
            <a:r>
              <a:rPr lang="es-MX" sz="2800" b="1" dirty="0">
                <a:solidFill>
                  <a:srgbClr val="FF0000"/>
                </a:solidFill>
                <a:latin typeface="Arial" panose="020B0604020202020204" pitchFamily="34" charset="0"/>
                <a:cs typeface="Arial" panose="020B0604020202020204" pitchFamily="34" charset="0"/>
              </a:rPr>
              <a:t>Comités</a:t>
            </a:r>
            <a:r>
              <a:rPr lang="es-MX" sz="2800" b="1" dirty="0">
                <a:latin typeface="Arial" panose="020B0604020202020204" pitchFamily="34" charset="0"/>
                <a:cs typeface="Arial" panose="020B0604020202020204" pitchFamily="34" charset="0"/>
              </a:rPr>
              <a:t> son los órganos colegiados responsables de llevar a cabo la implementación y seguimiento oportuno y eficaz de las acciones previstas en el Acuerdo de su creación, así como de aquéllas que le sean determinadas por la Unidad Especializada, en el ámbito de la entidad pública de su respectiva </a:t>
            </a:r>
            <a:r>
              <a:rPr lang="es-MX" sz="2800" b="1" dirty="0" smtClean="0">
                <a:latin typeface="Arial" panose="020B0604020202020204" pitchFamily="34" charset="0"/>
                <a:cs typeface="Arial" panose="020B0604020202020204" pitchFamily="34" charset="0"/>
              </a:rPr>
              <a:t>adscripción. </a:t>
            </a:r>
            <a:endParaRPr lang="es-MX" sz="2800" b="1" dirty="0">
              <a:latin typeface="Arial" panose="020B0604020202020204" pitchFamily="34" charset="0"/>
              <a:cs typeface="Arial" panose="020B0604020202020204" pitchFamily="34" charset="0"/>
            </a:endParaRPr>
          </a:p>
          <a:p>
            <a:pPr algn="just"/>
            <a:r>
              <a:rPr lang="es-MX" sz="2800" b="1" dirty="0" smtClean="0">
                <a:cs typeface="Arial" panose="020B0604020202020204" pitchFamily="34" charset="0"/>
              </a:rPr>
              <a:t>				</a:t>
            </a:r>
            <a:r>
              <a:rPr lang="es-MX" sz="2000" b="1" dirty="0" smtClean="0">
                <a:solidFill>
                  <a:srgbClr val="FF0000"/>
                </a:solidFill>
                <a:latin typeface="Arial" panose="020B0604020202020204" pitchFamily="34" charset="0"/>
                <a:cs typeface="Arial" panose="020B0604020202020204" pitchFamily="34" charset="0"/>
              </a:rPr>
              <a:t>Artículo 32°.</a:t>
            </a:r>
          </a:p>
        </p:txBody>
      </p:sp>
    </p:spTree>
    <p:extLst>
      <p:ext uri="{BB962C8B-B14F-4D97-AF65-F5344CB8AC3E}">
        <p14:creationId xmlns:p14="http://schemas.microsoft.com/office/powerpoint/2010/main" val="3544311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95536" y="116632"/>
            <a:ext cx="8568952" cy="6336704"/>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539552" y="183406"/>
            <a:ext cx="8280920" cy="5693866"/>
          </a:xfrm>
          <a:prstGeom prst="rect">
            <a:avLst/>
          </a:prstGeom>
        </p:spPr>
        <p:txBody>
          <a:bodyPr wrap="square">
            <a:spAutoFit/>
          </a:bodyPr>
          <a:lstStyle/>
          <a:p>
            <a:pPr algn="just">
              <a:lnSpc>
                <a:spcPct val="150000"/>
              </a:lnSpc>
            </a:pPr>
            <a:endParaRPr lang="es-MX" sz="2800" b="1" dirty="0" smtClean="0">
              <a:solidFill>
                <a:srgbClr val="7030A0"/>
              </a:solidFill>
              <a:latin typeface="Arial" panose="020B0604020202020204" pitchFamily="34" charset="0"/>
              <a:cs typeface="Arial" panose="020B0604020202020204" pitchFamily="34" charset="0"/>
            </a:endParaRPr>
          </a:p>
          <a:p>
            <a:pPr algn="just">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endParaRPr lang="es-MX" b="1" dirty="0"/>
          </a:p>
          <a:p>
            <a:pPr algn="just">
              <a:lnSpc>
                <a:spcPct val="150000"/>
              </a:lnSpc>
            </a:pPr>
            <a:r>
              <a:rPr lang="es-MX" sz="2800" b="1" dirty="0">
                <a:latin typeface="Arial" panose="020B0604020202020204" pitchFamily="34" charset="0"/>
                <a:cs typeface="Arial" panose="020B0604020202020204" pitchFamily="34" charset="0"/>
              </a:rPr>
              <a:t>Los titulares de las entidades públicas garantizarán la conformación de los Comités de su respectiva adscripción, conforme a las reglas previstas en la normatividad que rija la operación y funcionamiento de dichos órganos.</a:t>
            </a:r>
          </a:p>
          <a:p>
            <a:pPr algn="just"/>
            <a:r>
              <a:rPr lang="es-MX" sz="2800" b="1" dirty="0" smtClean="0">
                <a:cs typeface="Arial" panose="020B0604020202020204" pitchFamily="34" charset="0"/>
              </a:rPr>
              <a:t>				</a:t>
            </a:r>
            <a:r>
              <a:rPr lang="es-MX" sz="2000" b="1" dirty="0" smtClean="0">
                <a:solidFill>
                  <a:srgbClr val="FF0000"/>
                </a:solidFill>
                <a:latin typeface="Arial" panose="020B0604020202020204" pitchFamily="34" charset="0"/>
                <a:cs typeface="Arial" panose="020B0604020202020204" pitchFamily="34" charset="0"/>
              </a:rPr>
              <a:t>Artículo 33º. </a:t>
            </a:r>
          </a:p>
        </p:txBody>
      </p:sp>
    </p:spTree>
    <p:extLst>
      <p:ext uri="{BB962C8B-B14F-4D97-AF65-F5344CB8AC3E}">
        <p14:creationId xmlns:p14="http://schemas.microsoft.com/office/powerpoint/2010/main" val="12938190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p:cNvGrpSpPr/>
          <p:nvPr/>
        </p:nvGrpSpPr>
        <p:grpSpPr>
          <a:xfrm>
            <a:off x="323528" y="260648"/>
            <a:ext cx="8568952" cy="6336704"/>
            <a:chOff x="323528" y="260648"/>
            <a:chExt cx="8568952" cy="6336704"/>
          </a:xfrm>
        </p:grpSpPr>
        <p:sp>
          <p:nvSpPr>
            <p:cNvPr id="6"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7"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8" name="Rectángulo 7"/>
          <p:cNvSpPr/>
          <p:nvPr/>
        </p:nvSpPr>
        <p:spPr>
          <a:xfrm>
            <a:off x="539552" y="397688"/>
            <a:ext cx="8280920" cy="5047536"/>
          </a:xfrm>
          <a:prstGeom prst="rect">
            <a:avLst/>
          </a:prstGeom>
        </p:spPr>
        <p:txBody>
          <a:bodyPr wrap="square">
            <a:spAutoFit/>
          </a:bodyPr>
          <a:lstStyle/>
          <a:p>
            <a:pPr algn="just">
              <a:lnSpc>
                <a:spcPct val="150000"/>
              </a:lnSpc>
            </a:pPr>
            <a:endParaRPr lang="es-MX" sz="2800" b="1" dirty="0" smtClean="0">
              <a:solidFill>
                <a:srgbClr val="7030A0"/>
              </a:solidFill>
              <a:latin typeface="Arial" panose="020B0604020202020204" pitchFamily="34" charset="0"/>
              <a:cs typeface="Arial" panose="020B0604020202020204" pitchFamily="34" charset="0"/>
            </a:endParaRPr>
          </a:p>
          <a:p>
            <a:pPr algn="just">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endParaRPr lang="es-MX" b="1" dirty="0"/>
          </a:p>
          <a:p>
            <a:pPr algn="just">
              <a:lnSpc>
                <a:spcPct val="150000"/>
              </a:lnSpc>
            </a:pPr>
            <a:r>
              <a:rPr lang="es-MX" sz="2800" b="1" dirty="0">
                <a:latin typeface="Arial" panose="020B0604020202020204" pitchFamily="34" charset="0"/>
                <a:cs typeface="Arial" panose="020B0604020202020204" pitchFamily="34" charset="0"/>
              </a:rPr>
              <a:t>La integración, funcionamiento y seguimiento de la gestión en materia de ética por parte de los Comités, se sujetará a la normatividad relativa a su creación y a cualquier otra disposición legal o administrativa</a:t>
            </a:r>
            <a:r>
              <a:rPr lang="es-MX" dirty="0" smtClean="0"/>
              <a:t>.</a:t>
            </a:r>
            <a:endParaRPr lang="es-MX" sz="2800" b="1" dirty="0">
              <a:latin typeface="Arial" panose="020B0604020202020204" pitchFamily="34" charset="0"/>
              <a:cs typeface="Arial" panose="020B0604020202020204" pitchFamily="34" charset="0"/>
            </a:endParaRPr>
          </a:p>
          <a:p>
            <a:pPr algn="just"/>
            <a:r>
              <a:rPr lang="es-MX" sz="2800" b="1" dirty="0" smtClean="0">
                <a:cs typeface="Arial" panose="020B0604020202020204" pitchFamily="34" charset="0"/>
              </a:rPr>
              <a:t>				</a:t>
            </a:r>
            <a:r>
              <a:rPr lang="es-MX" sz="2000" b="1" dirty="0" smtClean="0">
                <a:solidFill>
                  <a:srgbClr val="FF0000"/>
                </a:solidFill>
                <a:latin typeface="Arial" panose="020B0604020202020204" pitchFamily="34" charset="0"/>
                <a:cs typeface="Arial" panose="020B0604020202020204" pitchFamily="34" charset="0"/>
              </a:rPr>
              <a:t>Artículo 34º. </a:t>
            </a:r>
          </a:p>
        </p:txBody>
      </p:sp>
    </p:spTree>
    <p:extLst>
      <p:ext uri="{BB962C8B-B14F-4D97-AF65-F5344CB8AC3E}">
        <p14:creationId xmlns:p14="http://schemas.microsoft.com/office/powerpoint/2010/main" val="266523580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p:cNvGrpSpPr/>
          <p:nvPr/>
        </p:nvGrpSpPr>
        <p:grpSpPr>
          <a:xfrm>
            <a:off x="323528" y="260648"/>
            <a:ext cx="8568952" cy="6336704"/>
            <a:chOff x="323528" y="260648"/>
            <a:chExt cx="8568952" cy="6336704"/>
          </a:xfrm>
        </p:grpSpPr>
        <p:sp>
          <p:nvSpPr>
            <p:cNvPr id="6"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7"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8" name="Rectángulo 7"/>
          <p:cNvSpPr/>
          <p:nvPr/>
        </p:nvSpPr>
        <p:spPr>
          <a:xfrm>
            <a:off x="611560" y="-21591"/>
            <a:ext cx="8280920" cy="6555641"/>
          </a:xfrm>
          <a:prstGeom prst="rect">
            <a:avLst/>
          </a:prstGeom>
        </p:spPr>
        <p:txBody>
          <a:bodyPr wrap="square">
            <a:spAutoFit/>
          </a:bodyPr>
          <a:lstStyle/>
          <a:p>
            <a:pPr algn="just">
              <a:lnSpc>
                <a:spcPct val="150000"/>
              </a:lnSpc>
            </a:pPr>
            <a:endParaRPr lang="es-MX" sz="2800" b="1" dirty="0" smtClean="0">
              <a:solidFill>
                <a:srgbClr val="7030A0"/>
              </a:solidFill>
              <a:latin typeface="Arial" panose="020B0604020202020204" pitchFamily="34" charset="0"/>
              <a:cs typeface="Arial" panose="020B0604020202020204" pitchFamily="34" charset="0"/>
            </a:endParaRPr>
          </a:p>
          <a:p>
            <a:pPr algn="just">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endParaRPr lang="es-MX" b="1" dirty="0"/>
          </a:p>
          <a:p>
            <a:pPr algn="just"/>
            <a:r>
              <a:rPr lang="es-MX" sz="2800" b="1" u="sng" dirty="0" smtClean="0">
                <a:solidFill>
                  <a:srgbClr val="FF0000"/>
                </a:solidFill>
                <a:latin typeface="Arial" panose="020B0604020202020204" pitchFamily="34" charset="0"/>
                <a:cs typeface="Arial" panose="020B0604020202020204" pitchFamily="34" charset="0"/>
              </a:rPr>
              <a:t>Artículo </a:t>
            </a:r>
            <a:r>
              <a:rPr lang="es-MX" sz="2800" b="1" u="sng" dirty="0">
                <a:solidFill>
                  <a:srgbClr val="FF0000"/>
                </a:solidFill>
                <a:latin typeface="Arial" panose="020B0604020202020204" pitchFamily="34" charset="0"/>
                <a:cs typeface="Arial" panose="020B0604020202020204" pitchFamily="34" charset="0"/>
              </a:rPr>
              <a:t>Transitorio </a:t>
            </a:r>
            <a:r>
              <a:rPr lang="es-MX" sz="2800" b="1" u="sng" dirty="0" smtClean="0">
                <a:solidFill>
                  <a:srgbClr val="FF0000"/>
                </a:solidFill>
                <a:latin typeface="Arial" panose="020B0604020202020204" pitchFamily="34" charset="0"/>
                <a:cs typeface="Arial" panose="020B0604020202020204" pitchFamily="34" charset="0"/>
              </a:rPr>
              <a:t>Segundo</a:t>
            </a:r>
            <a:r>
              <a:rPr lang="es-MX" sz="2800" b="1" dirty="0" smtClean="0">
                <a:latin typeface="Arial" panose="020B0604020202020204" pitchFamily="34" charset="0"/>
                <a:cs typeface="Arial" panose="020B0604020202020204" pitchFamily="34" charset="0"/>
              </a:rPr>
              <a:t>. </a:t>
            </a:r>
            <a:r>
              <a:rPr lang="es-MX" sz="2800" b="1" dirty="0">
                <a:latin typeface="Arial" panose="020B0604020202020204" pitchFamily="34" charset="0"/>
                <a:cs typeface="Arial" panose="020B0604020202020204" pitchFamily="34" charset="0"/>
              </a:rPr>
              <a:t>Las entidades públicas, a través de sus Comités, serán competentes para emitir de manera complementaria la norma relativa a las conductas que tutelen los principios y valores relativos a su objeto</a:t>
            </a:r>
            <a:r>
              <a:rPr lang="es-MX" sz="2800" b="1" dirty="0" smtClean="0">
                <a:latin typeface="Arial" panose="020B0604020202020204" pitchFamily="34" charset="0"/>
                <a:cs typeface="Arial" panose="020B0604020202020204" pitchFamily="34" charset="0"/>
              </a:rPr>
              <a:t>.</a:t>
            </a:r>
            <a:endParaRPr lang="es-MX" sz="2800" b="1" dirty="0">
              <a:latin typeface="Arial" panose="020B0604020202020204" pitchFamily="34" charset="0"/>
              <a:cs typeface="Arial" panose="020B0604020202020204" pitchFamily="34" charset="0"/>
            </a:endParaRPr>
          </a:p>
          <a:p>
            <a:pPr algn="just"/>
            <a:r>
              <a:rPr lang="es-MX" sz="2800" b="1" u="sng" dirty="0" smtClean="0">
                <a:solidFill>
                  <a:srgbClr val="FF0000"/>
                </a:solidFill>
                <a:latin typeface="Arial" panose="020B0604020202020204" pitchFamily="34" charset="0"/>
                <a:cs typeface="Arial" panose="020B0604020202020204" pitchFamily="34" charset="0"/>
              </a:rPr>
              <a:t>Artículo Transitorio Tercero</a:t>
            </a:r>
            <a:r>
              <a:rPr lang="es-MX" sz="2800" b="1" dirty="0">
                <a:latin typeface="Arial" panose="020B0604020202020204" pitchFamily="34" charset="0"/>
                <a:cs typeface="Arial" panose="020B0604020202020204" pitchFamily="34" charset="0"/>
              </a:rPr>
              <a:t>. Las disposiciones previstas en el presente Acuerdo serán aplicables hasta en tanto se expidan los Lineamientos en la materia, en el marco de operación del sistema anticorrupción que corresponda</a:t>
            </a:r>
            <a:r>
              <a:rPr lang="es-MX" sz="2800" b="1" dirty="0" smtClean="0">
                <a:latin typeface="Arial" panose="020B0604020202020204" pitchFamily="34" charset="0"/>
                <a:cs typeface="Arial" panose="020B0604020202020204" pitchFamily="34" charset="0"/>
              </a:rPr>
              <a:t>.</a:t>
            </a:r>
            <a:endParaRPr lang="es-MX"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8565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23528" y="260648"/>
            <a:ext cx="8568952" cy="6336704"/>
            <a:chOff x="323528" y="260648"/>
            <a:chExt cx="8568952" cy="6336704"/>
          </a:xfrm>
        </p:grpSpPr>
        <p:sp>
          <p:nvSpPr>
            <p:cNvPr id="5" name="4 Rectángulo redondeado"/>
            <p:cNvSpPr/>
            <p:nvPr/>
          </p:nvSpPr>
          <p:spPr>
            <a:xfrm>
              <a:off x="323528" y="260648"/>
              <a:ext cx="8568952" cy="633670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3862421" y="404664"/>
              <a:ext cx="1142920" cy="1016143"/>
            </a:xfrm>
            <a:prstGeom prst="rect">
              <a:avLst/>
            </a:prstGeom>
            <a:noFill/>
            <a:ln w="9525">
              <a:noFill/>
              <a:miter lim="800000"/>
              <a:headEnd/>
              <a:tailEnd/>
            </a:ln>
          </p:spPr>
        </p:pic>
      </p:grpSp>
      <p:sp>
        <p:nvSpPr>
          <p:cNvPr id="7" name="Rectángulo 6"/>
          <p:cNvSpPr/>
          <p:nvPr/>
        </p:nvSpPr>
        <p:spPr>
          <a:xfrm>
            <a:off x="611560" y="539963"/>
            <a:ext cx="8280920" cy="4401205"/>
          </a:xfrm>
          <a:prstGeom prst="rect">
            <a:avLst/>
          </a:prstGeom>
        </p:spPr>
        <p:txBody>
          <a:bodyPr wrap="square">
            <a:spAutoFit/>
          </a:bodyPr>
          <a:lstStyle/>
          <a:p>
            <a:pPr algn="just">
              <a:lnSpc>
                <a:spcPct val="150000"/>
              </a:lnSpc>
            </a:pPr>
            <a:endParaRPr lang="es-MX" sz="2800" b="1" dirty="0" smtClean="0">
              <a:solidFill>
                <a:srgbClr val="7030A0"/>
              </a:solidFill>
              <a:latin typeface="Arial" panose="020B0604020202020204" pitchFamily="34" charset="0"/>
              <a:cs typeface="Arial" panose="020B0604020202020204" pitchFamily="34" charset="0"/>
            </a:endParaRPr>
          </a:p>
          <a:p>
            <a:pPr algn="just">
              <a:lnSpc>
                <a:spcPct val="150000"/>
              </a:lnSpc>
            </a:pPr>
            <a:r>
              <a:rPr lang="es-MX" sz="2800" b="1" dirty="0" smtClean="0">
                <a:solidFill>
                  <a:srgbClr val="7030A0"/>
                </a:solidFill>
                <a:latin typeface="Arial" panose="020B0604020202020204" pitchFamily="34" charset="0"/>
                <a:cs typeface="Arial" panose="020B0604020202020204" pitchFamily="34" charset="0"/>
              </a:rPr>
              <a:t>Acuerdo 04/2017		Código de Ética</a:t>
            </a:r>
            <a:endParaRPr lang="es-MX" b="1" dirty="0"/>
          </a:p>
          <a:p>
            <a:pPr algn="just"/>
            <a:endParaRPr lang="es-MX" sz="2800" b="1" u="sng" dirty="0" smtClean="0">
              <a:solidFill>
                <a:srgbClr val="FF0000"/>
              </a:solidFill>
              <a:latin typeface="Arial" panose="020B0604020202020204" pitchFamily="34" charset="0"/>
              <a:cs typeface="Arial" panose="020B0604020202020204" pitchFamily="34" charset="0"/>
            </a:endParaRPr>
          </a:p>
          <a:p>
            <a:pPr algn="just">
              <a:lnSpc>
                <a:spcPct val="150000"/>
              </a:lnSpc>
            </a:pPr>
            <a:r>
              <a:rPr lang="es-MX" sz="2800" b="1" u="sng" dirty="0" smtClean="0">
                <a:solidFill>
                  <a:srgbClr val="FF0000"/>
                </a:solidFill>
                <a:latin typeface="Arial" panose="020B0604020202020204" pitchFamily="34" charset="0"/>
                <a:cs typeface="Arial" panose="020B0604020202020204" pitchFamily="34" charset="0"/>
              </a:rPr>
              <a:t>Artículo </a:t>
            </a:r>
            <a:r>
              <a:rPr lang="es-MX" sz="2800" b="1" u="sng" dirty="0">
                <a:solidFill>
                  <a:srgbClr val="FF0000"/>
                </a:solidFill>
                <a:latin typeface="Arial" panose="020B0604020202020204" pitchFamily="34" charset="0"/>
                <a:cs typeface="Arial" panose="020B0604020202020204" pitchFamily="34" charset="0"/>
              </a:rPr>
              <a:t>Transitorio </a:t>
            </a:r>
            <a:r>
              <a:rPr lang="es-MX" sz="2800" b="1" u="sng" dirty="0" smtClean="0">
                <a:solidFill>
                  <a:srgbClr val="FF0000"/>
                </a:solidFill>
                <a:latin typeface="Arial" panose="020B0604020202020204" pitchFamily="34" charset="0"/>
                <a:cs typeface="Arial" panose="020B0604020202020204" pitchFamily="34" charset="0"/>
              </a:rPr>
              <a:t>Quinto</a:t>
            </a:r>
            <a:r>
              <a:rPr lang="es-MX" sz="2800" b="1" dirty="0" smtClean="0">
                <a:latin typeface="Arial" panose="020B0604020202020204" pitchFamily="34" charset="0"/>
                <a:cs typeface="Arial" panose="020B0604020202020204" pitchFamily="34" charset="0"/>
              </a:rPr>
              <a:t>. </a:t>
            </a:r>
            <a:r>
              <a:rPr lang="es-MX" sz="2800" b="1" dirty="0">
                <a:latin typeface="Arial" panose="020B0604020202020204" pitchFamily="34" charset="0"/>
                <a:cs typeface="Arial" panose="020B0604020202020204" pitchFamily="34" charset="0"/>
              </a:rPr>
              <a:t>La aplicación del presente Acuerdo se sujetará al inicio de operaciones de la Unidad Especializada y de los Comités</a:t>
            </a:r>
            <a:r>
              <a:rPr lang="es-MX" sz="2800" b="1" dirty="0" smtClean="0">
                <a:latin typeface="Arial" panose="020B0604020202020204" pitchFamily="34" charset="0"/>
                <a:cs typeface="Arial" panose="020B0604020202020204" pitchFamily="34" charset="0"/>
              </a:rPr>
              <a:t>.</a:t>
            </a:r>
            <a:endParaRPr lang="es-MX"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09855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2 Grupo"/>
          <p:cNvGrpSpPr/>
          <p:nvPr/>
        </p:nvGrpSpPr>
        <p:grpSpPr>
          <a:xfrm>
            <a:off x="479576" y="188640"/>
            <a:ext cx="8280920" cy="6480720"/>
            <a:chOff x="479576" y="188640"/>
            <a:chExt cx="8280920" cy="6480720"/>
          </a:xfrm>
        </p:grpSpPr>
        <p:sp>
          <p:nvSpPr>
            <p:cNvPr id="7" name="6 Rectángulo redondeado"/>
            <p:cNvSpPr/>
            <p:nvPr/>
          </p:nvSpPr>
          <p:spPr>
            <a:xfrm>
              <a:off x="479576" y="188640"/>
              <a:ext cx="8280920" cy="6480720"/>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8" name="Picture 6" descr="Imagen relacionada"/>
            <p:cNvPicPr>
              <a:picLocks noChangeAspect="1" noChangeArrowheads="1"/>
            </p:cNvPicPr>
            <p:nvPr/>
          </p:nvPicPr>
          <p:blipFill>
            <a:blip r:embed="rId2" cstate="print"/>
            <a:srcRect r="47319"/>
            <a:stretch>
              <a:fillRect/>
            </a:stretch>
          </p:blipFill>
          <p:spPr bwMode="auto">
            <a:xfrm>
              <a:off x="4018469" y="260648"/>
              <a:ext cx="1104503" cy="1063405"/>
            </a:xfrm>
            <a:prstGeom prst="rect">
              <a:avLst/>
            </a:prstGeom>
            <a:noFill/>
            <a:ln w="9525">
              <a:noFill/>
              <a:miter lim="800000"/>
              <a:headEnd/>
              <a:tailEnd/>
            </a:ln>
          </p:spPr>
        </p:pic>
      </p:grpSp>
      <p:sp>
        <p:nvSpPr>
          <p:cNvPr id="4" name="3 Rectángulo"/>
          <p:cNvSpPr/>
          <p:nvPr/>
        </p:nvSpPr>
        <p:spPr>
          <a:xfrm>
            <a:off x="899592" y="-99392"/>
            <a:ext cx="7488832" cy="6894195"/>
          </a:xfrm>
          <a:prstGeom prst="rect">
            <a:avLst/>
          </a:prstGeom>
        </p:spPr>
        <p:txBody>
          <a:bodyPr wrap="square">
            <a:spAutoFit/>
          </a:bodyPr>
          <a:lstStyle/>
          <a:p>
            <a:endParaRPr lang="es-MX" sz="2800" b="1" dirty="0" smtClean="0"/>
          </a:p>
          <a:p>
            <a:endParaRPr lang="es-MX" sz="2800" b="1" dirty="0"/>
          </a:p>
          <a:p>
            <a:endParaRPr lang="es-MX" sz="2800" b="1" dirty="0" smtClean="0"/>
          </a:p>
          <a:p>
            <a:pPr algn="ctr"/>
            <a:r>
              <a:rPr lang="es-MX" sz="2800" b="1" dirty="0">
                <a:solidFill>
                  <a:srgbClr val="FF0000"/>
                </a:solidFill>
                <a:effectLst>
                  <a:outerShdw blurRad="38100" dist="38100" dir="2700000" algn="tl">
                    <a:srgbClr val="000000">
                      <a:alpha val="43137"/>
                    </a:srgbClr>
                  </a:outerShdw>
                </a:effectLst>
              </a:rPr>
              <a:t>Código de Ética y Conducta de los Servidores Públicos de la Administración Pública del</a:t>
            </a:r>
          </a:p>
          <a:p>
            <a:pPr algn="ctr"/>
            <a:r>
              <a:rPr lang="es-MX" sz="2800" b="1" dirty="0">
                <a:solidFill>
                  <a:srgbClr val="FF0000"/>
                </a:solidFill>
                <a:effectLst>
                  <a:outerShdw blurRad="38100" dist="38100" dir="2700000" algn="tl">
                    <a:srgbClr val="000000">
                      <a:alpha val="43137"/>
                    </a:srgbClr>
                  </a:outerShdw>
                </a:effectLst>
              </a:rPr>
              <a:t>Estado de Jalisco</a:t>
            </a:r>
            <a:r>
              <a:rPr lang="es-MX" sz="2800" b="1" dirty="0">
                <a:effectLst>
                  <a:outerShdw blurRad="38100" dist="38100" dir="2700000" algn="tl">
                    <a:srgbClr val="000000">
                      <a:alpha val="43137"/>
                    </a:srgbClr>
                  </a:outerShdw>
                </a:effectLst>
              </a:rPr>
              <a:t> </a:t>
            </a:r>
            <a:endParaRPr lang="es-MX" sz="2800" b="1" dirty="0" smtClean="0">
              <a:effectLst>
                <a:outerShdw blurRad="38100" dist="38100" dir="2700000" algn="tl">
                  <a:srgbClr val="000000">
                    <a:alpha val="43137"/>
                  </a:srgbClr>
                </a:outerShdw>
              </a:effectLst>
            </a:endParaRPr>
          </a:p>
          <a:p>
            <a:pPr algn="ctr"/>
            <a:r>
              <a:rPr lang="es-MX" sz="2800" b="1" dirty="0" smtClean="0">
                <a:latin typeface="Arial" panose="020B0604020202020204" pitchFamily="34" charset="0"/>
                <a:cs typeface="Arial" panose="020B0604020202020204" pitchFamily="34" charset="0"/>
              </a:rPr>
              <a:t>DIGELAG </a:t>
            </a:r>
            <a:r>
              <a:rPr lang="es-MX" sz="2800" b="1" dirty="0">
                <a:latin typeface="Arial" panose="020B0604020202020204" pitchFamily="34" charset="0"/>
                <a:cs typeface="Arial" panose="020B0604020202020204" pitchFamily="34" charset="0"/>
              </a:rPr>
              <a:t>ACU 04/2017</a:t>
            </a:r>
          </a:p>
          <a:p>
            <a:pPr algn="ctr"/>
            <a:endParaRPr lang="es-MX" sz="800" b="1" dirty="0" smtClean="0">
              <a:latin typeface="Arial" panose="020B0604020202020204" pitchFamily="34" charset="0"/>
              <a:cs typeface="Arial" panose="020B0604020202020204" pitchFamily="34" charset="0"/>
            </a:endParaRPr>
          </a:p>
          <a:p>
            <a:pPr algn="ctr"/>
            <a:r>
              <a:rPr lang="es-MX" sz="2800" b="1" dirty="0" smtClean="0">
                <a:latin typeface="Arial" panose="020B0604020202020204" pitchFamily="34" charset="0"/>
                <a:cs typeface="Arial" panose="020B0604020202020204" pitchFamily="34" charset="0"/>
              </a:rPr>
              <a:t>Secretaría General de Gobierno</a:t>
            </a:r>
          </a:p>
          <a:p>
            <a:pPr algn="ctr"/>
            <a:r>
              <a:rPr lang="es-MX" sz="2800" b="1" dirty="0" smtClean="0">
                <a:cs typeface="Arial" panose="020B0604020202020204" pitchFamily="34" charset="0"/>
              </a:rPr>
              <a:t>Subsecretaría de Enlace Legislativo y</a:t>
            </a:r>
          </a:p>
          <a:p>
            <a:pPr algn="ctr"/>
            <a:r>
              <a:rPr lang="es-MX" sz="2800" b="1" dirty="0" smtClean="0">
                <a:cs typeface="Arial" panose="020B0604020202020204" pitchFamily="34" charset="0"/>
              </a:rPr>
              <a:t>Concertación Social</a:t>
            </a:r>
          </a:p>
          <a:p>
            <a:pPr algn="ctr"/>
            <a:r>
              <a:rPr lang="es-MX" sz="2800" b="1" dirty="0" smtClean="0">
                <a:cs typeface="Arial" panose="020B0604020202020204" pitchFamily="34" charset="0"/>
              </a:rPr>
              <a:t>Dirección General de Estudios Legislativos y Acuerdos Gubernamentales</a:t>
            </a:r>
            <a:endParaRPr lang="es-MX" sz="2800" b="1" dirty="0">
              <a:cs typeface="Arial" panose="020B0604020202020204" pitchFamily="34" charset="0"/>
            </a:endParaRPr>
          </a:p>
          <a:p>
            <a:pPr algn="ctr"/>
            <a:r>
              <a:rPr lang="es-MX" sz="2800" b="1" dirty="0" smtClean="0"/>
              <a:t>(DIGELAG)</a:t>
            </a:r>
          </a:p>
          <a:p>
            <a:pPr algn="ctr"/>
            <a:r>
              <a:rPr lang="es-MX" sz="2800" b="1" dirty="0" smtClean="0"/>
              <a:t>CONTRALORÍA GENERAL DEL ESTADO </a:t>
            </a:r>
          </a:p>
          <a:p>
            <a:endParaRPr lang="es-MX" sz="1400" b="1" dirty="0" smtClean="0">
              <a:latin typeface="Arial" panose="020B0604020202020204" pitchFamily="34" charset="0"/>
              <a:cs typeface="Arial" panose="020B0604020202020204" pitchFamily="34" charset="0"/>
            </a:endParaRPr>
          </a:p>
          <a:p>
            <a:pPr algn="ctr"/>
            <a:r>
              <a:rPr lang="es-MX" sz="2800" b="1" dirty="0" smtClean="0">
                <a:latin typeface="Arial" panose="020B0604020202020204" pitchFamily="34" charset="0"/>
                <a:cs typeface="Arial" panose="020B0604020202020204" pitchFamily="34" charset="0"/>
              </a:rPr>
              <a:t>Vigencia:	10 de febrero de 2017</a:t>
            </a:r>
            <a:endParaRPr lang="es-MX"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928334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479576" y="305094"/>
            <a:ext cx="8280920" cy="6192688"/>
            <a:chOff x="467544" y="260648"/>
            <a:chExt cx="8280920" cy="6192688"/>
          </a:xfrm>
        </p:grpSpPr>
        <p:sp>
          <p:nvSpPr>
            <p:cNvPr id="5" name="4 Rectángulo redondeado"/>
            <p:cNvSpPr/>
            <p:nvPr/>
          </p:nvSpPr>
          <p:spPr>
            <a:xfrm>
              <a:off x="467544" y="260648"/>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4006437" y="666976"/>
              <a:ext cx="1104503" cy="1016143"/>
            </a:xfrm>
            <a:prstGeom prst="rect">
              <a:avLst/>
            </a:prstGeom>
            <a:noFill/>
            <a:ln w="9525">
              <a:noFill/>
              <a:miter lim="800000"/>
              <a:headEnd/>
              <a:tailEnd/>
            </a:ln>
          </p:spPr>
        </p:pic>
      </p:grpSp>
      <p:sp>
        <p:nvSpPr>
          <p:cNvPr id="7" name="6 Rectángulo"/>
          <p:cNvSpPr/>
          <p:nvPr/>
        </p:nvSpPr>
        <p:spPr>
          <a:xfrm>
            <a:off x="999563" y="1844824"/>
            <a:ext cx="7212232" cy="4585871"/>
          </a:xfrm>
          <a:prstGeom prst="rect">
            <a:avLst/>
          </a:prstGeom>
        </p:spPr>
        <p:txBody>
          <a:bodyPr wrap="none">
            <a:spAutoFit/>
          </a:bodyPr>
          <a:lstStyle/>
          <a:p>
            <a:pPr algn="ctr"/>
            <a:r>
              <a:rPr lang="es-MX" sz="4000" b="1" i="1" dirty="0" smtClean="0">
                <a:solidFill>
                  <a:schemeClr val="accent6">
                    <a:lumMod val="50000"/>
                  </a:schemeClr>
                </a:solidFill>
                <a:latin typeface="Arial" pitchFamily="34" charset="0"/>
                <a:cs typeface="Arial" pitchFamily="34" charset="0"/>
              </a:rPr>
              <a:t>¡Muchas gracias por su </a:t>
            </a:r>
          </a:p>
          <a:p>
            <a:pPr algn="ctr"/>
            <a:r>
              <a:rPr lang="es-MX" sz="4000" b="1" i="1" dirty="0" smtClean="0">
                <a:solidFill>
                  <a:schemeClr val="accent6">
                    <a:lumMod val="50000"/>
                  </a:schemeClr>
                </a:solidFill>
                <a:latin typeface="Arial" pitchFamily="34" charset="0"/>
                <a:cs typeface="Arial" pitchFamily="34" charset="0"/>
              </a:rPr>
              <a:t>atención…!</a:t>
            </a:r>
          </a:p>
          <a:p>
            <a:pPr algn="ctr"/>
            <a:endParaRPr lang="es-MX" sz="4000" b="1" i="1" dirty="0" smtClean="0">
              <a:solidFill>
                <a:schemeClr val="accent6">
                  <a:lumMod val="50000"/>
                </a:schemeClr>
              </a:solidFill>
              <a:latin typeface="Arial" pitchFamily="34" charset="0"/>
              <a:cs typeface="Arial" pitchFamily="34" charset="0"/>
            </a:endParaRPr>
          </a:p>
          <a:p>
            <a:pPr algn="ctr"/>
            <a:endParaRPr lang="es-MX" sz="2800" b="1" i="1" dirty="0">
              <a:solidFill>
                <a:schemeClr val="accent6">
                  <a:lumMod val="50000"/>
                </a:schemeClr>
              </a:solidFill>
              <a:latin typeface="Arial" pitchFamily="34" charset="0"/>
              <a:cs typeface="Arial" pitchFamily="34" charset="0"/>
            </a:endParaRPr>
          </a:p>
          <a:p>
            <a:pPr algn="ctr"/>
            <a:r>
              <a:rPr lang="es-MX" sz="3600" b="1" i="1" dirty="0" smtClean="0">
                <a:solidFill>
                  <a:schemeClr val="accent6">
                    <a:lumMod val="50000"/>
                  </a:schemeClr>
                </a:solidFill>
                <a:latin typeface="Arial" pitchFamily="34" charset="0"/>
                <a:cs typeface="Arial" pitchFamily="34" charset="0"/>
              </a:rPr>
              <a:t>Maestro José Luis Leal Campos</a:t>
            </a:r>
          </a:p>
          <a:p>
            <a:pPr algn="ctr"/>
            <a:r>
              <a:rPr lang="es-MX" sz="2800" i="1" dirty="0" smtClean="0">
                <a:solidFill>
                  <a:schemeClr val="accent6">
                    <a:lumMod val="50000"/>
                  </a:schemeClr>
                </a:solidFill>
                <a:latin typeface="Arial" pitchFamily="34" charset="0"/>
                <a:cs typeface="Arial" pitchFamily="34" charset="0"/>
              </a:rPr>
              <a:t>Subsecretario de Enlace Legislativo y</a:t>
            </a:r>
          </a:p>
          <a:p>
            <a:pPr algn="ctr"/>
            <a:r>
              <a:rPr lang="es-MX" sz="2800" i="1" dirty="0" smtClean="0">
                <a:solidFill>
                  <a:schemeClr val="accent6">
                    <a:lumMod val="50000"/>
                  </a:schemeClr>
                </a:solidFill>
                <a:latin typeface="Arial" pitchFamily="34" charset="0"/>
                <a:cs typeface="Arial" pitchFamily="34" charset="0"/>
              </a:rPr>
              <a:t>Concertación Social</a:t>
            </a:r>
          </a:p>
          <a:p>
            <a:pPr algn="ctr"/>
            <a:endParaRPr lang="es-MX" sz="2800" b="1" i="1" dirty="0">
              <a:solidFill>
                <a:schemeClr val="accent6">
                  <a:lumMod val="50000"/>
                </a:schemeClr>
              </a:solidFill>
              <a:latin typeface="Arial" pitchFamily="34" charset="0"/>
              <a:cs typeface="Arial" pitchFamily="34" charset="0"/>
            </a:endParaRPr>
          </a:p>
          <a:p>
            <a:pPr algn="ctr"/>
            <a:r>
              <a:rPr lang="es-MX" sz="2400" dirty="0" smtClean="0">
                <a:solidFill>
                  <a:schemeClr val="accent6">
                    <a:lumMod val="50000"/>
                  </a:schemeClr>
                </a:solidFill>
                <a:latin typeface="Arial" pitchFamily="34" charset="0"/>
                <a:cs typeface="Arial" pitchFamily="34" charset="0"/>
              </a:rPr>
              <a:t>Guadalajara, 10 de octubre de 2017</a:t>
            </a:r>
            <a:endParaRPr lang="es-MX" sz="2400" dirty="0">
              <a:solidFill>
                <a:schemeClr val="accent6">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17313312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2 Grupo"/>
          <p:cNvGrpSpPr/>
          <p:nvPr/>
        </p:nvGrpSpPr>
        <p:grpSpPr>
          <a:xfrm>
            <a:off x="479576" y="332656"/>
            <a:ext cx="8280920" cy="6192688"/>
            <a:chOff x="467544" y="260648"/>
            <a:chExt cx="8280920" cy="6192688"/>
          </a:xfrm>
        </p:grpSpPr>
        <p:sp>
          <p:nvSpPr>
            <p:cNvPr id="5" name="4 Rectángulo redondeado"/>
            <p:cNvSpPr/>
            <p:nvPr/>
          </p:nvSpPr>
          <p:spPr>
            <a:xfrm>
              <a:off x="467544" y="260648"/>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4006437" y="666976"/>
              <a:ext cx="1104503" cy="1016143"/>
            </a:xfrm>
            <a:prstGeom prst="rect">
              <a:avLst/>
            </a:prstGeom>
            <a:noFill/>
            <a:ln w="9525">
              <a:noFill/>
              <a:miter lim="800000"/>
              <a:headEnd/>
              <a:tailEnd/>
            </a:ln>
          </p:spPr>
        </p:pic>
      </p:grpSp>
      <p:sp>
        <p:nvSpPr>
          <p:cNvPr id="4" name="3 Rectángulo"/>
          <p:cNvSpPr/>
          <p:nvPr/>
        </p:nvSpPr>
        <p:spPr>
          <a:xfrm>
            <a:off x="1187624" y="614293"/>
            <a:ext cx="6624736" cy="5909310"/>
          </a:xfrm>
          <a:prstGeom prst="rect">
            <a:avLst/>
          </a:prstGeom>
        </p:spPr>
        <p:txBody>
          <a:bodyPr wrap="square">
            <a:spAutoFit/>
          </a:bodyPr>
          <a:lstStyle/>
          <a:p>
            <a:pPr algn="just">
              <a:lnSpc>
                <a:spcPct val="150000"/>
              </a:lnSpc>
            </a:pPr>
            <a:r>
              <a:rPr lang="es-MX" sz="2800" b="1" u="sng" dirty="0" smtClean="0">
                <a:solidFill>
                  <a:srgbClr val="1A3CC0"/>
                </a:solidFill>
                <a:latin typeface="Arial" panose="020B0604020202020204" pitchFamily="34" charset="0"/>
                <a:cs typeface="Arial" panose="020B0604020202020204" pitchFamily="34" charset="0"/>
              </a:rPr>
              <a:t>Antecedentes</a:t>
            </a:r>
            <a:r>
              <a:rPr lang="es-MX" sz="2800" b="1" u="sng" dirty="0" smtClean="0">
                <a:solidFill>
                  <a:srgbClr val="002060"/>
                </a:solidFill>
                <a:latin typeface="Arial" panose="020B0604020202020204" pitchFamily="34" charset="0"/>
                <a:cs typeface="Arial" panose="020B0604020202020204" pitchFamily="34" charset="0"/>
              </a:rPr>
              <a:t> </a:t>
            </a:r>
          </a:p>
          <a:p>
            <a:pPr algn="just">
              <a:lnSpc>
                <a:spcPct val="150000"/>
              </a:lnSpc>
            </a:pPr>
            <a:endParaRPr lang="es-MX" sz="2800" b="1" dirty="0" smtClean="0">
              <a:latin typeface="Arial" panose="020B0604020202020204" pitchFamily="34" charset="0"/>
              <a:cs typeface="Arial" panose="020B0604020202020204" pitchFamily="34" charset="0"/>
            </a:endParaRPr>
          </a:p>
          <a:p>
            <a:pPr algn="just">
              <a:lnSpc>
                <a:spcPct val="150000"/>
              </a:lnSpc>
            </a:pPr>
            <a:r>
              <a:rPr lang="es-MX" sz="2800" b="1" dirty="0" smtClean="0">
                <a:latin typeface="Arial" panose="020B0604020202020204" pitchFamily="34" charset="0"/>
                <a:cs typeface="Arial" panose="020B0604020202020204" pitchFamily="34" charset="0"/>
              </a:rPr>
              <a:t>Es </a:t>
            </a:r>
            <a:r>
              <a:rPr lang="es-MX" sz="2800" b="1" dirty="0">
                <a:latin typeface="Arial" panose="020B0604020202020204" pitchFamily="34" charset="0"/>
                <a:cs typeface="Arial" panose="020B0604020202020204" pitchFamily="34" charset="0"/>
              </a:rPr>
              <a:t>aceptado de manera general, que la corrupción es un lastre que detiene el desarrollo y dificulta </a:t>
            </a:r>
            <a:r>
              <a:rPr lang="es-MX" sz="2800" b="1" dirty="0" smtClean="0">
                <a:latin typeface="Arial" panose="020B0604020202020204" pitchFamily="34" charset="0"/>
                <a:cs typeface="Arial" panose="020B0604020202020204" pitchFamily="34" charset="0"/>
              </a:rPr>
              <a:t>el crecimiento </a:t>
            </a:r>
            <a:r>
              <a:rPr lang="es-MX" sz="2800" b="1" dirty="0">
                <a:latin typeface="Arial" panose="020B0604020202020204" pitchFamily="34" charset="0"/>
                <a:cs typeface="Arial" panose="020B0604020202020204" pitchFamily="34" charset="0"/>
              </a:rPr>
              <a:t>económico por los enormes costos políticos y sociales que ocasiona. </a:t>
            </a:r>
            <a:endParaRPr lang="es-MX" sz="2800" b="1" dirty="0" smtClean="0">
              <a:latin typeface="Arial" panose="020B0604020202020204" pitchFamily="34" charset="0"/>
              <a:cs typeface="Arial" panose="020B0604020202020204" pitchFamily="34" charset="0"/>
            </a:endParaRPr>
          </a:p>
          <a:p>
            <a:pPr algn="ctr">
              <a:lnSpc>
                <a:spcPct val="150000"/>
              </a:lnSpc>
            </a:pPr>
            <a:r>
              <a:rPr lang="es-MX" sz="2800" b="1" dirty="0" smtClean="0">
                <a:solidFill>
                  <a:srgbClr val="FF0000"/>
                </a:solidFill>
                <a:latin typeface="Arial" panose="020B0604020202020204" pitchFamily="34" charset="0"/>
                <a:cs typeface="Arial" panose="020B0604020202020204" pitchFamily="34" charset="0"/>
              </a:rPr>
              <a:t>La </a:t>
            </a:r>
            <a:r>
              <a:rPr lang="es-MX" sz="2800" b="1" dirty="0">
                <a:solidFill>
                  <a:srgbClr val="FF0000"/>
                </a:solidFill>
                <a:latin typeface="Arial" panose="020B0604020202020204" pitchFamily="34" charset="0"/>
                <a:cs typeface="Arial" panose="020B0604020202020204" pitchFamily="34" charset="0"/>
              </a:rPr>
              <a:t>corrupción indigna y lastima a la sociedad</a:t>
            </a:r>
            <a:r>
              <a:rPr lang="es-MX" sz="2800" b="1" dirty="0" smtClean="0">
                <a:solidFill>
                  <a:srgbClr val="FF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585097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p:cNvGrpSpPr/>
          <p:nvPr/>
        </p:nvGrpSpPr>
        <p:grpSpPr>
          <a:xfrm>
            <a:off x="479576" y="332656"/>
            <a:ext cx="8280920" cy="6192688"/>
            <a:chOff x="479576" y="332656"/>
            <a:chExt cx="8280920" cy="6192688"/>
          </a:xfrm>
        </p:grpSpPr>
        <p:sp>
          <p:nvSpPr>
            <p:cNvPr id="5" name="4 Rectángulo redondeado"/>
            <p:cNvSpPr/>
            <p:nvPr/>
          </p:nvSpPr>
          <p:spPr>
            <a:xfrm>
              <a:off x="479576" y="332656"/>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4018469" y="738984"/>
              <a:ext cx="1104503" cy="1016143"/>
            </a:xfrm>
            <a:prstGeom prst="rect">
              <a:avLst/>
            </a:prstGeom>
            <a:noFill/>
            <a:ln w="9525">
              <a:noFill/>
              <a:miter lim="800000"/>
              <a:headEnd/>
              <a:tailEnd/>
            </a:ln>
          </p:spPr>
        </p:pic>
      </p:grpSp>
      <p:sp>
        <p:nvSpPr>
          <p:cNvPr id="4" name="Rectángulo 3"/>
          <p:cNvSpPr/>
          <p:nvPr/>
        </p:nvSpPr>
        <p:spPr>
          <a:xfrm>
            <a:off x="683568" y="908720"/>
            <a:ext cx="7920880" cy="5262979"/>
          </a:xfrm>
          <a:prstGeom prst="rect">
            <a:avLst/>
          </a:prstGeom>
        </p:spPr>
        <p:txBody>
          <a:bodyPr wrap="square">
            <a:spAutoFit/>
          </a:bodyPr>
          <a:lstStyle/>
          <a:p>
            <a:pPr algn="just">
              <a:lnSpc>
                <a:spcPct val="150000"/>
              </a:lnSpc>
            </a:pPr>
            <a:r>
              <a:rPr lang="es-MX" sz="2800" b="1" u="sng" dirty="0" smtClean="0">
                <a:solidFill>
                  <a:srgbClr val="1A3CC0"/>
                </a:solidFill>
                <a:latin typeface="Arial" panose="020B0604020202020204" pitchFamily="34" charset="0"/>
                <a:cs typeface="Arial" panose="020B0604020202020204" pitchFamily="34" charset="0"/>
              </a:rPr>
              <a:t>Antecedentes</a:t>
            </a:r>
          </a:p>
          <a:p>
            <a:pPr algn="just">
              <a:lnSpc>
                <a:spcPct val="150000"/>
              </a:lnSpc>
            </a:pPr>
            <a:r>
              <a:rPr lang="es-MX" sz="2800" b="1" dirty="0" smtClean="0">
                <a:latin typeface="Arial" panose="020B0604020202020204" pitchFamily="34" charset="0"/>
                <a:cs typeface="Arial" panose="020B0604020202020204" pitchFamily="34" charset="0"/>
              </a:rPr>
              <a:t>Es </a:t>
            </a:r>
            <a:r>
              <a:rPr lang="es-MX" sz="2800" b="1" dirty="0">
                <a:latin typeface="Arial" panose="020B0604020202020204" pitchFamily="34" charset="0"/>
                <a:cs typeface="Arial" panose="020B0604020202020204" pitchFamily="34" charset="0"/>
              </a:rPr>
              <a:t>un profundo acto </a:t>
            </a:r>
            <a:r>
              <a:rPr lang="es-MX" sz="2800" b="1" dirty="0" smtClean="0">
                <a:latin typeface="Arial" panose="020B0604020202020204" pitchFamily="34" charset="0"/>
                <a:cs typeface="Arial" panose="020B0604020202020204" pitchFamily="34" charset="0"/>
              </a:rPr>
              <a:t>de deshonestidad </a:t>
            </a:r>
            <a:r>
              <a:rPr lang="es-MX" sz="2800" b="1" dirty="0">
                <a:latin typeface="Arial" panose="020B0604020202020204" pitchFamily="34" charset="0"/>
                <a:cs typeface="Arial" panose="020B0604020202020204" pitchFamily="34" charset="0"/>
              </a:rPr>
              <a:t>que fragmenta a las sociedades, que polariza a la opinión pública y que debilita la cohesión entre gobierno y sociedad. </a:t>
            </a:r>
            <a:endParaRPr lang="es-MX" sz="2800" b="1" dirty="0" smtClean="0">
              <a:latin typeface="Arial" panose="020B0604020202020204" pitchFamily="34" charset="0"/>
              <a:cs typeface="Arial" panose="020B0604020202020204" pitchFamily="34" charset="0"/>
            </a:endParaRPr>
          </a:p>
          <a:p>
            <a:pPr algn="just">
              <a:lnSpc>
                <a:spcPct val="150000"/>
              </a:lnSpc>
            </a:pPr>
            <a:r>
              <a:rPr lang="es-MX" sz="2800" b="1" dirty="0">
                <a:latin typeface="Arial" panose="020B0604020202020204" pitchFamily="34" charset="0"/>
                <a:cs typeface="Arial" panose="020B0604020202020204" pitchFamily="34" charset="0"/>
              </a:rPr>
              <a:t>Combatirla </a:t>
            </a:r>
            <a:r>
              <a:rPr lang="es-MX" sz="2800" b="1" dirty="0" smtClean="0">
                <a:latin typeface="Arial" panose="020B0604020202020204" pitchFamily="34" charset="0"/>
                <a:cs typeface="Arial" panose="020B0604020202020204" pitchFamily="34" charset="0"/>
              </a:rPr>
              <a:t>debe ser tarea permanente,  </a:t>
            </a:r>
            <a:r>
              <a:rPr lang="es-MX" sz="2800" b="1" dirty="0">
                <a:latin typeface="Arial" panose="020B0604020202020204" pitchFamily="34" charset="0"/>
                <a:cs typeface="Arial" panose="020B0604020202020204" pitchFamily="34" charset="0"/>
              </a:rPr>
              <a:t>profunda </a:t>
            </a:r>
            <a:r>
              <a:rPr lang="es-MX" sz="2800" b="1" dirty="0" smtClean="0">
                <a:latin typeface="Arial" panose="020B0604020202020204" pitchFamily="34" charset="0"/>
                <a:cs typeface="Arial" panose="020B0604020202020204" pitchFamily="34" charset="0"/>
              </a:rPr>
              <a:t>y desinteresada de los </a:t>
            </a:r>
            <a:r>
              <a:rPr lang="es-MX" sz="2800" b="1" dirty="0">
                <a:latin typeface="Arial" panose="020B0604020202020204" pitchFamily="34" charset="0"/>
                <a:cs typeface="Arial" panose="020B0604020202020204" pitchFamily="34" charset="0"/>
              </a:rPr>
              <a:t>sectores sociales y </a:t>
            </a:r>
            <a:r>
              <a:rPr lang="es-MX" sz="2800" b="1" dirty="0" smtClean="0">
                <a:latin typeface="Arial" panose="020B0604020202020204" pitchFamily="34" charset="0"/>
                <a:cs typeface="Arial" panose="020B0604020202020204" pitchFamily="34" charset="0"/>
              </a:rPr>
              <a:t>gubernamentales. </a:t>
            </a:r>
            <a:endParaRPr lang="es-MX" sz="2800" dirty="0"/>
          </a:p>
        </p:txBody>
      </p:sp>
    </p:spTree>
    <p:extLst>
      <p:ext uri="{BB962C8B-B14F-4D97-AF65-F5344CB8AC3E}">
        <p14:creationId xmlns:p14="http://schemas.microsoft.com/office/powerpoint/2010/main" val="6859262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p:cNvGrpSpPr/>
          <p:nvPr/>
        </p:nvGrpSpPr>
        <p:grpSpPr>
          <a:xfrm>
            <a:off x="479576" y="332656"/>
            <a:ext cx="8280920" cy="6192688"/>
            <a:chOff x="479576" y="332656"/>
            <a:chExt cx="8280920" cy="6192688"/>
          </a:xfrm>
        </p:grpSpPr>
        <p:sp>
          <p:nvSpPr>
            <p:cNvPr id="4" name="4 Rectángulo redondeado"/>
            <p:cNvSpPr/>
            <p:nvPr/>
          </p:nvSpPr>
          <p:spPr>
            <a:xfrm>
              <a:off x="479576" y="332656"/>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4018469" y="476672"/>
              <a:ext cx="1104503" cy="1016143"/>
            </a:xfrm>
            <a:prstGeom prst="rect">
              <a:avLst/>
            </a:prstGeom>
            <a:noFill/>
            <a:ln w="9525">
              <a:noFill/>
              <a:miter lim="800000"/>
              <a:headEnd/>
              <a:tailEnd/>
            </a:ln>
          </p:spPr>
        </p:pic>
      </p:grpSp>
      <p:sp>
        <p:nvSpPr>
          <p:cNvPr id="5" name="Rectángulo 4"/>
          <p:cNvSpPr/>
          <p:nvPr/>
        </p:nvSpPr>
        <p:spPr>
          <a:xfrm>
            <a:off x="611560" y="974333"/>
            <a:ext cx="8136904" cy="5262979"/>
          </a:xfrm>
          <a:prstGeom prst="rect">
            <a:avLst/>
          </a:prstGeom>
        </p:spPr>
        <p:txBody>
          <a:bodyPr wrap="square">
            <a:spAutoFit/>
          </a:bodyPr>
          <a:lstStyle/>
          <a:p>
            <a:pPr>
              <a:lnSpc>
                <a:spcPct val="150000"/>
              </a:lnSpc>
            </a:pPr>
            <a:r>
              <a:rPr lang="es-MX" sz="2800" b="1" u="sng" dirty="0">
                <a:solidFill>
                  <a:srgbClr val="1A3CC0"/>
                </a:solidFill>
                <a:latin typeface="Arial" panose="020B0604020202020204" pitchFamily="34" charset="0"/>
                <a:cs typeface="Arial" panose="020B0604020202020204" pitchFamily="34" charset="0"/>
              </a:rPr>
              <a:t>Antecedentes</a:t>
            </a:r>
            <a:r>
              <a:rPr lang="es-MX" sz="2800" b="1" dirty="0">
                <a:solidFill>
                  <a:srgbClr val="002060"/>
                </a:solidFill>
                <a:latin typeface="Arial" panose="020B0604020202020204" pitchFamily="34" charset="0"/>
                <a:cs typeface="Arial" panose="020B0604020202020204" pitchFamily="34" charset="0"/>
              </a:rPr>
              <a:t> </a:t>
            </a:r>
            <a:endParaRPr lang="es-MX" sz="2800" b="1" dirty="0" smtClean="0">
              <a:solidFill>
                <a:srgbClr val="002060"/>
              </a:solidFill>
              <a:latin typeface="Arial" panose="020B0604020202020204" pitchFamily="34" charset="0"/>
              <a:cs typeface="Arial" panose="020B0604020202020204" pitchFamily="34" charset="0"/>
            </a:endParaRPr>
          </a:p>
          <a:p>
            <a:pPr algn="ctr">
              <a:lnSpc>
                <a:spcPct val="150000"/>
              </a:lnSpc>
            </a:pPr>
            <a:r>
              <a:rPr lang="es-MX" sz="2800" b="1" dirty="0" smtClean="0">
                <a:latin typeface="Arial" panose="020B0604020202020204" pitchFamily="34" charset="0"/>
                <a:cs typeface="Arial" panose="020B0604020202020204" pitchFamily="34" charset="0"/>
              </a:rPr>
              <a:t>El ataque a la corrupción y a la impunidad debe ser totalizador, integral y transversal</a:t>
            </a:r>
          </a:p>
          <a:p>
            <a:pPr algn="ctr">
              <a:lnSpc>
                <a:spcPct val="150000"/>
              </a:lnSpc>
            </a:pPr>
            <a:r>
              <a:rPr lang="es-MX" sz="2800" b="1" dirty="0" smtClean="0">
                <a:solidFill>
                  <a:srgbClr val="FF0000"/>
                </a:solidFill>
                <a:latin typeface="Arial" panose="020B0604020202020204" pitchFamily="34" charset="0"/>
                <a:cs typeface="Arial" panose="020B0604020202020204" pitchFamily="34" charset="0"/>
              </a:rPr>
              <a:t>La </a:t>
            </a:r>
            <a:r>
              <a:rPr lang="es-MX" sz="2800" b="1" dirty="0">
                <a:solidFill>
                  <a:srgbClr val="FF0000"/>
                </a:solidFill>
                <a:latin typeface="Arial" panose="020B0604020202020204" pitchFamily="34" charset="0"/>
                <a:cs typeface="Arial" panose="020B0604020202020204" pitchFamily="34" charset="0"/>
              </a:rPr>
              <a:t>corrupción no es un hecho aislado ni se genera de manera unipersonal.</a:t>
            </a:r>
          </a:p>
          <a:p>
            <a:pPr algn="ctr">
              <a:lnSpc>
                <a:spcPct val="150000"/>
              </a:lnSpc>
            </a:pPr>
            <a:r>
              <a:rPr lang="es-MX" sz="2800" b="1" dirty="0">
                <a:solidFill>
                  <a:srgbClr val="FF0000"/>
                </a:solidFill>
                <a:latin typeface="Arial" panose="020B0604020202020204" pitchFamily="34" charset="0"/>
                <a:cs typeface="Arial" panose="020B0604020202020204" pitchFamily="34" charset="0"/>
              </a:rPr>
              <a:t> Detrás de todo corrupto hay redes formales e informales, públicas y privadas, que lo </a:t>
            </a:r>
            <a:r>
              <a:rPr lang="es-MX" sz="2800" b="1" dirty="0" smtClean="0">
                <a:solidFill>
                  <a:srgbClr val="FF0000"/>
                </a:solidFill>
                <a:latin typeface="Arial" panose="020B0604020202020204" pitchFamily="34" charset="0"/>
                <a:cs typeface="Arial" panose="020B0604020202020204" pitchFamily="34" charset="0"/>
              </a:rPr>
              <a:t>alimentan, estimulan </a:t>
            </a:r>
            <a:r>
              <a:rPr lang="es-MX" sz="2800" b="1" dirty="0">
                <a:solidFill>
                  <a:srgbClr val="FF0000"/>
                </a:solidFill>
                <a:latin typeface="Arial" panose="020B0604020202020204" pitchFamily="34" charset="0"/>
                <a:cs typeface="Arial" panose="020B0604020202020204" pitchFamily="34" charset="0"/>
              </a:rPr>
              <a:t>y propician.</a:t>
            </a:r>
            <a:endParaRPr lang="es-MX" sz="2800" dirty="0"/>
          </a:p>
        </p:txBody>
      </p:sp>
    </p:spTree>
    <p:extLst>
      <p:ext uri="{BB962C8B-B14F-4D97-AF65-F5344CB8AC3E}">
        <p14:creationId xmlns:p14="http://schemas.microsoft.com/office/powerpoint/2010/main" val="3238373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479576" y="332656"/>
            <a:ext cx="8280920" cy="6192688"/>
            <a:chOff x="479576" y="332656"/>
            <a:chExt cx="8280920" cy="6192688"/>
          </a:xfrm>
        </p:grpSpPr>
        <p:sp>
          <p:nvSpPr>
            <p:cNvPr id="5" name="4 Rectángulo redondeado"/>
            <p:cNvSpPr/>
            <p:nvPr/>
          </p:nvSpPr>
          <p:spPr>
            <a:xfrm>
              <a:off x="479576" y="332656"/>
              <a:ext cx="8280920" cy="619268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6" descr="Imagen relacionada"/>
            <p:cNvPicPr>
              <a:picLocks noChangeAspect="1" noChangeArrowheads="1"/>
            </p:cNvPicPr>
            <p:nvPr/>
          </p:nvPicPr>
          <p:blipFill>
            <a:blip r:embed="rId2" cstate="print"/>
            <a:srcRect r="47319"/>
            <a:stretch>
              <a:fillRect/>
            </a:stretch>
          </p:blipFill>
          <p:spPr bwMode="auto">
            <a:xfrm>
              <a:off x="4018469" y="476672"/>
              <a:ext cx="1104503" cy="1016143"/>
            </a:xfrm>
            <a:prstGeom prst="rect">
              <a:avLst/>
            </a:prstGeom>
            <a:noFill/>
            <a:ln w="9525">
              <a:noFill/>
              <a:miter lim="800000"/>
              <a:headEnd/>
              <a:tailEnd/>
            </a:ln>
          </p:spPr>
        </p:pic>
      </p:grpSp>
      <p:sp>
        <p:nvSpPr>
          <p:cNvPr id="7" name="Rectángulo 6"/>
          <p:cNvSpPr/>
          <p:nvPr/>
        </p:nvSpPr>
        <p:spPr>
          <a:xfrm>
            <a:off x="683568" y="565268"/>
            <a:ext cx="7920880" cy="5909310"/>
          </a:xfrm>
          <a:prstGeom prst="rect">
            <a:avLst/>
          </a:prstGeom>
        </p:spPr>
        <p:txBody>
          <a:bodyPr wrap="square">
            <a:spAutoFit/>
          </a:bodyPr>
          <a:lstStyle/>
          <a:p>
            <a:pPr algn="just">
              <a:lnSpc>
                <a:spcPct val="150000"/>
              </a:lnSpc>
            </a:pPr>
            <a:r>
              <a:rPr lang="es-MX" sz="2800" b="1" u="sng" dirty="0">
                <a:solidFill>
                  <a:srgbClr val="1A3CC0"/>
                </a:solidFill>
                <a:latin typeface="Arial" panose="020B0604020202020204" pitchFamily="34" charset="0"/>
                <a:cs typeface="Arial" panose="020B0604020202020204" pitchFamily="34" charset="0"/>
              </a:rPr>
              <a:t>Antecedentes</a:t>
            </a:r>
            <a:r>
              <a:rPr lang="es-MX" sz="2800" b="1" dirty="0">
                <a:solidFill>
                  <a:srgbClr val="1A3CC0"/>
                </a:solidFill>
                <a:latin typeface="Arial" panose="020B0604020202020204" pitchFamily="34" charset="0"/>
                <a:cs typeface="Arial" panose="020B0604020202020204" pitchFamily="34" charset="0"/>
              </a:rPr>
              <a:t> </a:t>
            </a:r>
          </a:p>
          <a:p>
            <a:pPr algn="just">
              <a:lnSpc>
                <a:spcPct val="150000"/>
              </a:lnSpc>
            </a:pPr>
            <a:r>
              <a:rPr lang="es-MX" sz="2800" b="1" dirty="0" smtClean="0">
                <a:latin typeface="Arial" panose="020B0604020202020204" pitchFamily="34" charset="0"/>
                <a:cs typeface="Arial" panose="020B0604020202020204" pitchFamily="34" charset="0"/>
              </a:rPr>
              <a:t>Ya en </a:t>
            </a:r>
            <a:r>
              <a:rPr lang="es-MX" sz="2800" b="1" dirty="0">
                <a:latin typeface="Arial" panose="020B0604020202020204" pitchFamily="34" charset="0"/>
                <a:cs typeface="Arial" panose="020B0604020202020204" pitchFamily="34" charset="0"/>
              </a:rPr>
              <a:t>las antiguas civilizaciones se encuentran referencias sobre la formación en valores para los gobernantes antes de que asumieran su cargo. El instrumento fundamental para formar a los hombres de gobierno era la </a:t>
            </a:r>
            <a:r>
              <a:rPr lang="es-MX" sz="2800" b="1" dirty="0" smtClean="0">
                <a:latin typeface="Arial" panose="020B0604020202020204" pitchFamily="34" charset="0"/>
                <a:cs typeface="Arial" panose="020B0604020202020204" pitchFamily="34" charset="0"/>
              </a:rPr>
              <a:t>Ética, el </a:t>
            </a:r>
            <a:r>
              <a:rPr lang="es-MX" sz="2800" b="1" dirty="0">
                <a:latin typeface="Arial" panose="020B0604020202020204" pitchFamily="34" charset="0"/>
                <a:cs typeface="Arial" panose="020B0604020202020204" pitchFamily="34" charset="0"/>
              </a:rPr>
              <a:t>filtro para hacer que los hombres que llegaran a ocupar los cargos públicos </a:t>
            </a:r>
            <a:r>
              <a:rPr lang="es-MX" sz="2800" b="1" dirty="0" smtClean="0">
                <a:latin typeface="Arial" panose="020B0604020202020204" pitchFamily="34" charset="0"/>
                <a:cs typeface="Arial" panose="020B0604020202020204" pitchFamily="34" charset="0"/>
              </a:rPr>
              <a:t>trabajaran </a:t>
            </a:r>
            <a:r>
              <a:rPr lang="es-MX" sz="2800" b="1" dirty="0">
                <a:latin typeface="Arial" panose="020B0604020202020204" pitchFamily="34" charset="0"/>
                <a:cs typeface="Arial" panose="020B0604020202020204" pitchFamily="34" charset="0"/>
              </a:rPr>
              <a:t>bien. </a:t>
            </a:r>
            <a:endParaRPr lang="es-MX" sz="2800" dirty="0"/>
          </a:p>
        </p:txBody>
      </p:sp>
    </p:spTree>
    <p:extLst>
      <p:ext uri="{BB962C8B-B14F-4D97-AF65-F5344CB8AC3E}">
        <p14:creationId xmlns:p14="http://schemas.microsoft.com/office/powerpoint/2010/main" val="238895563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4283</TotalTime>
  <Words>1457</Words>
  <Application>Microsoft Office PowerPoint</Application>
  <PresentationFormat>Carta (216 x 279 mm)</PresentationFormat>
  <Paragraphs>311</Paragraphs>
  <Slides>59</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59</vt:i4>
      </vt:variant>
    </vt:vector>
  </HeadingPairs>
  <TitlesOfParts>
    <vt:vector size="65" baseType="lpstr">
      <vt:lpstr>Algerian</vt:lpstr>
      <vt:lpstr>Arial</vt:lpstr>
      <vt:lpstr>Calibri</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GP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Omar Gómez</dc:creator>
  <cp:lastModifiedBy>Liz</cp:lastModifiedBy>
  <cp:revision>416</cp:revision>
  <cp:lastPrinted>2017-03-10T16:37:29Z</cp:lastPrinted>
  <dcterms:created xsi:type="dcterms:W3CDTF">2016-11-09T15:49:50Z</dcterms:created>
  <dcterms:modified xsi:type="dcterms:W3CDTF">2017-10-09T20:14:53Z</dcterms:modified>
</cp:coreProperties>
</file>