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321" r:id="rId2"/>
    <p:sldId id="366" r:id="rId3"/>
    <p:sldId id="352" r:id="rId4"/>
    <p:sldId id="351" r:id="rId5"/>
    <p:sldId id="357" r:id="rId6"/>
    <p:sldId id="328" r:id="rId7"/>
    <p:sldId id="329" r:id="rId8"/>
    <p:sldId id="359" r:id="rId9"/>
    <p:sldId id="372" r:id="rId10"/>
    <p:sldId id="373" r:id="rId11"/>
    <p:sldId id="374" r:id="rId12"/>
    <p:sldId id="360" r:id="rId13"/>
    <p:sldId id="364" r:id="rId14"/>
    <p:sldId id="363" r:id="rId15"/>
    <p:sldId id="407" r:id="rId16"/>
    <p:sldId id="378" r:id="rId17"/>
    <p:sldId id="375" r:id="rId18"/>
    <p:sldId id="406" r:id="rId19"/>
    <p:sldId id="331" r:id="rId20"/>
    <p:sldId id="332" r:id="rId21"/>
    <p:sldId id="367" r:id="rId22"/>
    <p:sldId id="325" r:id="rId23"/>
    <p:sldId id="370" r:id="rId24"/>
    <p:sldId id="369" r:id="rId25"/>
    <p:sldId id="371" r:id="rId26"/>
    <p:sldId id="377" r:id="rId27"/>
    <p:sldId id="334" r:id="rId28"/>
    <p:sldId id="327" r:id="rId29"/>
    <p:sldId id="361" r:id="rId30"/>
    <p:sldId id="408" r:id="rId31"/>
    <p:sldId id="338" r:id="rId32"/>
    <p:sldId id="379" r:id="rId33"/>
    <p:sldId id="380" r:id="rId34"/>
    <p:sldId id="381" r:id="rId35"/>
    <p:sldId id="383" r:id="rId36"/>
    <p:sldId id="384" r:id="rId37"/>
    <p:sldId id="393" r:id="rId38"/>
    <p:sldId id="392" r:id="rId39"/>
    <p:sldId id="387" r:id="rId40"/>
    <p:sldId id="385" r:id="rId41"/>
    <p:sldId id="386" r:id="rId42"/>
    <p:sldId id="409" r:id="rId43"/>
    <p:sldId id="388" r:id="rId44"/>
    <p:sldId id="390" r:id="rId45"/>
    <p:sldId id="391" r:id="rId46"/>
    <p:sldId id="394" r:id="rId47"/>
    <p:sldId id="395" r:id="rId48"/>
    <p:sldId id="397" r:id="rId49"/>
    <p:sldId id="398" r:id="rId50"/>
    <p:sldId id="396" r:id="rId51"/>
    <p:sldId id="399" r:id="rId52"/>
    <p:sldId id="400" r:id="rId53"/>
    <p:sldId id="401" r:id="rId54"/>
    <p:sldId id="402" r:id="rId55"/>
    <p:sldId id="403" r:id="rId56"/>
    <p:sldId id="404" r:id="rId57"/>
    <p:sldId id="405" r:id="rId58"/>
    <p:sldId id="353" r:id="rId59"/>
    <p:sldId id="354" r:id="rId60"/>
  </p:sldIdLst>
  <p:sldSz cx="9144000" cy="6858000" type="letter"/>
  <p:notesSz cx="6881813"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79DBECF8-35F6-447A-A872-78ADF9783E24}">
          <p14:sldIdLst>
            <p14:sldId id="321"/>
            <p14:sldId id="366"/>
            <p14:sldId id="352"/>
            <p14:sldId id="351"/>
            <p14:sldId id="357"/>
            <p14:sldId id="328"/>
            <p14:sldId id="329"/>
            <p14:sldId id="359"/>
            <p14:sldId id="372"/>
            <p14:sldId id="373"/>
            <p14:sldId id="374"/>
            <p14:sldId id="360"/>
            <p14:sldId id="364"/>
            <p14:sldId id="363"/>
            <p14:sldId id="407"/>
            <p14:sldId id="378"/>
            <p14:sldId id="375"/>
            <p14:sldId id="406"/>
            <p14:sldId id="331"/>
            <p14:sldId id="332"/>
            <p14:sldId id="367"/>
            <p14:sldId id="325"/>
            <p14:sldId id="370"/>
            <p14:sldId id="369"/>
            <p14:sldId id="371"/>
            <p14:sldId id="377"/>
            <p14:sldId id="334"/>
            <p14:sldId id="327"/>
            <p14:sldId id="361"/>
            <p14:sldId id="408"/>
            <p14:sldId id="338"/>
            <p14:sldId id="379"/>
            <p14:sldId id="380"/>
            <p14:sldId id="381"/>
            <p14:sldId id="383"/>
            <p14:sldId id="384"/>
            <p14:sldId id="393"/>
            <p14:sldId id="392"/>
            <p14:sldId id="387"/>
            <p14:sldId id="385"/>
            <p14:sldId id="386"/>
            <p14:sldId id="409"/>
            <p14:sldId id="388"/>
            <p14:sldId id="390"/>
            <p14:sldId id="391"/>
            <p14:sldId id="394"/>
            <p14:sldId id="395"/>
            <p14:sldId id="397"/>
            <p14:sldId id="398"/>
            <p14:sldId id="396"/>
            <p14:sldId id="399"/>
            <p14:sldId id="400"/>
            <p14:sldId id="401"/>
            <p14:sldId id="402"/>
            <p14:sldId id="403"/>
            <p14:sldId id="404"/>
            <p14:sldId id="405"/>
            <p14:sldId id="353"/>
            <p14:sldId id="354"/>
          </p14:sldIdLst>
        </p14:section>
        <p14:section name="Sección sin título" id="{8F4DD50A-6268-40B3-B825-96B18E808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CC0"/>
    <a:srgbClr val="951A44"/>
    <a:srgbClr val="95364E"/>
    <a:srgbClr val="952B59"/>
    <a:srgbClr val="991D49"/>
    <a:srgbClr val="AC2252"/>
    <a:srgbClr val="BF8A8E"/>
    <a:srgbClr val="FFFCD0"/>
    <a:srgbClr val="FFFF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477" autoAdjust="0"/>
    <p:restoredTop sz="94504"/>
  </p:normalViewPr>
  <p:slideViewPr>
    <p:cSldViewPr>
      <p:cViewPr varScale="1">
        <p:scale>
          <a:sx n="92" d="100"/>
          <a:sy n="92" d="100"/>
        </p:scale>
        <p:origin x="3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B9711641-603F-0A4E-BD4A-D77FA923EA8A}" type="datetimeFigureOut">
              <a:rPr lang="es-ES_tradnl" smtClean="0"/>
              <a:t>09/10/2017</a:t>
            </a:fld>
            <a:endParaRPr lang="es-ES_tradnl"/>
          </a:p>
        </p:txBody>
      </p:sp>
      <p:sp>
        <p:nvSpPr>
          <p:cNvPr id="4" name="Marcador de imagen de diapositiva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93CC6CA-5583-F848-BC59-88D2690C3F90}" type="slidenum">
              <a:rPr lang="es-ES_tradnl" smtClean="0"/>
              <a:t>‹Nº›</a:t>
            </a:fld>
            <a:endParaRPr lang="es-ES_tradnl"/>
          </a:p>
        </p:txBody>
      </p:sp>
    </p:spTree>
    <p:extLst>
      <p:ext uri="{BB962C8B-B14F-4D97-AF65-F5344CB8AC3E}">
        <p14:creationId xmlns:p14="http://schemas.microsoft.com/office/powerpoint/2010/main" val="193805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B93CC6CA-5583-F848-BC59-88D2690C3F90}" type="slidenum">
              <a:rPr lang="es-ES_tradnl" smtClean="0"/>
              <a:t>25</a:t>
            </a:fld>
            <a:endParaRPr lang="es-ES_tradnl"/>
          </a:p>
        </p:txBody>
      </p:sp>
    </p:spTree>
    <p:extLst>
      <p:ext uri="{BB962C8B-B14F-4D97-AF65-F5344CB8AC3E}">
        <p14:creationId xmlns:p14="http://schemas.microsoft.com/office/powerpoint/2010/main" val="1744558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68824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263972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6375"/>
            <a:ext cx="2057400" cy="4387851"/>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06375"/>
            <a:ext cx="6019800" cy="43878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297301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09396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2867339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392916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9"/>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3518176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50341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28681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1600281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FB46CFA-9D27-4FEB-AA29-23C11DAF964B}" type="datetimeFigureOut">
              <a:rPr lang="es-MX" smtClean="0"/>
              <a:t>09/10/2017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D24E586-9166-42AC-993A-9C18F4ED1220}" type="slidenum">
              <a:rPr lang="es-MX" smtClean="0"/>
              <a:t>‹Nº›</a:t>
            </a:fld>
            <a:endParaRPr lang="es-MX" dirty="0"/>
          </a:p>
        </p:txBody>
      </p:sp>
    </p:spTree>
    <p:extLst>
      <p:ext uri="{BB962C8B-B14F-4D97-AF65-F5344CB8AC3E}">
        <p14:creationId xmlns:p14="http://schemas.microsoft.com/office/powerpoint/2010/main" val="40627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46CFA-9D27-4FEB-AA29-23C11DAF964B}" type="datetimeFigureOut">
              <a:rPr lang="es-MX" smtClean="0"/>
              <a:t>09/10/2017</a:t>
            </a:fld>
            <a:endParaRPr lang="es-MX"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4E586-9166-42AC-993A-9C18F4ED1220}" type="slidenum">
              <a:rPr lang="es-MX" smtClean="0"/>
              <a:t>‹Nº›</a:t>
            </a:fld>
            <a:endParaRPr lang="es-MX" dirty="0"/>
          </a:p>
        </p:txBody>
      </p:sp>
    </p:spTree>
    <p:extLst>
      <p:ext uri="{BB962C8B-B14F-4D97-AF65-F5344CB8AC3E}">
        <p14:creationId xmlns:p14="http://schemas.microsoft.com/office/powerpoint/2010/main" val="3999559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467544" y="260648"/>
            <a:ext cx="8280920" cy="6192688"/>
            <a:chOff x="467544" y="260648"/>
            <a:chExt cx="8280920" cy="6192688"/>
          </a:xfrm>
        </p:grpSpPr>
        <p:sp>
          <p:nvSpPr>
            <p:cNvPr id="6" name="5 Rectángulo redondeado"/>
            <p:cNvSpPr/>
            <p:nvPr/>
          </p:nvSpPr>
          <p:spPr>
            <a:xfrm>
              <a:off x="467544" y="260648"/>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7" name="Picture 6" descr="Imagen relacionada"/>
            <p:cNvPicPr>
              <a:picLocks noChangeAspect="1" noChangeArrowheads="1"/>
            </p:cNvPicPr>
            <p:nvPr/>
          </p:nvPicPr>
          <p:blipFill>
            <a:blip r:embed="rId2" cstate="print"/>
            <a:srcRect r="47319"/>
            <a:stretch>
              <a:fillRect/>
            </a:stretch>
          </p:blipFill>
          <p:spPr bwMode="auto">
            <a:xfrm>
              <a:off x="4006437" y="666976"/>
              <a:ext cx="1104503" cy="1016143"/>
            </a:xfrm>
            <a:prstGeom prst="rect">
              <a:avLst/>
            </a:prstGeom>
            <a:noFill/>
            <a:ln w="9525">
              <a:noFill/>
              <a:miter lim="800000"/>
              <a:headEnd/>
              <a:tailEnd/>
            </a:ln>
          </p:spPr>
        </p:pic>
      </p:grpSp>
      <p:sp>
        <p:nvSpPr>
          <p:cNvPr id="4" name="3 Rectángulo"/>
          <p:cNvSpPr/>
          <p:nvPr/>
        </p:nvSpPr>
        <p:spPr>
          <a:xfrm>
            <a:off x="2286000" y="2060848"/>
            <a:ext cx="4572000" cy="1938992"/>
          </a:xfrm>
          <a:prstGeom prst="rect">
            <a:avLst/>
          </a:prstGeom>
        </p:spPr>
        <p:txBody>
          <a:bodyPr>
            <a:spAutoFit/>
          </a:bodyPr>
          <a:lstStyle/>
          <a:p>
            <a:pPr algn="ctr"/>
            <a:r>
              <a:rPr lang="es-MX" sz="4000" b="1" dirty="0" smtClean="0">
                <a:latin typeface="Arial" panose="020B0604020202020204" pitchFamily="34" charset="0"/>
                <a:cs typeface="Arial" panose="020B0604020202020204" pitchFamily="34" charset="0"/>
              </a:rPr>
              <a:t>La ética en el ejercicio de la Función Pública</a:t>
            </a:r>
            <a:endParaRPr lang="es-MX" sz="4000" b="1" dirty="0"/>
          </a:p>
        </p:txBody>
      </p:sp>
      <p:sp>
        <p:nvSpPr>
          <p:cNvPr id="2" name="AutoShape 4" descr="data:image/jpeg;base64,/9j/4AAQSkZJRgABAQEAZABkAAD/2wBDAAgGBgcGBQgHBwcJCQgKDBQNDAsLDBkSEw8UHRofHh0aHBwgJC4nICIsIxwcKDcpLDAxNDQ0Hyc5PTgyPC4zNDL/2wBDAQkJCQwLDBgNDRgyIRwhMjIyMjIyMjIyMjIyMjIyMjIyMjIyMjIyMjIyMjIyMjIyMjIyMjIyMjIyMjIyMjIyMjL/wAARCAPoAu4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oooAKKKKACiiigAooooAKKKKACiiigAooooAKKKKACiiigAooooAKKKKACiiigAooooAKKKKACiiigAooooAKKKKACiiigAooooAKKKKACiiigAooooAKKKKACiiigAooooAKKKKACiiigAooooAKKKKACiiigAooooAKKKKACiiigAooooAKKKKACiiigAooooAKKKKACiiigAooooAKKKKACiiigAooooAKKKKACiiigAoqve31pp1s1ze3MNtAvWSVwqj8TXDXnxh8Nw3HkWcV/qD84NvDgH/vog/pUSnGPxM6KOFr1/4UWz0GivNf+FxWn/Qvat/3wKP+FxWn/Qvat/3wKn29Pud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VasvjD4bnufIvI77T34ybiH5R/wB8kn9KPb0+4nleLSv7N/n+R6BRUFne2uoWqXNncRXED8rJE4ZT+IqetThaadmFFFFAgooooAKz9b1mz8P6RcalfPthhXOB1Y9lHuTxTtY1a00PSbnUr19lvbpubHU+gHuTgD614RePrPj3xlog1ctDZ6hIXtrQMQI7cHlgPUhW+bqcemKxq1eTRbs9HAYH6w3ObtCO7721svl9xA3iqLxd4ja78R22o3tvGc2ul2I+QD3OQfTJAyfUAYrv7D4hWOlWwt7DwRq1tCP4IrUKP0616JY6fZ6ZbLb2NrDbQr0SJAo/SrNTCjKOvNr6G+IzGhVtH2XurZczS+5f15nnn/C1P+pU1z/vxR/wtT/qVNc/78V6HRV8k/5vwOX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62+L+hfaxbanZ6jpjkZzcQ5A+uCW/SuuaPRfFOlhmWz1Kyk6HCyLn29CPzFWr3T7PUrc299aw3MJ6pMgYfka8x1vw7qHw4u38R+Fmd9LyDe6c7EqF9R3x79V9xkVLc4fFqjWnDD4hpUbwn0u7pv10aYmr+H9Q+Gl2fEHhl5JtH3D7bp0jFgq56g+nv1HfIzXpek6pa61pNtqVm+63uEDqT1HqD7g5B9xUOmahYeJ/D8V5CBLZ3kRDI47HhlYe3INcT8MvM0bWvEfhWRy0Vlcebb7jk7G4/lsP1JojaEly7Mqq5YmjJ1f4lPfu1e2vmn17HpNFFFbnlBRRRQB5t8TQ+sa34Z8MK2Ib26824AODsXA/kX/ABAqPVYo4Pjv4aiiRUjTTWVFUYCgLPgCrHiL/ktHhX/r2l/9BkqLWv8Akvvh3/sHP/6DcVyy1k35o9+i+WlGC29nN/N3/wAj0qiiiuo8AKKKKACisnXfEul+HLXztRuQhYExxLy8mPQf16V4r4n+Imr+IJJIYZGsrAnAhibDMP8Aabqfp0qJ1FE9HA5XXxjvFWj3e3/BPX9d8b6D4fJju7wPcD/lhAN7/j2H4kVwF/8AGW9aXGnaXbxxg9bhi5P4KRj9a8w60VzyrSex9RhshwtJfvPefnt93/Dnof8AwuLXv+fHTf8Avh//AIuj/hcWvf8APjpv/fD/APxdeepG8hIRS2AWOB0A6mkqfaS7nX/ZWC/59o9D/wCFxa9/z46b/wB8P/8AF0f8Li17/nx03/vh/wD4uvPKKPaS7h/ZWC/59o9D/wCFxa9/z46b/wB8P/8AF0f8Li17/nx03/vh/wD4uvPKKPaS7h/ZWC/59o9z8AeN9R8V3t5Be29rEsEauphVgSScc5Y13leO/Bn/AJC2qf8AXBP/AEKvYq6qbbjdnxubUYUcXKFNWSt+SCiiirPNCiiigAooooAKKKKACiiigAooooAKKKKACiiigAooooAKKKKACiiigAooooAKKKKACiiigAooooAKKKKACiiigAooooAKKKKACiiigAooooAKKKKACiiigAooooAKKKKACiiigAooooAKKKKACiiigAooooAKKKKACiiigAooooAKKKKACmSxRzwvFKivG6lWVhkMDwQafRQB5t8NBJouv+JPCrsTFaXHn24JzhG4/lsP4mm+H3YfHbxLGD8rWSsR7gQ4/mam8O/8lo8Vf9e0X/oMdV9A/wCS9eI/+vEf+0K5Foors/8AM+gn70603vKmm/V8p6bRRRXWfPhRRRQB514i/wCS0eFf+vaX/wBBkqLWv+S++Hf+wc//AKDcVL4i/wCS0eFf+vaX/wBBkqLWv+S++Hf+wc//AKDcVyvr/iX6Hv09o/8AXqX/ALcelUUUV1HgBWJ4p8S2vhfR3vZwHlPyww5wZG9PoOpNbdfOvjnxFJ4i8SXEol3WkDGK2A6bQfvfj1/L0rOpPlR6eVYD65XtL4Vq/wDL5mTrGs32valJfX8xklfoP4UHZVHYVQoorjbuffwhGEVGKskFFFTRWlxNC00cLtErBWfHyg4J5P4GgptLc1/CQtG1eRLzYEe3cBpBlFOOS3tjdXQeI9I8H2enXElpeIL8LlYEnMgD56cAjH41ytkjQxuNgMrsBkkEFTxx+J65xxVdrGae5K20LPuPyqvLHPfHUA/StE7K1jzqlHnr+09o4pdE9ypRQQVYgggg4IPaisz0QooooA9N+DP/ACFtU/64J/6FXsVeO/Bn/kLap/1wT/0KvYq7KXwI+Bzv/fp/L8kFFFFaHkhRRRQAUUUUAFFFFABRRRQAUUUUAFFFFABRRRQAUUUUAFFFFABRRRQAUUUUAFFFFABRRRQAUUUUAFFFFABRRRQAUUUUAFFFFABRRRQAUUUUAFFFFABRRRQAUUUUAFFFFABRRRQAUUUUAFFFFABRRRQAUUUUAFFFFABRRRQAUUUUAFFFFABRRRQB514d/wCS0eKv+vaL/wBBjqvoH/JevEf/AF4j/wBoVY8O/wDJaPFX/XtF/wCgx1X0D/kvXiP/AK8R/wC0K5F0/wAT/U9971P+vUf/AG09NooorrPACiiigDzrxF/yWjwr/wBe0v8A6DJUWtf8l98O/wDYOf8A9BuKl8Rf8lo8K/8AXtL/AOgyVFrX/JffDv8A2Dn/APQbiuV9f8S/Q9+ntH/r1L/249KooorqPAOX+IOrHSPBt7IjFZpwLeMj1br/AOO7q+eK9h+M85XTNKt8/K8zuR/uqB/7NXj1clZ3lY+44foqGE5+sm/w0Ciiisj3ArrNHW3LK0oeV4LJ5GtssEZlViOR3wEyPXNcnXc6YL1dTmie3WG5u7eSGHaCpilMY6DOQd8pBPYlvTi4bnBj3aH3ml4lt7Pw5qWnm81Fhc7fOQ2unqOOmWPmDd0I7mrOtaZDb203nMkqvYC7huLeAwGPMqDAVTgkhiee9ad69zrksF2iW93aNLGlqXhRtkhX5l+YZwCOhxzkZ6VU1jUp/wCz7ia4nW4nhshazxquFW4MgcDgbRtVTznjj153a3PnoVJv2avqt9u/poeZattN2rRsXjMahXb7zEDDZ99wNUK1tahuYEtYp4lUKrKJFUjzCDt599qr+h75OTXNLc+roO9NBRRRSNT034M/8hbVP+uCf+hV7FXjvwZ/5C2qf9cE/wDQq9irspfAj4HO/wDfp/L8kFFFFaHkhRRRQAUUUUAFFFFABRRRQAUUUUAFFFFABRRRQAUUUUAFFFFABRRRQAUUUUAFFFFABRRRQAUUUUAFFFFABRRRQAUUUUAFFFFABRRRQAUUUUAFFFFABRRRQAUUUUAFFFFABRRRQAUUUUAFFFFABRRRQAUUUUAFFFFABRRRQAUUUUAFFFFABRRRQB514d/5LR4q/wCvaL/0GOq+gf8AJevEf/XiP/aFWPDv/JaPFX/XtF/6DHVfQP8AkvXiP/rxH/tCuRdP8T/U9971P+vUf/bT02iiius8AKKKKAPOvEX/ACWjwr/17S/+gyVFrX/JffDv/YOf/wBBuKl8Rf8AJaPCv/XtL/6DJUWtf8l98O/9g5//AEG4rlfX/Ev0Pfp7R/69S/8Abj0qiiiuo8A8r+NCE2+jP2DzA/iE/wAK8kr3H4uWDXPhKO6QZNrcK7H0VgV/mVrw6uSsvePu8hmpYJJdG1+N/wBQqV7W4jjEkkEqoejMhA/Ooq7zWrVr7wf4LtvMWNXWcM7n5UUMMsfYDJqIxvc9DEYj2MoJ7Nv5WTf6HCFSuMgjIyM9xW9/wkGu2sMTyqRJGfkuZoMyAZBxuYcjgVteK7e01fwvp+saUqeTp+bGdUz8qg5jPIBPXk+ppfHQLeHfBygEk6eAB77UquVq9mcn1mFd04zhu2nfpb/Mu6f41sntpbq90a7jmlH76azLiOU92OHXn3JJ96x9X8V3ssEMNhpa2elJkrFJAHWXPUtkY/L8z1qxFBLa/C3WbaYbZYtVVHXPQgKCPzq7qkelazDql7p11cafqkVuf7QsJhlHVcBtp9iBj6DgVfvNbnDGGHhUcuS6u1u2ltbT579DjLy61XW2NxMs86ITgIh2R564A4FUUgmlkMccTvIOqqpJ/Ku3+JAWxv8ASLfTm8vTY7JHtfLOFJLHLA+p45pZHEnwz1O8H/ISn1IC/OMOBnIB74zj8c1Djqzvp4u1KEoxSUnZLtr1/rfQ4aSKSFykqMjDqrAg02uw1sRyfDjw9NcnN6JZY4i33mhBP6A4Arj6iSsztw9b2sW2rWbX3Ox6b8Gf+Qtqn/XBP/Qq9iry74NaeUstT1JhxLIsKH/dGT/6EPyr1Guul8CPhc6kpY6dvL8kFFFFaHlhRRRQAUUUUAFFFFABRRRQAUUUUAFFFFABRRRQAUUUUAFFFFABRRRQAUUUUAFFFFABRRRQAUUUUAFFFFABRRRQAUUUUAFFFFABRRRQAUUUUAFFFFABRRRQAUUUUAFFFFABRRRQAUUUUAFFFFABRRRQAUUUUAFFFFABRRRQAUUUUAFFFFABRRRQB514d/5LR4q/69ov/QY6r6B/yXrxH/14j/2hVjw7/wAlo8Vf9e0X/oMdV9A/5L14j/68R/7QrkXT/E/1Pfe9T/r1H/209NooorrPACiiigDzrxF/yWjwr/17S/8AoMlRa1/yX3w7/wBg5/8A0G4qXxF/yWjwr/17S/8AoMlRa1/yX3w7/wBg5/8A0G4rlfX/ABL9D36e0f8Ar1L/ANuPSqKKK6jwCnq2nRavpN1p8/8Aq7iMoT6Z6H8Dg18xXlpNYXs9pcLtmgkaNx6EHBr6pryX4q+EX80+IbGLKEAXaqOh6B/6H8D61jWjdXR9BkGNVGq6M3pLb1/4P+R5vpU8Nvfq9xp638e1gYCxXPHUEdCPxrWu9d1G6hsLO1tprW1tI3ghQL5jsG+/uOBknB6AcA+9c9HI8T74zhsEdOxGCPyNWF1K7R1dZiGVtwOB15/+KP51zqVkfWVaCnPntf1v+Wxfsry6gsXs4rq/S1nIDxRwArITwM881pLrU37gS6lrWIPliAt0/d4wML83GOOntXNre3KKoWUgKQRwOCDkfrQL25AYec2GJLDsSeuRTUjOeFUndpf18jfk1CJ0e0W71lrB2d7xGgTO88g4zjPByTzxS3uo2s0Uyz3+tESHbK0lvGC/cBm3ZPY4Nc8Ly4Hm4kP73lzgc8EfhwSPxpJLqaVWV2BDHcflHX1o5hLCK6f+X+RuLfy21qtvBeaqsMZyivAp2E/3ct8ufaqdvLcWs0n2Wa+Dy7lkUwZ8zHJDAk5xweaove3EiOjSEq4AYYHOOlKL65UY80kZJwwBGTnPX1yaXMUsPZPRa/12JNQuby8dJbuWeXC7IzKuAoH8KjoAPQVTALMFUEk8ADvUst1POoWWVnAJPJ6nJPPr1P513/wu8Jy3+qprV3B/oVtkw7xxJJ0BHsvXPrihLmdgxGIhhKDqTsrbL8keneDtEOgeF7OxcYm2+ZN/vtyR+HT8K3aKK7UrKx+c1Kkqk3OW71CiiimQFFFFABRRRQAUUUUAFFFFABRRRQAUUUUAFFFFABRRRQAUUUUAFFFFABRRRQAUUUUAFFFFABRRRQAUUUUAFFFFABRRRQAUUUUAFFFFABRRRQAUUUUAFFFFABRRRQAUUUUAFFFFABRRRQAUUUUAFFFFABRRRQAUUUUAFFFFABRRRQAUUUUAFFFFAHnXh3/ktHir/r2i/wDQY6r6B/yXrxH/ANeI/wDaFTeHnUfGzxTGT8zWsZA9gsef5iodA/5L14j/AOvEf+0K5F0/xP8AU+ge9T/r1H/209NooorrPnwooooA868Rf8lo8K/9e0v/AKDJUWtf8l98O/8AYOf/ANBuKl8Rf8lo8K/9e0v/AKDJUWtf8l98O/8AYOf/ANBuK5X1/wAS/Q9+ntH/AK9S/wDbj0qiiiuo8AKZLFHPE8UqK8bqVZWGQwPUEU+igDxLxt8N7jSJJNQ0eN57Aks0S8vD/ivv1Hf1rz2vq+uM8QfDTRNbeW4hD2N3JyZIfuFvUp0/LFYTo31ifT5fn/JFU8Tr5/5/5ngdFdlq/wAMfEemMTDbrfQ9ntjk/ip5/LNcvPpeoWpK3FjcxEdRJEy/zFYOLW6PpaOLoVlenNP5lWil2tnGDn6VPDp97cELBZ3EpPQJEzZ/IVJu5Rirtleius0n4b+JdVYFrL7HF3e6Oz/x3736V6ToHws0XSmjnvS2oXK8/vBiIH/d7/iTWkaUmeZis4wuHXxcz7LX/gHn/gz4e3niQreXZa100MPmI+eYf7Ht7/zr3W2tobO1itreNY4YlCIi9AB0qQAKoVQABwAO1LXTCCitD47H5hVxk7z0S2XYKKKKs4AooooAKKKKACiiigAooooAKKKKACiiigAooooAKKKKACiiigAooooAKKKKACiiigAooooAKKKKACiiigAooooAKKKKACiiigAooooAKKKKACiiigAooooAKKKKACiiigAooooAKKKKACiiigAooooAKKKKACiiigAooooAKKKKACiiigAooooAKKKKAPMtA/5L14j/AOvEf+0KNA/5L14j/wCvEf8AtCjQP+S9eI/+vEf+0KNA/wCS9eI/+vEf+0K5F0/xP9T6Gf2/+vMf/bT02iiius+eCiiigDzrxF/yWjwr/wBe0v8A6DJUWtf8l98O/wDYOf8A9BuKl8Rf8lo8K/8AXtL/AOgyVFrX/JffDv8A2Dn/APQbiuV9f8S/Q9+ntH/r1L/249KooorqPACiiigAooooAKKKKACiiigAooooAKKKKACiiigAooooAKKKKACiiigAooooAKKKKACiiigAooooAKKKKACiiigAooooAKKKKACiiigAooooAKKKKACiiigAooooAKKKKACiiigAooooAKKKKACiiigAooooAKKKKACiiigAooooAKKKKACiiigAooooAKKKKACiiigAooooAKKKKACiiigAooooAKKKKAPMtA/5L14j/wCvEf8AtCjQP+S9eI/+vEf+0KNA/wCS9eI/+vEf+0KNA/5L14j/AOvEf+0K5F0/xP8AU+hn9v8A68x/9tPTaKKK6z54KKKKAPOvEX/JaPCv/XtL/wCgyVFrX/JffDv/AGDn/wDQbipfEX/JaPCv/XtL/wCgyVFrX/JffDv/AGDn/wDQbiuV9f8AEv0Pfp7R/wCvUv8A249KooorqPACiiigAooooAKKKKACiiigAooooAKKKKACiiigAooooAKKKKACiiigAooooAKKKKACiiigAooooAKKKKACiiigAooooAKKKKACiiigAooooAKKKKACiiigAooooAKKKKACiiigAooooAKKKKACiiigAooooAKKKKACiiigAooooAKKKKACiiigAooooAKKKKACiiigAooooAKKKKACiiigAooooAKKKKAPMtA/5L14j/68R/7Qo0D/AJL14j/68R/7Qo0D/kvXiP8A68R/7Qo0D/kvXiP/AK8R/wC0K5F0/wAT/U+hn9v/AK8x/wDbT02iiius+eCiiigDzrxF/wAlo8K/9e0v/oMlRa1/yX3w7/2Dn/8AQbipfEX/ACWjwr/17S/+gyVFrX/JffDv/YOf/wBBuK5X1/xL9D36e0f+vUv/AG49KooorqPACiiigAooooAKKKKACiiigAooooAKKKKACiiigAooooAKKKKACiiigAooooAKKKKACiiigAooooAKKKKACiiigAooooAKKKKACiiigAooooAKKKKACiiigAooooAKKKKACiiigAooooAKKKKACiiigAooooAKKKKACiiigAooooAKKKKACiiigAooooAKKKKACiiigAooooAKKKKACiiigAooooAKKKKAPMtA/wCS9eI/+vEf+0KNA/5L14j/AOvEf+0KNA/5L14j/wCvEf8AtCjQP+S9eI/+vEf+0K5F0/xP9T6Gf2/+vMf/AG09NooorrPngooooA868Rf8lo8K/wDXtL/6DJUWtf8AJffDv/YOf/0G4qXxF/yWjwr/ANe0v/oMlRa1/wAl98O/9g5//QbiuV9f8S/Q9+ntH/r1L/249KooorqPACiiigAooooAKKKKACiiigAooooAKKKKACiiigAooooAKKKKACiiigAooooAKKKKACiiigAooooAKKKKACiiigAooooAKKKKACiiigAooooAKKKKACiiigAooooAKKKKACiiigAooooAKKKKACiiigAooooAKKKKACiiigAooooAKKKKACiiigAooooAKKKKACiiigAooooAKKKKACiiigAooooAKKKKAPMtA/5L14j/AOvEf+0KNA/5L14j/wCvEf8AtCjQP+S9eI/+vEf+0KNA/wCS9eI/+vEf+0K5F0/xP9T6Gf2/+vMf/bT02iiius+eCiiigDzrxF/yWjwr/wBe0v8A6DJUWtf8l98O/wDYOf8A9BuKl8Rf8lo8K/8AXtL/AOgyVFrX/JffDv8A2Dn/APQbiuV9f8S/Q9+ntH/r1L/249KooorqPACiiigAooooAKKKKACiiigAooooAKKKKACiiigAooooAKKKKACiiigAooooAKKKKACiiigAooooAKKKKACiiigAooooAKKKKACiiigAooooAKKKKACiiigAooooAKKKKACiiigAooooAKKKKACiiigAooooAKKKKACiiigAooooAKKKKACiiigAooooAKKKKACiiigAooooAKKKKACiiigAooooAKKKKAPMtA/5L14j/wCvEf8AtCjQP+S9eI/+vEf+0KNA/wCS9eI/+vEf+0KNA/5L14j/AOvEf+0K5F0/xP8AU+hn9v8A68x/9tPTaKKK6z54KKKKAPOvEX/JaPCv/XtL/wCgyVFrX/JffDv/AGDn/wDQbipfEX/JaPCv/XtL/wCgyVFrX/JffDv/AGDn/wDQbiuV9f8AEv0Pfp7R/wCvUv8A249KooorqPACiiigAooooAKKKKACiiigAooooAKKKKACiiigAooooAKKKKACiiigAooooAKKKKACiiigAooooAKKKKACiiigAooooAKKKKACiiigAooooAKKKKACiiigAooooAKKKKACiiigAooooAKKKKACiiigAooooAKKKKACiiigAooooAKKKKACiiigAooooAKKKKACiiigAooooAKKKKACiiigAooooAKKKKAPMtA/5L14j/68R/7Qo0D/AJL14j/68R/7Qo0D/kvXiP8A68R/7Qo0D/kvXiP/AK8R/wC0K5F0/wAT/U+hn9v/AK8x/wDbT02iiius+eCiiigDzrxF/wAlo8K/9e0v/oMlRa1/yX3w7/2Dn/8AQbipfEX/ACWjwr/17S/+gyVFrX/JffDv/YOf/wBBuK5X1/xL9D36e0f+vUv/AG49KooorqPACiiigAooooAKKKKACiiigAooooAKKKKACiiigAooooAKKKKACiiigAooooAKKKKACiiigAooooAKKKKACiiigAooooAKKKKACiiigAooooAKKKKACiiigAooooAKKKKACiiigAooooAKKKKACiiigAooooAKKKKACiiigAooooAKKKKACiiigAooooAKKKKACiiigAooooAKKKKACiiigAooooAKKKKAPMtA/wCS9eI/+vEf+0KNA/5L14j/AOvEf+0KNA/5L14j/wCvEf8AtCjQP+S9eI/+vEf+0K5F0/xP9T6Gf2/+vMf/AG09NooorrPngooooA868Rf8lo8K/wDXtL/6DJUWtf8AJffDv/YOf/0G4qXxF/yWjwr/ANe0v/oMlRa1/wAl98O/9g5//QbiuV9f8S/Q9+ntH/r1L/249KooorqPACiiigAooooAKKKKACiiigAooooAKKKKACiiigAooooAKKKKACiiigAooooAKKKKACiiigAooooAKKKKACiiigAooooAKKKKACiiigAooooAKKKKACiiigAooooAKKKKACiiigAooooAKKKKACiiigAooooAKKKKACiiigAooooAKKKKACiiigAooooAKKKKACiiigAooooAKKKKACiiigAooooAKKKKAPNNEAHx98RYH/MPT/0GCm6B/wAl68R/9eI/9oU/Rf8AkvviL/sHJ/6Db0zQP+S9eI/+vEf+0K5F0/xP9T6GW0v+vMf/AG09NooorrPngooooA868Rf8lo8K/wDXtL/6DJUWtf8AJffDv/YOf/0G4qXxF/yWjwr/ANe0v/oMlRa1/wAl98O/9g5//QbiuV9f8S/Q9+ntH/r1L/249KooorqPACiiigAooooAKKKKACiiigAooooAKKKKACiiigAooooAKKKKACiiigAooooAKKKKACiiigAooooAKKKKACiiigAooooAKKKKACiiigAooooAKKKKACiiigAooooAKKKKACiiigAooooAKKKKACiiigAooooAKKKKACiiigAooooAKKKKACiiigAooooAKKKKACiiigAooooAKKKKACiiigAooooAKKKKAPNdF/5L74i/7Byf+g29M0D/AJL14j/68R/7Qp+i/wDJffEX/YOT/wBBt6ZoH/JevEf/AF4j/wBoVyLp/if6n0Mtpf8AXmP/ALaem0UUV1nzwUUUUAedeIv+S0eFf+vaX/0GSota/wCS++Hf+wc//oNxUviL/ktHhX/r2l/9BkqLWv8Akvvh3/sHP/6DcVyvr/iX6Hv09o/9epf+3HpVFFFdR4AUUUUAFFFFABRRRQAUUUUAFFFFABRRRQAUUUUAFFFFABRRRQAUUUUAFFFFABRRRQAUUUUAFFFFABRRRQAUUUUAFFFFABRRRQAUUUUAFFFFABRRRQAUUUUAFFFFABRRRQAUUUUAFFFFABRRRQAUUUUAFFFFABRRRQAUUUUAFFFFABRRRQAUUUUAFFFFABRRRQAUUUUAFFFFABRRRQAUUUUAFFFFABRRRQB5rov/ACX3xF/2Dk/9Bt6ZoH/JevEf/XiP/aFP0X/kvviL/sHJ/wCg29M0D/kvXiP/AK8R/wC0K5F0/wAT/U+hltL/AK8x/wDbT02iiius+eCiiigDzrxF/wAlo8K/9e0v/oMlRa1/yX3w7/2Dn/8AQbipfEX/ACWjwr/17S/+gyVFrX/JffDv/YOf/wBBuK5X1/xL9D36e0f+vUv/AG49KooorqPACiiigAooooAKKKKACiiigAooooAKKKKACiiigAooooAKKKKACiiigAooooAKKKKACiiigAooooAKKKKACiiigAooooAKKKKACiiigAooooAKKKKACiiigAooooAKKKKACiiigAooooAKKKKACiiigAooooAKKKKACiiigAooooAKKKKACiiigAooooAKKKKACiiigAooooAKKKKACiiigAooooAKKKKAPNdF/wCS++Iv+wcn/oNvTNA/5L14j/68R/7Qp+i/8l98Rf8AYOT/ANBt6ZoH/JevEf8A14j/ANoVyLp/if6n0Mtpf9eY/wDtp6bRRRXWfPBRRRQB514i/wCS0eFf+vaX/wBBkqLWv+S++Hf+wc//AKDcVL4i/wCS0eFf+vaX/wBBkqLWv+S++Hf+wc//AKDcVyvr/iX6Hv09o/8AXqX/ALcelUUUV1HgBRRRQAUUUUAFFFFABRRRQAUUUUAFFFFABRRRQAUUUUAFFFFABRRRQAUUUUAFFFFABRRRQAUUUUAFFFFABRRRQAUUUUAFFFFABRRRQAUUUUAFFFFABRRRQAUUUUAFFFFABRRRQAUUUUAFFFFABRRRQAUUUUAFFFFABRRRQAUUUUAFFFFABRRRQAUUUUAFFFFABRRRQAUUUUAFFFFABRRRQAUUUUAFFFFAHmui/wDJffEX/YOT/wBBt6ZoH/JevEf/AF4j/wBoU/Rf+S++Iv8AsHJ/6Db0zQP+S9eI/wDrxH/tCuRdP8T/AFPoZbS/68x/9tPTaKKK6z54KKKKAPOvEX/JaPCv/XtL/wCgyVFrX/JffDv/AGDn/wDQbipfEX/JaPCv/XtL/wCgyVFrX/JffDv/AGDn/wDQbiuV9f8AEv0Pfp7R/wCvUv8A249KooorqPACiiigAooooAKKKKACiiigAooooAKKKKACiiigAooooAKKKKACiiigAooooAKKKKACiiigAooooAKKKKACiiigAooooAKKKKACiiigAooooAKKKKACiiigAooooAKKKKACiiigAooooAKKKKACiiigAooooAKKKKACiiigAooooAKKKKACiiigAooooAKKKKACiiigAooooAKKKKACiiigAooooAKKKKAPNdF/5L74i/7Byf8AoNvTNA/5L14j/wCvEf8AtCn6L/yX3xF/2Dk/9Bt6ZoH/ACXrxH/14j/2hXIun+J/qfQy2l/15j/7aem0UUV1nzwUUUUAedeIv+S0eFf+vaX/ANBkqLWv+S++Hf8AsHP/AOg3FS+Iv+S0eFf+vaX/ANBkqLWv+S++Hf8AsHP/AOg3Fcr6/wCJfoe/T2j/ANepf+3HpVFFFdR4AUUUUAFFFFABRRRQAUUUUAFFFFABRRRQAUUUUAFFFFABRRRQAUUUUAFFFFABRRRQAUUUUAFFFFABRRRQAUUUUAFFFFABRRRQAUUUUAFFFFABRRRQAUUUUAFFFFABRRRQAUUUUAFFFFABRRRQAUUUUAFFFFABRRRQAUUUUAFFFFABRRRQAUUUUAFFFFABRRRQAUUUUAFFFFABRRRQAUUUUAFFFFABRRRQB5rov/JffEX/AGDk/wDQbemaB/yXrxH/ANeI/wDaFP0X/kvviL/sHJ/6Db0zQP8AkvXiP/rxH/tCuRdP8T/U+hltL/rzH/209NooorrPngooooA868Rf8lo8K/8AXtL/AOgyVFrX/JffDv8A2Dn/APQbipfEX/JaPCv/AF7S/wDoMlRa1/yX3w7/ANg5/wD0G4rlfX/Ev0Pfp7R/69S/9uPSqKKK6jwAooooAKKKKACiiigAooooAKKKKACiiigAooooAKKKKACiiigAooooAKKKKACiiigAooooAKKKKACiiigAooooAKKKKACiiigAooooAKKKKACiiigAooooAKKKKACiiigAooooAKKKKACiiigAooooAKKKKACiiigAooooAKKKKACiiigAooooAKKKKACiiigAooooAKKKKACiiigAooooAKKKKACiiigDzXRf+S++Iv8AsHJ/6Db0zQP+S9eI/wDrxH/tCn6L/wAl98Rf9g5P/QbemaB/yXrxH/14j/2hXIun+J/qfQy2l/15j/7aem0UUV1nzwUUUUAedeIv+S0eFf8Ar2l/9BkqLWv+S++Hf+wc/wD6DcVL4i/5LR4V/wCvaX/0GSota/5L74d/7Bz/APoNxXK+v+Jfoe/T2j/16l/7celUUUV1HgBRRRQAUUUUAFFFFABRRRQAUUUUAFFFFABRRRQAUUUUAFFFFABRRRQAUUUUAFFFFABRRRQAUUUUAFFFFABRRRQAUUUUAFFFFABRRRQAUUUUAFFFFABRRRQAUUUUAFFFFABRRRQAUUUUAFFFFABRRRQAUUUUAFFFFABRRRQAUUUUAFFFFABRRRQAUUUUAFFFFABRRRQAUUUUAFFFFABRRRQAUUUUAFFFFAHmui/8l98Rf9g5P/QbemaB/wAl68R/9eI/9oU/Rf8AkvviL/sHJ/6Db0zQP+S9eI/+vEf+0K5F0/xP9T6GW0v+vMf/AG09NooorrPngooooA868Rf8lo8K/wDXtL/6DJUWtf8AJffDv/YOf/0G4qXxF/yWjwr/ANe0v/oMlRa1/wAl98O/9g5//QbiuV9f8S/Q9+ntH/r1L/249KooorqPACiiigAooooAKKKKACiiigAooooAKKKKACiiigAooooAKKKKACiiigAooooAKKKKACiiigAooooAKKKKACiiigAooooAKKKKACiiigAooooAKKKKACiiigAooooAKKKKACiiigAooooAKKKKACiiigAooooAKKKKACiiigAooooAKKKKACiiigAooooAKKKKACiiigAooooAKKKKACiiigAooooAKKKKAPNdF/5L74i/7Byf+g29M0D/AJL14j/68R/7Qp+i/wDJffEX/YOT/wBBt6ZoH/JevEf/AF4j/wBoVyLp/if6n0Mtpf8AXmP/ALaem0UUV1nzwUUUUAedeIv+S0eFf+vaX/0GSota/wCS++Hf+wc//oNxUviL/ktHhX/r2l/9BkqLWv8Akvvh3/sHP/6DcVyvr/iX6Hv09o/9epf+3HpVFFFdR4AUUUUAFFFFABRRRQAUUUUAFFFFABRRRQAUUUUAFFFFABRRRQAUUUUAFFFFABRRRQAUUUUAFFFFABRRRQAUUUUAFFFFABRRRQAUUUUAFFFFABRRRQAUUUUAFFFFABRRRQAUUUUAFFFFABRRRQAUUUUAFFFFABRRRQAUUUUAFFFFABRRRQAUUUUAFFFFABRRRQAUUUUAFFFFABRRRQAUUUUAFFFFABRRRQB5rov/ACX3xF/2Dk/9Bt6ZoH/JevEf/XiP/aFP0X/kvviL/sHJ/wCg29M0D/kvXiP/AK8R/wC0K5F0/wAT/U+hltL/AK8x/wDbT02iiius+eCiiigDzrxF/wAlo8K/9e0v/oMlRa1/yX3w7/2Dn/8AQbipfEX/ACWjwr/17S/+gyVFrX/JffDv/YOf/wBBuK5X1/xL9D36e0f+vUv/AG49KooorqPACiiigAooooAKKKKACiiigAooooAKKKKACiiigAooooAKKKKACiiigAooooAKKKKACiiigAooooAKKKKACiiigAooooAKKKKACiiigAooooAKKKKACiiigAooooAKKKKACiiigAooooAKKKKACiiigAooooAKKKKACiiigAooooAKKKKACiiigAooooAKKKKACiiigAooooAKKKKACiiigAooooAKKKKAPNdF/wCS++Iv+wcn/oNvTNA/5L14j/68R/7Qp+i/8l98Rf8AYOT/ANBt6ZoH/JevEf8A14j/ANoVyLp/if6n0Mtpf9eY/wDtp6bRRRXWfPBRRRQB514i/wCS0eFf+vaX/wBBkqLWv+S++Hf+wc//AKDcVL4i/wCS0eFf+vaX/wBBkqLWv+S++Hf+wc//AKDcVyvr/iX6Hv09o/8AXqX/ALcelUUUV1HgBRRRQAUUUUAFFFFABRRRQAUUUUAFFFFABRRRQAUUUUAFFFFABRRRQAUUUUAFFFFABRRRQAUUUUAFFFFABRRRQAUUUUAFFFFABRRRQAUUUUAFFFFABRRRQAUUUUAFFFFABRRRQAUUUUAFFFFABRRRQAUUUUAFFFFABRRRQAUUUUAFFFFABRRRQAUUUUAFFFFABRRRQAUUUUAFFFFABRRRQAUUUUAFFFFAHmui/wDJffEX/YOT/wBBt6ZoH/JevEf/AF4j/wBoU/Rf+S++Iv8AsHJ/6Db0zQP+S9eI/wDrxH/tCuRdP8T/AFPoZbS/68x/9tPTaKKK6z54KKKKAPOvEX/JaPCv/XtL/wCgyVFrX/JffDv/AGDn/wDQbipfEX/JaPCv/XtL/wCgyVFrX/JffDv/AGDn/wDQbiuV9f8AEv0Pfp7R/wCvUv8A249KooorqPACiiigAooooAKKKKACiiigAooooAKKKKACiiigAooooAKKKKACiiigAooooAKKKKACiiigAooooAKKKKACiiigAooooAKKKKACiiigAooooAKKKKACiiigAooooAKKKKACiiigAooooAKKKKACiiigAooooAKKKKACiiigAooooAKKKKACiiigAooooAKKKKACiiigAooooAKKKKACiiigAooooAKKKKAPNdF/5L74i/7Byf8AoNvTNA/5L14j/wCvEf8AtCn6L/yX3xF/2Dk/9Bt6ZoH/ACXrxH/14j/2hXIun+J/qfQy2l/15j/7aem0UUV1nzwUUUUAedeIv+S0eFf+vaX/ANBkqLWv+S++Hf8AsHP/AOg3FS+Iv+S0eFf+vaX/ANBkqLWv+S++Hf8AsHP/AOg3Fcr6/wCJfoe/T2j/ANepf+3HpVFFFdR4AUUUUAFFFFABRRRQAUUUUAFFFFABRRRQAUUUUAFFFFABRRRQAUUUUAFFFFABRRRQAUUUUAFFFFABRRRQAUUUUAFFFFABRRRQAUUUUAFFFFABRRRQAUUUUAFFFFABRRRQAUUUUAFFFFABRRRQAUUUUAFFFFABRRRQAUUUUAFFFFABRRRQAUUUUAFFFFABRRRQAUUUUAFFFFABRRRQAUUUUAFFFFABRRRQB5rov/JffEX/AGDk/wDQbemaB/yXrxH/ANeI/wDaFP0X/kvviL/sHJ/6Db0zQP8AkvXiP/rxH/tCuRdP8T/U+hltL/rzH/209NooorrPngooooA868Rf8lo8K/8AXtL/AOgyVD41ZdG+KHhXXpsi3cNaO/Zc7hk/9/SfwNO+IEg0fx14S11+LdZWt5pCcBAcDJ/BmP4V1PjTwzH4s8Nz6cSqTjElvI3RZB0z7HJB9jXM4t8yW97/AJHtxqxh7Cc/hcXF/fJP7r3Ogorz/wADeOPtB/4RzxETaa7aHycTcefjoQf72MfXqM549AreE1NXR5eIw88PPkn/AMBruvIKKKKowCiiigAooooAKKKKACiiigAooooAKKKKACiiigAooooAKKKKACiiigAooooAKKKKACiiigAooooAKKKKACiiigAooooAKKKKACiiigAooooAKKKKACiiigAooooAKKKKACiiigAooooAKKKKACiiigAooooAKKKKACiiigAooooAKKKKACiiigAooooAKKKKACiiigAooooAKKKKACiiigAooooA810X/kvviL/sHJ/6Db0ngR11n4j+LNeiCmAMtrE45DgEDIP0jU/iK4m48S3d74+8RP4fge41DVP9BtZIz92MYDOD7hAQegBznivY/B/hqLwp4ct9NQq8ozJPIP45D1P06AewFclL35abJtn0OOX1ej73xShGKXkkm396t95vUUUV1nzwUUUUAYfi3w5D4p8O3OmSkJIw3wyEf6uQdD9Ox9ia5bwT4ze1kHhXxQfsmr2mIY3mPE6/w/N0LY7/AMXGMmvRawvEvhDR/FdqsWpW5Mif6ueM7ZI/ofT2OR7VlODvzR3O3D4in7N0K693dNbp9/TuiLxR4J0bxbCBfwlLhBiO5hIWRR6Z6Eexz1OMVy8fhP4g6Lth0bxXBdWq9EvkO4D05V+B7EUi+CPG+iJ5Ph7xeHth9yK9TOwdgMhx+QH0pv8AZHxb/wChi0z/AL9p/wDGazlZu7i0/I76XNGPJGvCUO0k/wAmnb5MsfYfit/0FdE/75P/AMRR9h+K3/QV0T/vk/8AxFV/7I+Lf/QxaZ/37T/4zR/ZHxb/AOhi0z/v2n/xmp+Ui9P5qP3f8AsfYfit/wBBXRP++T/8RR9h+K3/AEFdE/75P/xFV/7I+Lef+Rj0z/v2n/xmn/2L8Wf+hn0n/v0v/wAZp/KQafzUfuf+RL9h+K3/AEFdE/75P/xFH2H4rf8AQV0T/vk//EVF/YvxZ/6GfSf+/S//ABmj+xfiz/0M+k/9+l/+M0fKQafzUfuf+RL9h+K3/QV0T/vk/wDxFH2H4rf9BXRP++T/APEVF/YvxZ/6GfSf+/S//GaP7F+LP/Qz6T/36X/4zR8pBp/NR+5/5Ev2H4rf9BXRP++T/wDEUfYfit/0FdE/75P/AMRUX9i/Fn/oZ9J/79L/APGaP7F+LP8A0M+k/wDfpf8A4zR8pBp/NR+5/wCRL9h+K3/QV0T/AL5P/wARR9h+K3/QV0T/AL5P/wARUX9i/Fn/AKGfSf8Av0v/AMZo/sX4s/8AQz6T/wB+l/8AjNHykGn81H7n/kS/Yfit/wBBXRP++T/8RR9h+K3/AEFdE/75P/xFRf2L8Wf+hn0n/v0v/wAZo/sX4s/9DPpP/fpf/jNHykGn81H7n/kS/Yfit/0FdE/75P8A8RR9h+K3/QV0T/vk/wDxFRf2L8Wf+hn0n/v0v/xmj+xfiz/0M+k/9+l/+M0fKQafzUfuf+RL9h+K3/QV0T/vk/8AxFH2H4rf9BXRP++T/wDEVF/YvxZ/6GfSf+/S/wDxmj+xfiz/ANDPpP8A36X/AOM0fKQafzUfuf8AkS/Yfit/0FdE/wC+T/8AEUfYfit/0FdE/wC+T/8AEVF/YvxZ/wChn0n/AL9L/wDGaP7F+LP/AEM+k/8Afpf/AIzR8pBp/NR+5/5Ev2H4rf8AQV0T/vk//EUfYfit/wBBXRP++T/8RUX9i/Fn/oZ9J/79L/8AGaP7F+LP/Qz6T/36X/4zR8pBp/NR+5/5Ev2H4rf9BXRP++T/APEUfYfit/0FdE/75P8A8RUX9i/Fn/oZ9J/79L/8Zo/sX4s/9DPpP/fpf/jNHykGn81H7n/kS/Yfit/0FdE/75P/AMRR9h+K3/QV0T/vk/8AxFRf2L8Wf+hn0n/v0v8A8Zo/sX4s/wDQz6T/AN+l/wDjNHykGn81H7n/AJEv2H4rf9BXRP8Avk//ABFH2H4rf9BXRP8Avk//ABFRf2L8Wf8AoZ9J/wC/S/8Axmj+xfiz/wBDPpP/AH6X/wCM0fKQafzUfuf+RL9h+K3/AEFdE/75P/xFH2H4rf8AQV0T/vk//EVF/YvxZ/6GfSf+/S//ABmj+xfiz/0M+k/9+l/+M0fKQafzUfuf+RL9h+K3/QV0T/vk/wDxFH2H4rf9BXRP++T/APEVF/YvxZ/6GfSf+/S//GaP7F+LP/Qz6T/36X/4zR8pBp/NR+5/5Ev2H4rf9BXRP++T/wDEUfYfit/0FdE/75P/AMRUX9i/Fn/oZ9J/79L/APGaP7F+LP8A0M+k/wDfpf8A4zR8pBp/NR+5/wCRL9h+K3/QV0T/AL5P/wARR9h+K3/QV0T/AL5P/wARUX9i/Fn/AKGfSf8Av0v/AMZo/sX4s/8AQz6T/wB+l/8AjNHykGn81H7n/kS/Yfit/wBBXRP++T/8RR9h+K3/AEFdE/75P/xFRf2L8Wf+hn0n/v0v/wAZo/sX4s/9DPpP/fpf/jNHykGn81H7n/kS/Yfit/0FdE/75P8A8RR9h+K3/QV0T/vk/wDxFRf2L8Wf+hn0n/v0v/xmj+xfiz/0M+k/9+l/+M0fKQafzUfuf+RL9h+K3/QV0T/vk/8AxFH2H4rf9BXRP++T/wDEVF/YvxZ/6GfSf+/S/wDxmj+xfiz/ANDPpP8A36X/AOM0fKQafzUfuf8AkS/Yfit/0FdE/wC+T/8AEUfYfit/0FdE/wC+T/8AEVF/YvxZ/wChn0n/AL9L/wDGaP7F+LP/AEM+k/8Afpf/AIzR8pBp/NR+5/5Ev2H4rf8AQV0T/vk//EUfYfit/wBBXRP++T/8RUX9i/Fn/oZ9J/79L/8AGaP7F+LP/Qz6T/36X/4zR8pBp/NR+5/5Ev2H4rf9BXRP++T/APEUfYfit/0FdE/75P8A8RUX9i/Fn/oZ9J/79L/8Zo/sX4s/9DPpP/fpf/jNHykGn81H7n/kS/Yfit/0FdE/75P/AMRR9h+K3/QV0T/vk/8AxFRf2L8Wf+hn0n/v0v8A8Zo/sX4s/wDQz6T/AN+l/wDjNHykGn81H7n/AJEv2H4rf9BXRP8Avk//ABFH2H4rf9BXRP8Avk//ABFRf2L8Wf8AoZ9J/wC/S/8Axmj+xfiz/wBDPpP/AH6X/wCM0fKQafzUfuf+RL9h+K3/AEFdE/75P/xFH2H4rf8AQV0T/vk//EVF/YvxZ/6GfSf+/S//ABmj+xfiz/0M+k/9+l/+M0fKQafzUfuf+RL9h+K3/QV0T/vk/wDxFH2H4rf9BXRP++T/APEVF/YvxZ/6GfSf+/S//GaP7F+LP/Qz6T/36X/4zR8pBp/NR+5/5Ev2H4rf9BXRP++T/wDEUfYfit/0FdE/75P/AMRUX9i/Fn/oZ9J/79L/APGaP7F+LP8A0M+k/wDfpf8A4zR8pBp/NR+5/wCRL9h+K3/QV0T/AL5P/wARR9h+K3/QV0T/AL5P/wARUX9i/Fn/AKGfSf8Av0v/AMZo/sX4s/8AQz6T/wB+l/8AjNHykGn81H7n/kS/Yfit/wBBXRP++T/8RR9h+K3/AEFdE/75P/xFRf2L8Wf+hn0n/v0v/wAZo/sX4s/9DPpP/fpf/jNHykGn81H7n/kS/Yfit/0FdE/75P8A8RR9h+K3/QV0T/vk/wDxFRf2L8Wf+hn0n/v0v/xmj+xfiz/0M+k/9+l/+M0fKQafzUfuf+RL9h+K3/QV0T/vk/8AxFH2H4rf9BXRP++T/wDEVF/YvxZ/6GfSf+/S/wDxmj+xfiz/ANDPpP8A36X/AOM0fKQafzUfuf8AkS/Yfit/0FdE/wC+T/8AEUfYfit/0FdE/wC+T/8AEVF/YvxZ/wChn0n/AL9L/wDGaP7F+LP/AEM+k/8Afpf/AIzR8pBp/NR+5/5Ev2H4rf8AQV0T/vk//EUfYfit/wBBXRP++T/8RUX9i/Fn/oZ9J/79L/8AGaP7F+LP/Qz6T/36X/4zR8pBp/NR+5/5Ev2H4rf9BXRP++T/APEUfYfit/0FdE/75P8A8RUX9i/Fn/oZ9J/79L/8Zo/sX4s/9DPpP/fpf/jNHykGn81H7n/kS/Yfit/0FdE/75P/AMRR9h+K3/QV0T/vk/8AxFRf2L8Wf+hn0n/v0v8A8Zo/sX4s/wDQz6T/AN+l/wDjNHykGn81H7n/AJEv2H4rf9BXRP8Avk//ABFH2H4rf9BXRP8Avk//ABFRf2L8Wf8AoZ9J/wC/S/8Axmj+xfiz/wBDPpP/AH6X/wCM0fKQafzUfuf+RL9h+K3/AEFdE/75P/xFH2H4rf8AQV0T/vk//EVF/YvxZ/6GfSf+/S//ABmj+xfiz/0M+k/9+l/+M0fKQafzUfuf+RL9h+K3/QV0T/vk/wDxFH2H4rf9BXRP++T/APEVF/YvxZ/6GfSf+/S//GaP7F+LP/Qz6T/36X/4zR8pBp/NR+5/5Ev2H4rf9BXRP++T/wDEUfYfit/0FdE/75P/AMRUX9i/Fn/oZ9J/79L/APGaP7F+LP8A0M+k/wDfpf8A4zR8pBp/NR+5/wCRL9h+K3/QV0T/AL5P/wARXCa/qHjTUtVTw8fESaleTNte30zhEHcOyqvTuOQB1Ndq/gbxprSeXr/jIrCQQ8VkmA4PUHAQH8Qa67w34Q0fwrbGLTbbErDElxJ80kn1Pp7DA9qXs5T01S82NY2hhvetCUunLGy+ba/L7yt4N8F6f4R01EijSS/dB9ouiPmc9wPRfb255rpqKK6oxUVZHh1as603Oo7thRRRTMw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Rectángulo 2"/>
          <p:cNvSpPr/>
          <p:nvPr/>
        </p:nvSpPr>
        <p:spPr>
          <a:xfrm>
            <a:off x="1793573" y="4643844"/>
            <a:ext cx="5535490" cy="1661993"/>
          </a:xfrm>
          <a:prstGeom prst="rect">
            <a:avLst/>
          </a:prstGeom>
        </p:spPr>
        <p:txBody>
          <a:bodyPr wrap="none">
            <a:spAutoFit/>
          </a:bodyPr>
          <a:lstStyle/>
          <a:p>
            <a:pPr algn="ctr"/>
            <a:r>
              <a:rPr lang="es-MX" sz="2400" b="1" dirty="0" smtClean="0">
                <a:latin typeface="Arial" panose="020B0604020202020204" pitchFamily="34" charset="0"/>
                <a:cs typeface="Arial" panose="020B0604020202020204" pitchFamily="34" charset="0"/>
              </a:rPr>
              <a:t>Mtro. José Luis Leal Campos</a:t>
            </a:r>
          </a:p>
          <a:p>
            <a:pPr algn="ctr"/>
            <a:r>
              <a:rPr lang="es-MX" sz="2400" b="1" dirty="0" smtClean="0">
                <a:latin typeface="Arial" panose="020B0604020202020204" pitchFamily="34" charset="0"/>
                <a:cs typeface="Arial" panose="020B0604020202020204" pitchFamily="34" charset="0"/>
              </a:rPr>
              <a:t>Subsecretario de Enlace Legislativo </a:t>
            </a:r>
          </a:p>
          <a:p>
            <a:pPr algn="ctr"/>
            <a:r>
              <a:rPr lang="es-MX" sz="2400" b="1" dirty="0" smtClean="0">
                <a:latin typeface="Arial" panose="020B0604020202020204" pitchFamily="34" charset="0"/>
                <a:cs typeface="Arial" panose="020B0604020202020204" pitchFamily="34" charset="0"/>
              </a:rPr>
              <a:t>y Concertación Social </a:t>
            </a:r>
          </a:p>
          <a:p>
            <a:pPr algn="ctr"/>
            <a:endParaRPr lang="es-MX" b="1" dirty="0">
              <a:latin typeface="Arial" panose="020B0604020202020204" pitchFamily="34" charset="0"/>
              <a:cs typeface="Arial" panose="020B0604020202020204" pitchFamily="34" charset="0"/>
            </a:endParaRPr>
          </a:p>
          <a:p>
            <a:pPr algn="r"/>
            <a:r>
              <a:rPr lang="es-MX" sz="1200" b="1" dirty="0" smtClean="0">
                <a:latin typeface="Arial" panose="020B0604020202020204" pitchFamily="34" charset="0"/>
                <a:cs typeface="Arial" panose="020B0604020202020204" pitchFamily="34" charset="0"/>
              </a:rPr>
              <a:t>Martes 10 de octubre de 2017</a:t>
            </a:r>
            <a:endParaRPr lang="es-MX" sz="1200" dirty="0"/>
          </a:p>
        </p:txBody>
      </p:sp>
    </p:spTree>
    <p:extLst>
      <p:ext uri="{BB962C8B-B14F-4D97-AF65-F5344CB8AC3E}">
        <p14:creationId xmlns:p14="http://schemas.microsoft.com/office/powerpoint/2010/main" val="3851114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479576" y="260648"/>
            <a:ext cx="8280920" cy="6192688"/>
            <a:chOff x="479576" y="332656"/>
            <a:chExt cx="8280920" cy="6192688"/>
          </a:xfrm>
        </p:grpSpPr>
        <p:sp>
          <p:nvSpPr>
            <p:cNvPr id="5"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68641"/>
              <a:ext cx="1104503" cy="1016143"/>
            </a:xfrm>
            <a:prstGeom prst="rect">
              <a:avLst/>
            </a:prstGeom>
            <a:noFill/>
            <a:ln w="9525">
              <a:noFill/>
              <a:miter lim="800000"/>
              <a:headEnd/>
              <a:tailEnd/>
            </a:ln>
          </p:spPr>
        </p:pic>
      </p:grpSp>
      <p:sp>
        <p:nvSpPr>
          <p:cNvPr id="7" name="Rectángulo 6"/>
          <p:cNvSpPr/>
          <p:nvPr/>
        </p:nvSpPr>
        <p:spPr>
          <a:xfrm>
            <a:off x="683568" y="692696"/>
            <a:ext cx="8136904" cy="5693866"/>
          </a:xfrm>
          <a:prstGeom prst="rect">
            <a:avLst/>
          </a:prstGeom>
        </p:spPr>
        <p:txBody>
          <a:bodyPr wrap="square">
            <a:spAutoFit/>
          </a:bodyPr>
          <a:lstStyle/>
          <a:p>
            <a:r>
              <a:rPr lang="es-MX" sz="2800" b="1" u="sng" dirty="0">
                <a:solidFill>
                  <a:srgbClr val="1A3CC0"/>
                </a:solidFill>
                <a:latin typeface="Arial" panose="020B0604020202020204" pitchFamily="34" charset="0"/>
                <a:cs typeface="Arial" panose="020B0604020202020204" pitchFamily="34" charset="0"/>
              </a:rPr>
              <a:t>Antecedentes</a:t>
            </a:r>
            <a:r>
              <a:rPr lang="es-MX" sz="2800" b="1" dirty="0">
                <a:latin typeface="Arial" panose="020B0604020202020204" pitchFamily="34" charset="0"/>
                <a:cs typeface="Arial" panose="020B0604020202020204" pitchFamily="34" charset="0"/>
              </a:rPr>
              <a:t> </a:t>
            </a:r>
            <a:endParaRPr lang="es-MX" sz="2800" b="1" dirty="0" smtClean="0">
              <a:latin typeface="Arial" panose="020B0604020202020204" pitchFamily="34" charset="0"/>
              <a:cs typeface="Arial" panose="020B0604020202020204" pitchFamily="34" charset="0"/>
            </a:endParaRPr>
          </a:p>
          <a:p>
            <a:pPr algn="just">
              <a:lnSpc>
                <a:spcPct val="150000"/>
              </a:lnSpc>
            </a:pPr>
            <a:r>
              <a:rPr lang="es-MX" sz="2800" b="1" dirty="0" smtClean="0">
                <a:latin typeface="Arial" panose="020B0604020202020204" pitchFamily="34" charset="0"/>
                <a:cs typeface="Arial" panose="020B0604020202020204" pitchFamily="34" charset="0"/>
              </a:rPr>
              <a:t>El </a:t>
            </a:r>
            <a:r>
              <a:rPr lang="es-MX" sz="2800" b="1" dirty="0">
                <a:latin typeface="Arial" panose="020B0604020202020204" pitchFamily="34" charset="0"/>
                <a:cs typeface="Arial" panose="020B0604020202020204" pitchFamily="34" charset="0"/>
              </a:rPr>
              <a:t>Código de Hammurabi, quien fuera rey de Babilonia y unificador de </a:t>
            </a:r>
            <a:r>
              <a:rPr lang="es-MX" sz="2800" b="1" dirty="0" smtClean="0">
                <a:latin typeface="Arial" panose="020B0604020202020204" pitchFamily="34" charset="0"/>
                <a:cs typeface="Arial" panose="020B0604020202020204" pitchFamily="34" charset="0"/>
              </a:rPr>
              <a:t>Mesopotamia </a:t>
            </a:r>
            <a:r>
              <a:rPr lang="es-MX" sz="2800" b="1" dirty="0">
                <a:latin typeface="Arial" panose="020B0604020202020204" pitchFamily="34" charset="0"/>
                <a:cs typeface="Arial" panose="020B0604020202020204" pitchFamily="34" charset="0"/>
              </a:rPr>
              <a:t>en el siglo XVIII a. c. es un documento histórico que señala los principios que debían guardar los ocupantes de cargos públicos.</a:t>
            </a:r>
            <a:r>
              <a:rPr lang="es-MX" sz="2800" dirty="0">
                <a:latin typeface="Arial" panose="020B0604020202020204" pitchFamily="34" charset="0"/>
                <a:cs typeface="Arial" panose="020B0604020202020204" pitchFamily="34" charset="0"/>
              </a:rPr>
              <a:t> </a:t>
            </a:r>
            <a:endParaRPr lang="es-MX" sz="2800" dirty="0" smtClean="0">
              <a:latin typeface="Arial" panose="020B0604020202020204" pitchFamily="34" charset="0"/>
              <a:cs typeface="Arial" panose="020B0604020202020204" pitchFamily="34" charset="0"/>
            </a:endParaRPr>
          </a:p>
          <a:p>
            <a:pPr algn="just">
              <a:lnSpc>
                <a:spcPct val="150000"/>
              </a:lnSpc>
            </a:pPr>
            <a:r>
              <a:rPr lang="es-MX" sz="2800" b="1" dirty="0">
                <a:latin typeface="Arial" panose="020B0604020202020204" pitchFamily="34" charset="0"/>
                <a:cs typeface="Arial" panose="020B0604020202020204" pitchFamily="34" charset="0"/>
              </a:rPr>
              <a:t>De China (siglo V a. c.) nos han llegado los cuatro libros de Confucio, que contienen los principios sobre conducta pública.</a:t>
            </a: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4469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520231" y="446229"/>
            <a:ext cx="8280920" cy="6192688"/>
            <a:chOff x="479576" y="446229"/>
            <a:chExt cx="8280920" cy="6192688"/>
          </a:xfrm>
        </p:grpSpPr>
        <p:sp>
          <p:nvSpPr>
            <p:cNvPr id="5" name="4 Rectángulo redondeado"/>
            <p:cNvSpPr/>
            <p:nvPr/>
          </p:nvSpPr>
          <p:spPr>
            <a:xfrm>
              <a:off x="479576" y="446229"/>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620688"/>
              <a:ext cx="1104503" cy="1016143"/>
            </a:xfrm>
            <a:prstGeom prst="rect">
              <a:avLst/>
            </a:prstGeom>
            <a:noFill/>
            <a:ln w="9525">
              <a:noFill/>
              <a:miter lim="800000"/>
              <a:headEnd/>
              <a:tailEnd/>
            </a:ln>
          </p:spPr>
        </p:pic>
      </p:grpSp>
      <p:sp>
        <p:nvSpPr>
          <p:cNvPr id="7" name="Rectángulo 6"/>
          <p:cNvSpPr/>
          <p:nvPr/>
        </p:nvSpPr>
        <p:spPr>
          <a:xfrm>
            <a:off x="736255" y="1474326"/>
            <a:ext cx="8064896" cy="3754874"/>
          </a:xfrm>
          <a:prstGeom prst="rect">
            <a:avLst/>
          </a:prstGeom>
        </p:spPr>
        <p:txBody>
          <a:bodyPr wrap="square">
            <a:spAutoFit/>
          </a:bodyPr>
          <a:lstStyle/>
          <a:p>
            <a:r>
              <a:rPr lang="es-MX" sz="2800" b="1" u="sng" dirty="0">
                <a:solidFill>
                  <a:srgbClr val="1A3CC0"/>
                </a:solidFill>
                <a:latin typeface="Arial" panose="020B0604020202020204" pitchFamily="34" charset="0"/>
                <a:cs typeface="Arial" panose="020B0604020202020204" pitchFamily="34" charset="0"/>
              </a:rPr>
              <a:t>Antecedentes</a:t>
            </a:r>
            <a:r>
              <a:rPr lang="es-MX" sz="2800" b="1" dirty="0">
                <a:latin typeface="Arial" panose="020B0604020202020204" pitchFamily="34" charset="0"/>
                <a:cs typeface="Arial" panose="020B0604020202020204" pitchFamily="34" charset="0"/>
              </a:rPr>
              <a:t> </a:t>
            </a:r>
            <a:endParaRPr lang="es-MX" sz="2800" b="1" dirty="0" smtClean="0">
              <a:latin typeface="Arial" panose="020B0604020202020204" pitchFamily="34" charset="0"/>
              <a:cs typeface="Arial" panose="020B0604020202020204" pitchFamily="34" charset="0"/>
            </a:endParaRPr>
          </a:p>
          <a:p>
            <a:pPr algn="just" fontAlgn="base">
              <a:lnSpc>
                <a:spcPct val="150000"/>
              </a:lnSpc>
            </a:pPr>
            <a:r>
              <a:rPr lang="es-MX" sz="2800" b="1" dirty="0" smtClean="0">
                <a:latin typeface="Arial" panose="020B0604020202020204" pitchFamily="34" charset="0"/>
                <a:cs typeface="Arial" panose="020B0604020202020204" pitchFamily="34" charset="0"/>
              </a:rPr>
              <a:t>De Grecia (siglo IV </a:t>
            </a:r>
            <a:r>
              <a:rPr lang="es-MX" sz="2800" b="1" dirty="0" err="1" smtClean="0">
                <a:latin typeface="Arial" panose="020B0604020202020204" pitchFamily="34" charset="0"/>
                <a:cs typeface="Arial" panose="020B0604020202020204" pitchFamily="34" charset="0"/>
              </a:rPr>
              <a:t>a.c.</a:t>
            </a:r>
            <a:r>
              <a:rPr lang="es-MX" sz="2800" b="1" dirty="0" smtClean="0">
                <a:latin typeface="Arial" panose="020B0604020202020204" pitchFamily="34" charset="0"/>
                <a:cs typeface="Arial" panose="020B0604020202020204" pitchFamily="34" charset="0"/>
              </a:rPr>
              <a:t>) la </a:t>
            </a:r>
            <a:r>
              <a:rPr lang="es-MX" sz="2800" b="1" i="1" dirty="0" smtClean="0">
                <a:latin typeface="Arial" panose="020B0604020202020204" pitchFamily="34" charset="0"/>
                <a:cs typeface="Arial" panose="020B0604020202020204" pitchFamily="34" charset="0"/>
              </a:rPr>
              <a:t>Ética</a:t>
            </a:r>
            <a:r>
              <a:rPr lang="es-MX" sz="2800" b="1" dirty="0" smtClean="0">
                <a:latin typeface="Arial" panose="020B0604020202020204" pitchFamily="34" charset="0"/>
                <a:cs typeface="Arial" panose="020B0604020202020204" pitchFamily="34" charset="0"/>
              </a:rPr>
              <a:t> de Aristóteles y las obras morales de Plutarco. De India (siglo III </a:t>
            </a:r>
            <a:r>
              <a:rPr lang="es-MX" sz="2800" b="1" dirty="0" err="1" smtClean="0">
                <a:latin typeface="Arial" panose="020B0604020202020204" pitchFamily="34" charset="0"/>
                <a:cs typeface="Arial" panose="020B0604020202020204" pitchFamily="34" charset="0"/>
              </a:rPr>
              <a:t>a.c.</a:t>
            </a:r>
            <a:r>
              <a:rPr lang="es-MX" sz="2800" b="1" dirty="0" smtClean="0">
                <a:latin typeface="Arial" panose="020B0604020202020204" pitchFamily="34" charset="0"/>
                <a:cs typeface="Arial" panose="020B0604020202020204" pitchFamily="34" charset="0"/>
              </a:rPr>
              <a:t>) los principios del Rey </a:t>
            </a:r>
            <a:r>
              <a:rPr lang="es-MX" sz="2800" b="1" dirty="0" err="1" smtClean="0">
                <a:latin typeface="Arial" panose="020B0604020202020204" pitchFamily="34" charset="0"/>
                <a:cs typeface="Arial" panose="020B0604020202020204" pitchFamily="34" charset="0"/>
              </a:rPr>
              <a:t>Asoka</a:t>
            </a:r>
            <a:r>
              <a:rPr lang="es-MX" sz="2800" b="1" dirty="0" smtClean="0">
                <a:latin typeface="Arial" panose="020B0604020202020204" pitchFamily="34" charset="0"/>
                <a:cs typeface="Arial" panose="020B0604020202020204" pitchFamily="34" charset="0"/>
              </a:rPr>
              <a:t>. De Roma (siglos I </a:t>
            </a:r>
            <a:r>
              <a:rPr lang="es-MX" sz="2800" b="1" dirty="0" err="1" smtClean="0">
                <a:latin typeface="Arial" panose="020B0604020202020204" pitchFamily="34" charset="0"/>
                <a:cs typeface="Arial" panose="020B0604020202020204" pitchFamily="34" charset="0"/>
              </a:rPr>
              <a:t>a.c.</a:t>
            </a:r>
            <a:r>
              <a:rPr lang="es-MX" sz="2800" b="1" dirty="0" smtClean="0">
                <a:latin typeface="Arial" panose="020B0604020202020204" pitchFamily="34" charset="0"/>
                <a:cs typeface="Arial" panose="020B0604020202020204" pitchFamily="34" charset="0"/>
              </a:rPr>
              <a:t> y I </a:t>
            </a:r>
            <a:r>
              <a:rPr lang="es-MX" sz="2800" b="1" dirty="0" err="1" smtClean="0">
                <a:latin typeface="Arial" panose="020B0604020202020204" pitchFamily="34" charset="0"/>
                <a:cs typeface="Arial" panose="020B0604020202020204" pitchFamily="34" charset="0"/>
              </a:rPr>
              <a:t>d.c.</a:t>
            </a:r>
            <a:r>
              <a:rPr lang="es-MX" sz="2800" b="1" dirty="0" smtClean="0">
                <a:latin typeface="Arial" panose="020B0604020202020204" pitchFamily="34" charset="0"/>
                <a:cs typeface="Arial" panose="020B0604020202020204" pitchFamily="34" charset="0"/>
              </a:rPr>
              <a:t>)</a:t>
            </a:r>
            <a:r>
              <a:rPr lang="es-MX" sz="2800" b="1" i="1" dirty="0" smtClean="0">
                <a:latin typeface="Arial" panose="020B0604020202020204" pitchFamily="34" charset="0"/>
                <a:cs typeface="Arial" panose="020B0604020202020204" pitchFamily="34" charset="0"/>
              </a:rPr>
              <a:t> Sobre los Deberes</a:t>
            </a:r>
            <a:r>
              <a:rPr lang="es-MX" sz="2800" b="1" dirty="0" smtClean="0">
                <a:latin typeface="Arial" panose="020B0604020202020204" pitchFamily="34" charset="0"/>
                <a:cs typeface="Arial" panose="020B0604020202020204" pitchFamily="34" charset="0"/>
              </a:rPr>
              <a:t> de Cicerón y </a:t>
            </a:r>
            <a:r>
              <a:rPr lang="es-MX" sz="2800" b="1" i="1" dirty="0" smtClean="0">
                <a:latin typeface="Arial" panose="020B0604020202020204" pitchFamily="34" charset="0"/>
                <a:cs typeface="Arial" panose="020B0604020202020204" pitchFamily="34" charset="0"/>
              </a:rPr>
              <a:t>Los tratados moral</a:t>
            </a:r>
            <a:r>
              <a:rPr lang="es-MX" sz="2800" b="1" dirty="0" smtClean="0">
                <a:latin typeface="Arial" panose="020B0604020202020204" pitchFamily="34" charset="0"/>
                <a:cs typeface="Arial" panose="020B0604020202020204" pitchFamily="34" charset="0"/>
              </a:rPr>
              <a:t>es de Séneca.</a:t>
            </a:r>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5721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479576" y="316068"/>
            <a:ext cx="8280920" cy="6192688"/>
            <a:chOff x="479576" y="316068"/>
            <a:chExt cx="8280920" cy="6192688"/>
          </a:xfrm>
        </p:grpSpPr>
        <p:sp>
          <p:nvSpPr>
            <p:cNvPr id="6" name="4 Rectángulo redondeado"/>
            <p:cNvSpPr/>
            <p:nvPr/>
          </p:nvSpPr>
          <p:spPr>
            <a:xfrm>
              <a:off x="479576" y="316068"/>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7" name="Picture 6" descr="Imagen relacionada"/>
            <p:cNvPicPr>
              <a:picLocks noChangeAspect="1" noChangeArrowheads="1"/>
            </p:cNvPicPr>
            <p:nvPr/>
          </p:nvPicPr>
          <p:blipFill>
            <a:blip r:embed="rId2" cstate="print"/>
            <a:srcRect r="47319"/>
            <a:stretch>
              <a:fillRect/>
            </a:stretch>
          </p:blipFill>
          <p:spPr bwMode="auto">
            <a:xfrm>
              <a:off x="4018469" y="468641"/>
              <a:ext cx="1104503" cy="1016143"/>
            </a:xfrm>
            <a:prstGeom prst="rect">
              <a:avLst/>
            </a:prstGeom>
            <a:noFill/>
            <a:ln w="9525">
              <a:noFill/>
              <a:miter lim="800000"/>
              <a:headEnd/>
              <a:tailEnd/>
            </a:ln>
          </p:spPr>
        </p:pic>
      </p:grpSp>
      <p:sp>
        <p:nvSpPr>
          <p:cNvPr id="8" name="Rectángulo 7"/>
          <p:cNvSpPr/>
          <p:nvPr/>
        </p:nvSpPr>
        <p:spPr>
          <a:xfrm>
            <a:off x="899592" y="616034"/>
            <a:ext cx="7632848" cy="5909310"/>
          </a:xfrm>
          <a:prstGeom prst="rect">
            <a:avLst/>
          </a:prstGeom>
        </p:spPr>
        <p:txBody>
          <a:bodyPr wrap="square">
            <a:spAutoFit/>
          </a:bodyPr>
          <a:lstStyle/>
          <a:p>
            <a:pPr algn="just">
              <a:lnSpc>
                <a:spcPct val="150000"/>
              </a:lnSpc>
            </a:pPr>
            <a:r>
              <a:rPr lang="es-MX" sz="2800" b="1" u="sng" dirty="0" smtClean="0">
                <a:solidFill>
                  <a:srgbClr val="1A3CC0"/>
                </a:solidFill>
                <a:latin typeface="Arial" panose="020B0604020202020204" pitchFamily="34" charset="0"/>
                <a:cs typeface="Arial" panose="020B0604020202020204" pitchFamily="34" charset="0"/>
              </a:rPr>
              <a:t>Antecedentes</a:t>
            </a:r>
            <a:r>
              <a:rPr lang="es-MX" b="1" dirty="0" smtClean="0">
                <a:solidFill>
                  <a:srgbClr val="002060"/>
                </a:solidFill>
                <a:latin typeface="Arial" panose="020B0604020202020204" pitchFamily="34" charset="0"/>
                <a:cs typeface="Arial" panose="020B0604020202020204" pitchFamily="34" charset="0"/>
              </a:rPr>
              <a:t> </a:t>
            </a:r>
          </a:p>
          <a:p>
            <a:pPr algn="just">
              <a:lnSpc>
                <a:spcPct val="150000"/>
              </a:lnSpc>
            </a:pPr>
            <a:r>
              <a:rPr lang="es-MX" sz="2800" b="1" dirty="0">
                <a:latin typeface="Arial" panose="020B0604020202020204" pitchFamily="34" charset="0"/>
                <a:cs typeface="Arial" panose="020B0604020202020204" pitchFamily="34" charset="0"/>
              </a:rPr>
              <a:t>L</a:t>
            </a:r>
            <a:r>
              <a:rPr lang="es-MX" sz="2800" b="1" dirty="0" smtClean="0">
                <a:latin typeface="Arial" panose="020B0604020202020204" pitchFamily="34" charset="0"/>
                <a:cs typeface="Arial" panose="020B0604020202020204" pitchFamily="34" charset="0"/>
              </a:rPr>
              <a:t>a </a:t>
            </a:r>
            <a:r>
              <a:rPr lang="es-MX" sz="2800" b="1" dirty="0">
                <a:latin typeface="Arial" panose="020B0604020202020204" pitchFamily="34" charset="0"/>
                <a:cs typeface="Arial" panose="020B0604020202020204" pitchFamily="34" charset="0"/>
              </a:rPr>
              <a:t>corrupción y la impunidad </a:t>
            </a:r>
            <a:r>
              <a:rPr lang="es-MX" sz="2800" b="1" dirty="0" smtClean="0">
                <a:latin typeface="Arial" panose="020B0604020202020204" pitchFamily="34" charset="0"/>
                <a:cs typeface="Arial" panose="020B0604020202020204" pitchFamily="34" charset="0"/>
              </a:rPr>
              <a:t>son fenómenos sociales </a:t>
            </a:r>
            <a:r>
              <a:rPr lang="es-MX" sz="2800" b="1" dirty="0">
                <a:latin typeface="Arial" panose="020B0604020202020204" pitchFamily="34" charset="0"/>
                <a:cs typeface="Arial" panose="020B0604020202020204" pitchFamily="34" charset="0"/>
              </a:rPr>
              <a:t>tan </a:t>
            </a:r>
            <a:r>
              <a:rPr lang="es-MX" sz="2800" b="1" dirty="0" smtClean="0">
                <a:latin typeface="Arial" panose="020B0604020202020204" pitchFamily="34" charset="0"/>
                <a:cs typeface="Arial" panose="020B0604020202020204" pitchFamily="34" charset="0"/>
              </a:rPr>
              <a:t>evidentes, que han surgido herramientas </a:t>
            </a:r>
            <a:r>
              <a:rPr lang="es-MX" sz="2800" b="1" dirty="0">
                <a:latin typeface="Arial" panose="020B0604020202020204" pitchFamily="34" charset="0"/>
                <a:cs typeface="Arial" panose="020B0604020202020204" pitchFamily="34" charset="0"/>
              </a:rPr>
              <a:t>a nivel </a:t>
            </a:r>
            <a:r>
              <a:rPr lang="es-MX" sz="2800" b="1" dirty="0" smtClean="0">
                <a:latin typeface="Arial" panose="020B0604020202020204" pitchFamily="34" charset="0"/>
                <a:cs typeface="Arial" panose="020B0604020202020204" pitchFamily="34" charset="0"/>
              </a:rPr>
              <a:t>nacional cuyo </a:t>
            </a:r>
            <a:r>
              <a:rPr lang="es-MX" sz="2800" b="1" dirty="0">
                <a:latin typeface="Arial" panose="020B0604020202020204" pitchFamily="34" charset="0"/>
                <a:cs typeface="Arial" panose="020B0604020202020204" pitchFamily="34" charset="0"/>
              </a:rPr>
              <a:t>propósito </a:t>
            </a:r>
            <a:r>
              <a:rPr lang="es-MX" sz="2800" b="1" dirty="0" smtClean="0">
                <a:latin typeface="Arial" panose="020B0604020202020204" pitchFamily="34" charset="0"/>
                <a:cs typeface="Arial" panose="020B0604020202020204" pitchFamily="34" charset="0"/>
              </a:rPr>
              <a:t>es combatirlas a fondo, desde implementar </a:t>
            </a:r>
            <a:r>
              <a:rPr lang="es-MX" sz="2800" b="1" dirty="0">
                <a:latin typeface="Arial" panose="020B0604020202020204" pitchFamily="34" charset="0"/>
                <a:cs typeface="Arial" panose="020B0604020202020204" pitchFamily="34" charset="0"/>
              </a:rPr>
              <a:t>una </a:t>
            </a:r>
            <a:r>
              <a:rPr lang="es-MX" sz="2800" b="1" dirty="0" smtClean="0">
                <a:latin typeface="Arial" panose="020B0604020202020204" pitchFamily="34" charset="0"/>
                <a:cs typeface="Arial" panose="020B0604020202020204" pitchFamily="34" charset="0"/>
              </a:rPr>
              <a:t>cultura que </a:t>
            </a:r>
            <a:r>
              <a:rPr lang="es-MX" sz="2800" b="1" dirty="0">
                <a:latin typeface="Arial" panose="020B0604020202020204" pitchFamily="34" charset="0"/>
                <a:cs typeface="Arial" panose="020B0604020202020204" pitchFamily="34" charset="0"/>
              </a:rPr>
              <a:t>implique prevenir </a:t>
            </a:r>
            <a:r>
              <a:rPr lang="es-MX" sz="2800" b="1" dirty="0" smtClean="0">
                <a:latin typeface="Arial" panose="020B0604020202020204" pitchFamily="34" charset="0"/>
                <a:cs typeface="Arial" panose="020B0604020202020204" pitchFamily="34" charset="0"/>
              </a:rPr>
              <a:t>la </a:t>
            </a:r>
            <a:r>
              <a:rPr lang="es-MX" sz="2800" b="1" dirty="0">
                <a:latin typeface="Arial" panose="020B0604020202020204" pitchFamily="34" charset="0"/>
                <a:cs typeface="Arial" panose="020B0604020202020204" pitchFamily="34" charset="0"/>
              </a:rPr>
              <a:t>corrupción, </a:t>
            </a:r>
            <a:r>
              <a:rPr lang="es-MX" sz="2800" b="1" dirty="0" smtClean="0">
                <a:latin typeface="Arial" panose="020B0604020202020204" pitchFamily="34" charset="0"/>
                <a:cs typeface="Arial" panose="020B0604020202020204" pitchFamily="34" charset="0"/>
              </a:rPr>
              <a:t>hasta diseñar  los procedimientos que permitan darle seguimiento e investigarla a profundidad. </a:t>
            </a:r>
          </a:p>
        </p:txBody>
      </p:sp>
    </p:spTree>
    <p:extLst>
      <p:ext uri="{BB962C8B-B14F-4D97-AF65-F5344CB8AC3E}">
        <p14:creationId xmlns:p14="http://schemas.microsoft.com/office/powerpoint/2010/main" val="1809132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479576" y="332656"/>
            <a:ext cx="8280920" cy="6192688"/>
            <a:chOff x="479576" y="332656"/>
            <a:chExt cx="8280920" cy="6192688"/>
          </a:xfrm>
        </p:grpSpPr>
        <p:sp>
          <p:nvSpPr>
            <p:cNvPr id="5" name="6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grpSp>
      <p:sp>
        <p:nvSpPr>
          <p:cNvPr id="7" name="3 Rectángulo"/>
          <p:cNvSpPr/>
          <p:nvPr/>
        </p:nvSpPr>
        <p:spPr>
          <a:xfrm>
            <a:off x="683568" y="825949"/>
            <a:ext cx="6624736" cy="738664"/>
          </a:xfrm>
          <a:prstGeom prst="rect">
            <a:avLst/>
          </a:prstGeom>
        </p:spPr>
        <p:txBody>
          <a:bodyPr wrap="square">
            <a:spAutoFit/>
          </a:bodyPr>
          <a:lstStyle/>
          <a:p>
            <a:pPr algn="just">
              <a:lnSpc>
                <a:spcPct val="150000"/>
              </a:lnSpc>
            </a:pPr>
            <a:r>
              <a:rPr lang="es-MX" sz="2800" b="1" u="sng" dirty="0" smtClean="0">
                <a:solidFill>
                  <a:srgbClr val="1A3CC0"/>
                </a:solidFill>
                <a:latin typeface="Arial" panose="020B0604020202020204" pitchFamily="34" charset="0"/>
                <a:cs typeface="Arial" panose="020B0604020202020204" pitchFamily="34" charset="0"/>
              </a:rPr>
              <a:t>Antecedentes</a:t>
            </a:r>
            <a:r>
              <a:rPr lang="es-MX" sz="2800" b="1" u="sng" dirty="0" smtClean="0">
                <a:latin typeface="Arial" panose="020B0604020202020204" pitchFamily="34" charset="0"/>
                <a:cs typeface="Arial" panose="020B0604020202020204" pitchFamily="34" charset="0"/>
              </a:rPr>
              <a:t> </a:t>
            </a:r>
          </a:p>
        </p:txBody>
      </p:sp>
      <p:sp>
        <p:nvSpPr>
          <p:cNvPr id="8" name="4 Rectángulo"/>
          <p:cNvSpPr/>
          <p:nvPr/>
        </p:nvSpPr>
        <p:spPr>
          <a:xfrm>
            <a:off x="683568" y="1693252"/>
            <a:ext cx="7992888" cy="4832092"/>
          </a:xfrm>
          <a:prstGeom prst="rect">
            <a:avLst/>
          </a:prstGeom>
        </p:spPr>
        <p:txBody>
          <a:bodyPr wrap="square">
            <a:spAutoFit/>
          </a:bodyPr>
          <a:lstStyle/>
          <a:p>
            <a:pPr algn="just"/>
            <a:r>
              <a:rPr lang="es-MX" sz="2800" b="1" dirty="0" smtClean="0">
                <a:latin typeface="Arial" panose="020B0604020202020204" pitchFamily="34" charset="0"/>
                <a:cs typeface="Arial" panose="020B0604020202020204" pitchFamily="34" charset="0"/>
              </a:rPr>
              <a:t>El 27 de mayo de 2015 se publicó el decreto Ley General mediante el cual se crea el </a:t>
            </a:r>
          </a:p>
          <a:p>
            <a:pPr algn="ctr"/>
            <a:r>
              <a:rPr lang="es-MX" sz="2800" b="1" u="sng" dirty="0" smtClean="0">
                <a:solidFill>
                  <a:srgbClr val="FF0000"/>
                </a:solidFill>
                <a:latin typeface="Arial" pitchFamily="34" charset="0"/>
                <a:cs typeface="Arial" panose="020B0604020202020204" pitchFamily="34" charset="0"/>
              </a:rPr>
              <a:t>Sistema Nacional Anticorrupción (SNA)</a:t>
            </a:r>
            <a:endParaRPr lang="es-MX" sz="2800" u="sng" dirty="0" smtClean="0">
              <a:solidFill>
                <a:srgbClr val="FF0000"/>
              </a:solidFill>
              <a:latin typeface="Arial" panose="020B0604020202020204" pitchFamily="34" charset="0"/>
              <a:cs typeface="Arial" panose="020B0604020202020204" pitchFamily="34" charset="0"/>
            </a:endParaRPr>
          </a:p>
          <a:p>
            <a:pPr algn="just"/>
            <a:r>
              <a:rPr lang="es-MX" sz="2800" b="1" dirty="0">
                <a:latin typeface="Arial" pitchFamily="34" charset="0"/>
                <a:cs typeface="Arial" pitchFamily="34" charset="0"/>
              </a:rPr>
              <a:t>Por primera vez se unen esfuerzos institucionales </a:t>
            </a:r>
            <a:r>
              <a:rPr lang="es-MX" sz="2800" b="1" dirty="0" smtClean="0">
                <a:latin typeface="Arial" pitchFamily="34" charset="0"/>
                <a:cs typeface="Arial" pitchFamily="34" charset="0"/>
              </a:rPr>
              <a:t>que</a:t>
            </a:r>
            <a:r>
              <a:rPr lang="es-MX" sz="2800" b="1" dirty="0">
                <a:latin typeface="Arial" pitchFamily="34" charset="0"/>
                <a:cs typeface="Arial" pitchFamily="34" charset="0"/>
              </a:rPr>
              <a:t> buscan fortalecer la confianza de los ciudadanos en las instituciones en un marco de </a:t>
            </a:r>
            <a:r>
              <a:rPr lang="es-MX" sz="2800" b="1" dirty="0" smtClean="0">
                <a:latin typeface="Arial" pitchFamily="34" charset="0"/>
                <a:cs typeface="Arial" pitchFamily="34" charset="0"/>
              </a:rPr>
              <a:t>legalidad,  transparencia y </a:t>
            </a:r>
            <a:r>
              <a:rPr lang="es-MX" sz="2800" b="1" dirty="0">
                <a:latin typeface="Arial" pitchFamily="34" charset="0"/>
                <a:cs typeface="Arial" pitchFamily="34" charset="0"/>
              </a:rPr>
              <a:t>buenas prácticas</a:t>
            </a:r>
            <a:r>
              <a:rPr lang="es-MX" sz="2800" b="1" dirty="0" smtClean="0">
                <a:latin typeface="Arial" pitchFamily="34" charset="0"/>
                <a:cs typeface="Arial" pitchFamily="34" charset="0"/>
              </a:rPr>
              <a:t>.</a:t>
            </a:r>
          </a:p>
          <a:p>
            <a:pPr algn="ctr"/>
            <a:r>
              <a:rPr lang="es-MX" sz="2800" b="1" dirty="0" smtClean="0">
                <a:solidFill>
                  <a:srgbClr val="FF0000"/>
                </a:solidFill>
                <a:latin typeface="Arial" pitchFamily="34" charset="0"/>
                <a:cs typeface="Arial" pitchFamily="34" charset="0"/>
              </a:rPr>
              <a:t>Esto representa </a:t>
            </a:r>
            <a:r>
              <a:rPr lang="es-MX" sz="2800" b="1" dirty="0">
                <a:solidFill>
                  <a:srgbClr val="FF0000"/>
                </a:solidFill>
                <a:latin typeface="Arial" pitchFamily="34" charset="0"/>
                <a:cs typeface="Arial" pitchFamily="34" charset="0"/>
              </a:rPr>
              <a:t>un avance histórico para el país en la lucha contra la </a:t>
            </a:r>
            <a:r>
              <a:rPr lang="es-MX" sz="2800" b="1" dirty="0" smtClean="0">
                <a:solidFill>
                  <a:srgbClr val="FF0000"/>
                </a:solidFill>
                <a:latin typeface="Arial" pitchFamily="34" charset="0"/>
                <a:cs typeface="Arial" pitchFamily="34" charset="0"/>
              </a:rPr>
              <a:t>corrupción y la impunidad.</a:t>
            </a:r>
            <a:endParaRPr lang="es-MX" sz="2800" b="1" dirty="0">
              <a:latin typeface="Arial" pitchFamily="34" charset="0"/>
              <a:cs typeface="Arial" pitchFamily="34" charset="0"/>
            </a:endParaRPr>
          </a:p>
        </p:txBody>
      </p:sp>
    </p:spTree>
    <p:extLst>
      <p:ext uri="{BB962C8B-B14F-4D97-AF65-F5344CB8AC3E}">
        <p14:creationId xmlns:p14="http://schemas.microsoft.com/office/powerpoint/2010/main" val="7943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sp>
        <p:nvSpPr>
          <p:cNvPr id="7" name="Rectángulo 6"/>
          <p:cNvSpPr/>
          <p:nvPr/>
        </p:nvSpPr>
        <p:spPr>
          <a:xfrm>
            <a:off x="648072" y="616034"/>
            <a:ext cx="8028384" cy="5909310"/>
          </a:xfrm>
          <a:prstGeom prst="rect">
            <a:avLst/>
          </a:prstGeom>
        </p:spPr>
        <p:txBody>
          <a:bodyPr wrap="square">
            <a:spAutoFit/>
          </a:bodyPr>
          <a:lstStyle/>
          <a:p>
            <a:pPr algn="just">
              <a:lnSpc>
                <a:spcPct val="150000"/>
              </a:lnSpc>
            </a:pPr>
            <a:r>
              <a:rPr lang="es-MX" sz="2800" b="1" u="sng" dirty="0" smtClean="0">
                <a:solidFill>
                  <a:srgbClr val="1A3CC0"/>
                </a:solidFill>
                <a:latin typeface="Arial" pitchFamily="34" charset="0"/>
                <a:cs typeface="Arial" panose="020B0604020202020204" pitchFamily="34" charset="0"/>
              </a:rPr>
              <a:t>Antecedentes</a:t>
            </a:r>
          </a:p>
          <a:p>
            <a:pPr algn="just">
              <a:lnSpc>
                <a:spcPct val="150000"/>
              </a:lnSpc>
            </a:pPr>
            <a:r>
              <a:rPr lang="es-MX" sz="2800" b="1" dirty="0" smtClean="0">
                <a:latin typeface="Arial" pitchFamily="34" charset="0"/>
                <a:cs typeface="Arial" panose="020B0604020202020204" pitchFamily="34" charset="0"/>
              </a:rPr>
              <a:t>El Gobernador de Jalisco Maestro Jorge Aristóteles Sandoval Díaz, en acatamiento a la Ley General del SNA, el </a:t>
            </a:r>
            <a:r>
              <a:rPr lang="es-MX" sz="2800" b="1" u="sng" dirty="0">
                <a:solidFill>
                  <a:srgbClr val="FF0000"/>
                </a:solidFill>
                <a:latin typeface="Arial" panose="020B0604020202020204" pitchFamily="34" charset="0"/>
                <a:cs typeface="Arial" panose="020B0604020202020204" pitchFamily="34" charset="0"/>
              </a:rPr>
              <a:t>26 de noviembre de 2016</a:t>
            </a:r>
            <a:r>
              <a:rPr lang="es-MX" sz="2800" b="1" u="sng" dirty="0" smtClean="0">
                <a:solidFill>
                  <a:srgbClr val="FF0000"/>
                </a:solidFill>
                <a:latin typeface="Arial" panose="020B0604020202020204" pitchFamily="34" charset="0"/>
                <a:cs typeface="Arial" panose="020B0604020202020204" pitchFamily="34" charset="0"/>
              </a:rPr>
              <a:t>,</a:t>
            </a:r>
            <a:r>
              <a:rPr lang="es-MX" sz="2800" b="1" dirty="0" smtClean="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publicó en el Periódico Oficial del Estado, la reforma a la Constitución Política del Estado de Jalisco por la que se crea el Sistema Anticorrupción </a:t>
            </a:r>
            <a:r>
              <a:rPr lang="es-MX" sz="2800" b="1" dirty="0" smtClean="0">
                <a:latin typeface="Arial" panose="020B0604020202020204" pitchFamily="34" charset="0"/>
                <a:cs typeface="Arial" panose="020B0604020202020204" pitchFamily="34" charset="0"/>
              </a:rPr>
              <a:t>del Estado de Jalisco 	(SAEJ).</a:t>
            </a:r>
          </a:p>
        </p:txBody>
      </p:sp>
    </p:spTree>
    <p:extLst>
      <p:ext uri="{BB962C8B-B14F-4D97-AF65-F5344CB8AC3E}">
        <p14:creationId xmlns:p14="http://schemas.microsoft.com/office/powerpoint/2010/main" val="370377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7"/>
          <p:cNvGrpSpPr/>
          <p:nvPr/>
        </p:nvGrpSpPr>
        <p:grpSpPr>
          <a:xfrm>
            <a:off x="479576" y="332656"/>
            <a:ext cx="8280920" cy="6192688"/>
            <a:chOff x="479576" y="332656"/>
            <a:chExt cx="8280920" cy="6192688"/>
          </a:xfrm>
        </p:grpSpPr>
        <p:sp>
          <p:nvSpPr>
            <p:cNvPr id="5" name="6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grpSp>
      <p:sp>
        <p:nvSpPr>
          <p:cNvPr id="7" name="Rectángulo 10"/>
          <p:cNvSpPr/>
          <p:nvPr/>
        </p:nvSpPr>
        <p:spPr>
          <a:xfrm>
            <a:off x="683568" y="1204878"/>
            <a:ext cx="7776864" cy="5193409"/>
          </a:xfrm>
          <a:prstGeom prst="rect">
            <a:avLst/>
          </a:prstGeom>
        </p:spPr>
        <p:txBody>
          <a:bodyPr wrap="square">
            <a:spAutoFit/>
          </a:bodyPr>
          <a:lstStyle/>
          <a:p>
            <a:pPr algn="just">
              <a:lnSpc>
                <a:spcPct val="150000"/>
              </a:lnSpc>
            </a:pPr>
            <a:r>
              <a:rPr lang="es-MX" sz="2800" b="1" dirty="0">
                <a:latin typeface="Arial" pitchFamily="34" charset="0"/>
                <a:cs typeface="Arial" pitchFamily="34" charset="0"/>
              </a:rPr>
              <a:t>Esto obligó a crear instituciones y a reformar las existentes así como a enriquecer el corpus jurídico con nuevas leyes y con la adaptación de las leyes ya en vigor, con el fin homologarlas y armonizarlas de acuerdo a los ordenamientos de la Ley General del Sistema Nacional Anticorrupción. </a:t>
            </a:r>
            <a:endParaRPr lang="es-MX" sz="2800" dirty="0"/>
          </a:p>
        </p:txBody>
      </p:sp>
      <p:sp>
        <p:nvSpPr>
          <p:cNvPr id="8" name="3 Rectángulo"/>
          <p:cNvSpPr/>
          <p:nvPr/>
        </p:nvSpPr>
        <p:spPr>
          <a:xfrm>
            <a:off x="878245" y="620688"/>
            <a:ext cx="2545890" cy="523220"/>
          </a:xfrm>
          <a:prstGeom prst="rect">
            <a:avLst/>
          </a:prstGeom>
        </p:spPr>
        <p:txBody>
          <a:bodyPr wrap="none">
            <a:spAutoFit/>
          </a:bodyPr>
          <a:lstStyle/>
          <a:p>
            <a:r>
              <a:rPr lang="es-MX" sz="2800" b="1" u="sng" dirty="0" smtClean="0">
                <a:solidFill>
                  <a:srgbClr val="1A3CC0"/>
                </a:solidFill>
                <a:latin typeface="Arial" panose="020B0604020202020204" pitchFamily="34" charset="0"/>
                <a:cs typeface="Arial" panose="020B0604020202020204" pitchFamily="34" charset="0"/>
              </a:rPr>
              <a:t>Antecedentes</a:t>
            </a:r>
            <a:endParaRPr lang="es-MX" sz="2800" u="sng" dirty="0">
              <a:solidFill>
                <a:srgbClr val="1A3CC0"/>
              </a:solidFill>
            </a:endParaRPr>
          </a:p>
        </p:txBody>
      </p:sp>
    </p:spTree>
    <p:extLst>
      <p:ext uri="{BB962C8B-B14F-4D97-AF65-F5344CB8AC3E}">
        <p14:creationId xmlns:p14="http://schemas.microsoft.com/office/powerpoint/2010/main" val="157142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188640"/>
            <a:ext cx="8568952" cy="6480720"/>
            <a:chOff x="323528" y="188640"/>
            <a:chExt cx="8568952" cy="6480720"/>
          </a:xfrm>
        </p:grpSpPr>
        <p:sp>
          <p:nvSpPr>
            <p:cNvPr id="5" name="4 Rectángulo redondeado"/>
            <p:cNvSpPr/>
            <p:nvPr/>
          </p:nvSpPr>
          <p:spPr>
            <a:xfrm>
              <a:off x="323528" y="188640"/>
              <a:ext cx="8568952" cy="648072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332656"/>
              <a:ext cx="1142920" cy="1063405"/>
            </a:xfrm>
            <a:prstGeom prst="rect">
              <a:avLst/>
            </a:prstGeom>
            <a:noFill/>
            <a:ln w="9525">
              <a:noFill/>
              <a:miter lim="800000"/>
              <a:headEnd/>
              <a:tailEnd/>
            </a:ln>
          </p:spPr>
        </p:pic>
      </p:grpSp>
      <p:sp>
        <p:nvSpPr>
          <p:cNvPr id="7" name="Rectángulo 6"/>
          <p:cNvSpPr/>
          <p:nvPr/>
        </p:nvSpPr>
        <p:spPr>
          <a:xfrm>
            <a:off x="539552" y="332656"/>
            <a:ext cx="8352928" cy="6124754"/>
          </a:xfrm>
          <a:prstGeom prst="rect">
            <a:avLst/>
          </a:prstGeom>
        </p:spPr>
        <p:txBody>
          <a:bodyPr wrap="square">
            <a:spAutoFit/>
          </a:bodyPr>
          <a:lstStyle/>
          <a:p>
            <a:pPr lvl="0" eaLnBrk="0" fontAlgn="base" hangingPunct="0">
              <a:spcBef>
                <a:spcPct val="0"/>
              </a:spcBef>
              <a:spcAft>
                <a:spcPct val="0"/>
              </a:spcAft>
            </a:pPr>
            <a:r>
              <a:rPr lang="es-MX" sz="2800" b="1" u="sng" dirty="0" smtClean="0">
                <a:solidFill>
                  <a:srgbClr val="1A3CC0"/>
                </a:solidFill>
                <a:latin typeface="Arial" pitchFamily="34" charset="0"/>
                <a:cs typeface="Arial" panose="020B0604020202020204" pitchFamily="34" charset="0"/>
              </a:rPr>
              <a:t>Antecedentes</a:t>
            </a:r>
            <a:endParaRPr lang="es-MX" sz="2800" b="1" u="sng" dirty="0">
              <a:solidFill>
                <a:srgbClr val="1A3CC0"/>
              </a:solidFill>
              <a:latin typeface="Arial" pitchFamily="34" charset="0"/>
              <a:cs typeface="Arial" panose="020B0604020202020204" pitchFamily="34" charset="0"/>
            </a:endParaRPr>
          </a:p>
          <a:p>
            <a:pPr lvl="0" eaLnBrk="0" fontAlgn="base" hangingPunct="0">
              <a:spcBef>
                <a:spcPct val="0"/>
              </a:spcBef>
              <a:spcAft>
                <a:spcPct val="0"/>
              </a:spcAft>
            </a:pPr>
            <a:endParaRPr lang="es-MX"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El </a:t>
            </a:r>
            <a:r>
              <a:rPr lang="es-MX" sz="2800" dirty="0" smtClean="0">
                <a:latin typeface="Arial" panose="020B0604020202020204" pitchFamily="34" charset="0"/>
                <a:cs typeface="Arial" panose="020B0604020202020204" pitchFamily="34" charset="0"/>
              </a:rPr>
              <a:t>Sistema Anticorrupción del Estado de Jalisco tiene por objeto </a:t>
            </a:r>
            <a:r>
              <a:rPr lang="es-MX" sz="2800" i="1" u="sng" dirty="0" smtClean="0">
                <a:solidFill>
                  <a:srgbClr val="FF0000"/>
                </a:solidFill>
                <a:latin typeface="Arial" panose="020B0604020202020204" pitchFamily="34" charset="0"/>
                <a:cs typeface="Arial" panose="020B0604020202020204" pitchFamily="34" charset="0"/>
              </a:rPr>
              <a:t>Prevenir </a:t>
            </a:r>
            <a:r>
              <a:rPr lang="es-MX" sz="2800" i="1" u="sng" dirty="0">
                <a:solidFill>
                  <a:srgbClr val="FF0000"/>
                </a:solidFill>
                <a:latin typeface="Arial" panose="020B0604020202020204" pitchFamily="34" charset="0"/>
                <a:cs typeface="Arial" panose="020B0604020202020204" pitchFamily="34" charset="0"/>
              </a:rPr>
              <a:t>la corrupción con la finalidad de fortalecer el estado de derecho, la rendición de cuentas y el desarrollo para la gobernanza</a:t>
            </a:r>
            <a:r>
              <a:rPr lang="es-MX" sz="2800" i="1" u="sng" dirty="0" smtClean="0">
                <a:solidFill>
                  <a:srgbClr val="FF0000"/>
                </a:solidFill>
                <a:latin typeface="Arial" panose="020B0604020202020204" pitchFamily="34" charset="0"/>
                <a:cs typeface="Arial" panose="020B0604020202020204" pitchFamily="34" charset="0"/>
              </a:rPr>
              <a:t>.</a:t>
            </a:r>
          </a:p>
          <a:p>
            <a:pPr algn="just"/>
            <a:r>
              <a:rPr lang="es-MX" sz="2800" dirty="0" smtClean="0">
                <a:latin typeface="Arial" panose="020B0604020202020204" pitchFamily="34" charset="0"/>
                <a:cs typeface="Arial" panose="020B0604020202020204" pitchFamily="34" charset="0"/>
              </a:rPr>
              <a:t>Sus funciones principales son:</a:t>
            </a:r>
          </a:p>
          <a:p>
            <a:pPr marL="457200" indent="-457200" algn="just">
              <a:buFont typeface="Wingdings" pitchFamily="2" charset="2"/>
              <a:buChar char="Ø"/>
            </a:pPr>
            <a:r>
              <a:rPr lang="es-MX" sz="2800" dirty="0">
                <a:latin typeface="Arial" pitchFamily="34" charset="0"/>
                <a:cs typeface="Arial" pitchFamily="34" charset="0"/>
              </a:rPr>
              <a:t>Ser la instancia de coordinación entre autoridades estatales y municipales en el combate a la corrupción</a:t>
            </a:r>
            <a:r>
              <a:rPr lang="es-MX" sz="2800" dirty="0" smtClean="0">
                <a:latin typeface="Arial" pitchFamily="34" charset="0"/>
                <a:cs typeface="Arial" pitchFamily="34" charset="0"/>
              </a:rPr>
              <a:t>.</a:t>
            </a:r>
            <a:endParaRPr lang="es-MX" sz="2800" dirty="0">
              <a:latin typeface="Arial" pitchFamily="34" charset="0"/>
              <a:cs typeface="Arial" pitchFamily="34" charset="0"/>
            </a:endParaRPr>
          </a:p>
          <a:p>
            <a:pPr marL="457200" indent="-457200" algn="just">
              <a:buFont typeface="Wingdings" pitchFamily="2" charset="2"/>
              <a:buChar char="Ø"/>
            </a:pPr>
            <a:r>
              <a:rPr lang="es-MX" sz="2800" dirty="0">
                <a:latin typeface="Arial" pitchFamily="34" charset="0"/>
                <a:cs typeface="Arial" pitchFamily="34" charset="0"/>
              </a:rPr>
              <a:t>Prevenir, investigar y sancionar las responsabilidades administrativas</a:t>
            </a:r>
            <a:r>
              <a:rPr lang="es-MX" sz="2800" dirty="0" smtClean="0">
                <a:latin typeface="Arial" pitchFamily="34" charset="0"/>
                <a:cs typeface="Arial" pitchFamily="34" charset="0"/>
              </a:rPr>
              <a:t>.</a:t>
            </a:r>
            <a:endParaRPr lang="es-MX" sz="2800" dirty="0">
              <a:latin typeface="Arial" pitchFamily="34" charset="0"/>
              <a:cs typeface="Arial" pitchFamily="34" charset="0"/>
            </a:endParaRPr>
          </a:p>
          <a:p>
            <a:pPr marL="457200" indent="-457200" algn="just">
              <a:buFont typeface="Wingdings" pitchFamily="2" charset="2"/>
              <a:buChar char="Ø"/>
            </a:pPr>
            <a:r>
              <a:rPr lang="es-MX" sz="2800" dirty="0">
                <a:latin typeface="Arial" pitchFamily="34" charset="0"/>
                <a:cs typeface="Arial" pitchFamily="34" charset="0"/>
              </a:rPr>
              <a:t>Fiscalización y control de recursos públicos.</a:t>
            </a:r>
            <a:endParaRPr lang="es-MX" sz="2800" dirty="0"/>
          </a:p>
        </p:txBody>
      </p:sp>
    </p:spTree>
    <p:extLst>
      <p:ext uri="{BB962C8B-B14F-4D97-AF65-F5344CB8AC3E}">
        <p14:creationId xmlns:p14="http://schemas.microsoft.com/office/powerpoint/2010/main" val="617517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575556" y="332656"/>
            <a:ext cx="8280920" cy="6192688"/>
            <a:chOff x="479576" y="316068"/>
            <a:chExt cx="8280920" cy="6192688"/>
          </a:xfrm>
        </p:grpSpPr>
        <p:sp>
          <p:nvSpPr>
            <p:cNvPr id="5" name="4 Rectángulo redondeado"/>
            <p:cNvSpPr/>
            <p:nvPr/>
          </p:nvSpPr>
          <p:spPr>
            <a:xfrm>
              <a:off x="479576" y="316068"/>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68641"/>
              <a:ext cx="1104503" cy="1016143"/>
            </a:xfrm>
            <a:prstGeom prst="rect">
              <a:avLst/>
            </a:prstGeom>
            <a:noFill/>
            <a:ln w="9525">
              <a:noFill/>
              <a:miter lim="800000"/>
              <a:headEnd/>
              <a:tailEnd/>
            </a:ln>
          </p:spPr>
        </p:pic>
      </p:grpSp>
      <p:sp>
        <p:nvSpPr>
          <p:cNvPr id="7" name="Rectángulo 6"/>
          <p:cNvSpPr/>
          <p:nvPr/>
        </p:nvSpPr>
        <p:spPr>
          <a:xfrm>
            <a:off x="899592" y="616034"/>
            <a:ext cx="7632848" cy="5678478"/>
          </a:xfrm>
          <a:prstGeom prst="rect">
            <a:avLst/>
          </a:prstGeom>
        </p:spPr>
        <p:txBody>
          <a:bodyPr wrap="square">
            <a:spAutoFit/>
          </a:bodyPr>
          <a:lstStyle/>
          <a:p>
            <a:pPr algn="just">
              <a:lnSpc>
                <a:spcPct val="150000"/>
              </a:lnSpc>
            </a:pPr>
            <a:endParaRPr lang="es-MX" sz="2800" b="1" u="sng" dirty="0">
              <a:latin typeface="Arial" panose="020B0604020202020204" pitchFamily="34" charset="0"/>
              <a:cs typeface="Arial" panose="020B0604020202020204" pitchFamily="34" charset="0"/>
            </a:endParaRPr>
          </a:p>
          <a:p>
            <a:pPr algn="just">
              <a:lnSpc>
                <a:spcPct val="150000"/>
              </a:lnSpc>
            </a:pPr>
            <a:endParaRPr lang="es-MX" b="1" dirty="0" smtClean="0">
              <a:solidFill>
                <a:srgbClr val="002060"/>
              </a:solidFill>
              <a:latin typeface="Arial" panose="020B0604020202020204" pitchFamily="34" charset="0"/>
              <a:cs typeface="Arial" panose="020B0604020202020204" pitchFamily="34" charset="0"/>
            </a:endParaRPr>
          </a:p>
          <a:p>
            <a:pPr algn="just">
              <a:lnSpc>
                <a:spcPct val="150000"/>
              </a:lnSpc>
            </a:pPr>
            <a:r>
              <a:rPr lang="es-MX" sz="2800" b="1" dirty="0">
                <a:latin typeface="Arial" panose="020B0604020202020204" pitchFamily="34" charset="0"/>
                <a:cs typeface="Arial" panose="020B0604020202020204" pitchFamily="34" charset="0"/>
              </a:rPr>
              <a:t>En el mundo global en que vivimos, </a:t>
            </a:r>
            <a:r>
              <a:rPr lang="es-MX" sz="2800" b="1" dirty="0" smtClean="0">
                <a:latin typeface="Arial" panose="020B0604020202020204" pitchFamily="34" charset="0"/>
                <a:cs typeface="Arial" panose="020B0604020202020204" pitchFamily="34" charset="0"/>
              </a:rPr>
              <a:t>la </a:t>
            </a:r>
            <a:r>
              <a:rPr lang="es-MX" sz="2800" b="1" dirty="0">
                <a:latin typeface="Arial" panose="020B0604020202020204" pitchFamily="34" charset="0"/>
                <a:cs typeface="Arial" panose="020B0604020202020204" pitchFamily="34" charset="0"/>
              </a:rPr>
              <a:t>humanidad </a:t>
            </a:r>
            <a:r>
              <a:rPr lang="es-MX" sz="2800" b="1" dirty="0" smtClean="0">
                <a:latin typeface="Arial" panose="020B0604020202020204" pitchFamily="34" charset="0"/>
                <a:cs typeface="Arial" panose="020B0604020202020204" pitchFamily="34" charset="0"/>
              </a:rPr>
              <a:t>pasa por una </a:t>
            </a:r>
            <a:r>
              <a:rPr lang="es-MX" sz="2800" b="1" dirty="0">
                <a:latin typeface="Arial" panose="020B0604020202020204" pitchFamily="34" charset="0"/>
                <a:cs typeface="Arial" panose="020B0604020202020204" pitchFamily="34" charset="0"/>
              </a:rPr>
              <a:t>“época de crisis”, una etapa de nuevos </a:t>
            </a:r>
            <a:r>
              <a:rPr lang="es-MX" sz="2800" b="1" dirty="0" smtClean="0">
                <a:latin typeface="Arial" panose="020B0604020202020204" pitchFamily="34" charset="0"/>
                <a:cs typeface="Arial" panose="020B0604020202020204" pitchFamily="34" charset="0"/>
              </a:rPr>
              <a:t>retos, de conductas novedosas, de valores resignificados. </a:t>
            </a:r>
            <a:endParaRPr lang="es-MX" sz="2800" b="1" u="sng" dirty="0">
              <a:solidFill>
                <a:srgbClr val="FF0000"/>
              </a:solidFill>
              <a:latin typeface="Arial" panose="020B0604020202020204" pitchFamily="34" charset="0"/>
              <a:cs typeface="Arial" panose="020B0604020202020204" pitchFamily="34" charset="0"/>
            </a:endParaRPr>
          </a:p>
          <a:p>
            <a:pPr algn="ctr">
              <a:lnSpc>
                <a:spcPct val="150000"/>
              </a:lnSpc>
            </a:pPr>
            <a:r>
              <a:rPr lang="es-MX" sz="2800" b="1" u="sng" dirty="0" smtClean="0">
                <a:solidFill>
                  <a:srgbClr val="FF0000"/>
                </a:solidFill>
                <a:latin typeface="Arial" panose="020B0604020202020204" pitchFamily="34" charset="0"/>
                <a:cs typeface="Arial" panose="020B0604020202020204" pitchFamily="34" charset="0"/>
              </a:rPr>
              <a:t>La </a:t>
            </a:r>
            <a:r>
              <a:rPr lang="es-MX" sz="2800" b="1" u="sng" dirty="0">
                <a:solidFill>
                  <a:srgbClr val="FF0000"/>
                </a:solidFill>
                <a:latin typeface="Arial" panose="020B0604020202020204" pitchFamily="34" charset="0"/>
                <a:cs typeface="Arial" panose="020B0604020202020204" pitchFamily="34" charset="0"/>
              </a:rPr>
              <a:t>crisis ética de las instituciones, representa una crisis de la sociedad misma. </a:t>
            </a:r>
          </a:p>
        </p:txBody>
      </p:sp>
    </p:spTree>
    <p:extLst>
      <p:ext uri="{BB962C8B-B14F-4D97-AF65-F5344CB8AC3E}">
        <p14:creationId xmlns:p14="http://schemas.microsoft.com/office/powerpoint/2010/main" val="2490914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467544" y="332656"/>
            <a:ext cx="8280920" cy="6192688"/>
            <a:chOff x="479576" y="316068"/>
            <a:chExt cx="8280920" cy="6192688"/>
          </a:xfrm>
        </p:grpSpPr>
        <p:sp>
          <p:nvSpPr>
            <p:cNvPr id="5" name="4 Rectángulo redondeado"/>
            <p:cNvSpPr/>
            <p:nvPr/>
          </p:nvSpPr>
          <p:spPr>
            <a:xfrm>
              <a:off x="479576" y="316068"/>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68641"/>
              <a:ext cx="1104503" cy="1016143"/>
            </a:xfrm>
            <a:prstGeom prst="rect">
              <a:avLst/>
            </a:prstGeom>
            <a:noFill/>
            <a:ln w="9525">
              <a:noFill/>
              <a:miter lim="800000"/>
              <a:headEnd/>
              <a:tailEnd/>
            </a:ln>
          </p:spPr>
        </p:pic>
      </p:grpSp>
      <p:sp>
        <p:nvSpPr>
          <p:cNvPr id="7" name="Rectángulo 6"/>
          <p:cNvSpPr/>
          <p:nvPr/>
        </p:nvSpPr>
        <p:spPr>
          <a:xfrm>
            <a:off x="899592" y="616034"/>
            <a:ext cx="7632848" cy="5309146"/>
          </a:xfrm>
          <a:prstGeom prst="rect">
            <a:avLst/>
          </a:prstGeom>
        </p:spPr>
        <p:txBody>
          <a:bodyPr wrap="square">
            <a:spAutoFit/>
          </a:bodyPr>
          <a:lstStyle/>
          <a:p>
            <a:pPr algn="just">
              <a:lnSpc>
                <a:spcPct val="150000"/>
              </a:lnSpc>
            </a:pPr>
            <a:endParaRPr lang="es-MX" sz="2800" b="1" u="sng" dirty="0">
              <a:latin typeface="Arial" panose="020B0604020202020204" pitchFamily="34" charset="0"/>
              <a:cs typeface="Arial" panose="020B0604020202020204" pitchFamily="34" charset="0"/>
            </a:endParaRPr>
          </a:p>
          <a:p>
            <a:pPr algn="just">
              <a:lnSpc>
                <a:spcPct val="150000"/>
              </a:lnSpc>
            </a:pPr>
            <a:endParaRPr lang="es-MX" b="1" dirty="0" smtClean="0">
              <a:solidFill>
                <a:srgbClr val="002060"/>
              </a:solidFill>
              <a:latin typeface="Arial" panose="020B0604020202020204" pitchFamily="34" charset="0"/>
              <a:cs typeface="Arial" panose="020B0604020202020204" pitchFamily="34" charset="0"/>
            </a:endParaRPr>
          </a:p>
          <a:p>
            <a:pPr algn="just">
              <a:lnSpc>
                <a:spcPct val="150000"/>
              </a:lnSpc>
            </a:pPr>
            <a:r>
              <a:rPr lang="es-MX" sz="2800" b="1" dirty="0" smtClean="0">
                <a:latin typeface="Arial" panose="020B0604020202020204" pitchFamily="34" charset="0"/>
                <a:cs typeface="Arial" panose="020B0604020202020204" pitchFamily="34" charset="0"/>
              </a:rPr>
              <a:t>“A menudo, la reforma del derecho corresponde a una modificación en las convicciones éticas y prevalecientes.</a:t>
            </a:r>
          </a:p>
          <a:p>
            <a:pPr algn="ctr">
              <a:lnSpc>
                <a:spcPct val="150000"/>
              </a:lnSpc>
            </a:pPr>
            <a:r>
              <a:rPr lang="es-MX" sz="2800" b="1" i="1" dirty="0" smtClean="0">
                <a:solidFill>
                  <a:srgbClr val="1A3CC0"/>
                </a:solidFill>
                <a:latin typeface="Arial" panose="020B0604020202020204" pitchFamily="34" charset="0"/>
                <a:cs typeface="Arial" panose="020B0604020202020204" pitchFamily="34" charset="0"/>
              </a:rPr>
              <a:t>Una profunda crisis moral puede exigir una profunda reforma jurídica”</a:t>
            </a:r>
            <a:r>
              <a:rPr lang="es-MX" sz="2800" b="1" dirty="0" smtClean="0">
                <a:solidFill>
                  <a:srgbClr val="1A3CC0"/>
                </a:solidFill>
                <a:latin typeface="Arial" panose="020B0604020202020204" pitchFamily="34" charset="0"/>
                <a:cs typeface="Arial" panose="020B0604020202020204" pitchFamily="34" charset="0"/>
              </a:rPr>
              <a:t> </a:t>
            </a:r>
            <a:endParaRPr lang="es-MX" sz="2800" b="1" dirty="0">
              <a:solidFill>
                <a:srgbClr val="1A3CC0"/>
              </a:solidFill>
              <a:latin typeface="Arial" panose="020B0604020202020204" pitchFamily="34" charset="0"/>
              <a:cs typeface="Arial" panose="020B0604020202020204" pitchFamily="34" charset="0"/>
            </a:endParaRPr>
          </a:p>
          <a:p>
            <a:pPr algn="ctr">
              <a:lnSpc>
                <a:spcPct val="150000"/>
              </a:lnSpc>
            </a:pPr>
            <a:r>
              <a:rPr lang="es-MX" sz="2000" b="1" dirty="0" smtClean="0">
                <a:latin typeface="Arial" panose="020B0604020202020204" pitchFamily="34" charset="0"/>
                <a:cs typeface="Arial" panose="020B0604020202020204" pitchFamily="34" charset="0"/>
              </a:rPr>
              <a:t>Dr. Sergio García Ramírez</a:t>
            </a:r>
          </a:p>
          <a:p>
            <a:pPr algn="ctr">
              <a:lnSpc>
                <a:spcPct val="150000"/>
              </a:lnSpc>
            </a:pPr>
            <a:r>
              <a:rPr lang="es-MX" sz="2000" b="1" i="1" dirty="0" smtClean="0">
                <a:latin typeface="Arial" panose="020B0604020202020204" pitchFamily="34" charset="0"/>
                <a:cs typeface="Arial" panose="020B0604020202020204" pitchFamily="34" charset="0"/>
              </a:rPr>
              <a:t>Los valores en el derecho mexicano</a:t>
            </a:r>
          </a:p>
        </p:txBody>
      </p:sp>
    </p:spTree>
    <p:extLst>
      <p:ext uri="{BB962C8B-B14F-4D97-AF65-F5344CB8AC3E}">
        <p14:creationId xmlns:p14="http://schemas.microsoft.com/office/powerpoint/2010/main" val="162388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7"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sp>
        <p:nvSpPr>
          <p:cNvPr id="8" name="Rectángulo 7"/>
          <p:cNvSpPr/>
          <p:nvPr/>
        </p:nvSpPr>
        <p:spPr>
          <a:xfrm>
            <a:off x="666980" y="1116027"/>
            <a:ext cx="8064896" cy="4401205"/>
          </a:xfrm>
          <a:prstGeom prst="rect">
            <a:avLst/>
          </a:prstGeom>
        </p:spPr>
        <p:txBody>
          <a:bodyPr wrap="square">
            <a:spAutoFit/>
          </a:bodyPr>
          <a:lstStyle/>
          <a:p>
            <a:endParaRPr lang="es-MX" sz="2800" b="1" dirty="0">
              <a:solidFill>
                <a:srgbClr val="002060"/>
              </a:solidFill>
              <a:latin typeface="Arial" panose="020B0604020202020204" pitchFamily="34" charset="0"/>
              <a:cs typeface="Arial" panose="020B0604020202020204" pitchFamily="34" charset="0"/>
            </a:endParaRPr>
          </a:p>
          <a:p>
            <a:pPr algn="just" fontAlgn="base">
              <a:lnSpc>
                <a:spcPct val="150000"/>
              </a:lnSpc>
            </a:pPr>
            <a:r>
              <a:rPr lang="es-MX" sz="2800" b="1" dirty="0" smtClean="0">
                <a:latin typeface="Arial" panose="020B0604020202020204" pitchFamily="34" charset="0"/>
                <a:cs typeface="Arial" panose="020B0604020202020204" pitchFamily="34" charset="0"/>
              </a:rPr>
              <a:t>Hoy </a:t>
            </a:r>
            <a:r>
              <a:rPr lang="es-MX" sz="2800" b="1" dirty="0">
                <a:latin typeface="Arial" panose="020B0604020202020204" pitchFamily="34" charset="0"/>
                <a:cs typeface="Arial" panose="020B0604020202020204" pitchFamily="34" charset="0"/>
              </a:rPr>
              <a:t>no basta con que las instituciones redacten un código de ética o cuenten con </a:t>
            </a:r>
            <a:r>
              <a:rPr lang="es-MX" sz="2800" b="1" dirty="0" smtClean="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especialistas en la materia; es </a:t>
            </a:r>
            <a:r>
              <a:rPr lang="es-MX" sz="2800" b="1" dirty="0" smtClean="0">
                <a:latin typeface="Arial" panose="020B0604020202020204" pitchFamily="34" charset="0"/>
                <a:cs typeface="Arial" panose="020B0604020202020204" pitchFamily="34" charset="0"/>
              </a:rPr>
              <a:t>necesaria la </a:t>
            </a:r>
            <a:r>
              <a:rPr lang="es-MX" sz="2800" b="1" dirty="0">
                <a:latin typeface="Arial" panose="020B0604020202020204" pitchFamily="34" charset="0"/>
                <a:cs typeface="Arial" panose="020B0604020202020204" pitchFamily="34" charset="0"/>
              </a:rPr>
              <a:t>institucionalización de la </a:t>
            </a:r>
            <a:r>
              <a:rPr lang="es-MX" sz="2800" b="1" dirty="0" smtClean="0">
                <a:latin typeface="Arial" panose="020B0604020202020204" pitchFamily="34" charset="0"/>
                <a:cs typeface="Arial" panose="020B0604020202020204" pitchFamily="34" charset="0"/>
              </a:rPr>
              <a:t>ética, mediante </a:t>
            </a:r>
            <a:r>
              <a:rPr lang="es-MX" sz="2800" b="1" dirty="0">
                <a:latin typeface="Arial" panose="020B0604020202020204" pitchFamily="34" charset="0"/>
                <a:cs typeface="Arial" panose="020B0604020202020204" pitchFamily="34" charset="0"/>
              </a:rPr>
              <a:t>comisiones y cátedras de ética</a:t>
            </a:r>
            <a:r>
              <a:rPr lang="es-MX" sz="2800" b="1" dirty="0" smtClean="0">
                <a:latin typeface="Arial" panose="020B0604020202020204" pitchFamily="34" charset="0"/>
                <a:cs typeface="Arial" panose="020B0604020202020204" pitchFamily="34" charset="0"/>
              </a:rPr>
              <a:t>, proyectos e investigaciones </a:t>
            </a:r>
            <a:r>
              <a:rPr lang="es-MX" sz="2800" b="1" dirty="0">
                <a:latin typeface="Arial" panose="020B0604020202020204" pitchFamily="34" charset="0"/>
                <a:cs typeface="Arial" panose="020B0604020202020204" pitchFamily="34" charset="0"/>
              </a:rPr>
              <a:t>en todos los </a:t>
            </a:r>
            <a:r>
              <a:rPr lang="es-MX" sz="2800" b="1" dirty="0" smtClean="0">
                <a:latin typeface="Arial" panose="020B0604020202020204" pitchFamily="34" charset="0"/>
                <a:cs typeface="Arial" panose="020B0604020202020204" pitchFamily="34" charset="0"/>
              </a:rPr>
              <a:t>campos.</a:t>
            </a:r>
          </a:p>
        </p:txBody>
      </p:sp>
    </p:spTree>
    <p:extLst>
      <p:ext uri="{BB962C8B-B14F-4D97-AF65-F5344CB8AC3E}">
        <p14:creationId xmlns:p14="http://schemas.microsoft.com/office/powerpoint/2010/main" val="177532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16 Grupo"/>
          <p:cNvGrpSpPr/>
          <p:nvPr/>
        </p:nvGrpSpPr>
        <p:grpSpPr>
          <a:xfrm>
            <a:off x="439834" y="332656"/>
            <a:ext cx="8280920" cy="6192688"/>
            <a:chOff x="467544" y="260648"/>
            <a:chExt cx="8280920" cy="6192688"/>
          </a:xfrm>
        </p:grpSpPr>
        <p:sp>
          <p:nvSpPr>
            <p:cNvPr id="4" name="17 Rectángulo redondeado"/>
            <p:cNvSpPr/>
            <p:nvPr/>
          </p:nvSpPr>
          <p:spPr>
            <a:xfrm>
              <a:off x="467544" y="260648"/>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Picture 6" descr="Imagen relacionada"/>
            <p:cNvPicPr>
              <a:picLocks noChangeAspect="1" noChangeArrowheads="1"/>
            </p:cNvPicPr>
            <p:nvPr/>
          </p:nvPicPr>
          <p:blipFill>
            <a:blip r:embed="rId2" cstate="print"/>
            <a:srcRect r="47319"/>
            <a:stretch>
              <a:fillRect/>
            </a:stretch>
          </p:blipFill>
          <p:spPr bwMode="auto">
            <a:xfrm>
              <a:off x="4006437" y="666976"/>
              <a:ext cx="1104503" cy="1016143"/>
            </a:xfrm>
            <a:prstGeom prst="rect">
              <a:avLst/>
            </a:prstGeom>
            <a:noFill/>
            <a:ln w="9525">
              <a:noFill/>
              <a:miter lim="800000"/>
              <a:headEnd/>
              <a:tailEnd/>
            </a:ln>
          </p:spPr>
        </p:pic>
      </p:grpSp>
      <p:sp>
        <p:nvSpPr>
          <p:cNvPr id="2" name="Rectángulo 1"/>
          <p:cNvSpPr/>
          <p:nvPr/>
        </p:nvSpPr>
        <p:spPr>
          <a:xfrm>
            <a:off x="955785" y="2276872"/>
            <a:ext cx="7272808" cy="3518912"/>
          </a:xfrm>
          <a:prstGeom prst="rect">
            <a:avLst/>
          </a:prstGeom>
        </p:spPr>
        <p:txBody>
          <a:bodyPr wrap="square">
            <a:spAutoFit/>
          </a:bodyPr>
          <a:lstStyle/>
          <a:p>
            <a:pPr indent="449580" algn="just">
              <a:lnSpc>
                <a:spcPct val="150000"/>
              </a:lnSpc>
              <a:spcAft>
                <a:spcPts val="800"/>
              </a:spcAft>
            </a:pPr>
            <a:r>
              <a:rPr lang="es-MX" sz="3600" b="1" i="1" dirty="0" smtClean="0">
                <a:solidFill>
                  <a:schemeClr val="tx2"/>
                </a:solidFill>
                <a:latin typeface="Algerian" panose="04020705040A02060702" pitchFamily="82" charset="0"/>
                <a:ea typeface="Times New Roman" panose="02020603050405020304" pitchFamily="18" charset="0"/>
                <a:cs typeface="Times New Roman" panose="02020603050405020304" pitchFamily="18" charset="0"/>
              </a:rPr>
              <a:t>“Lo </a:t>
            </a:r>
            <a:r>
              <a:rPr lang="es-MX" sz="3600" b="1" i="1" dirty="0">
                <a:solidFill>
                  <a:schemeClr val="tx2"/>
                </a:solidFill>
                <a:latin typeface="Algerian" panose="04020705040A02060702" pitchFamily="82" charset="0"/>
                <a:ea typeface="Times New Roman" panose="02020603050405020304" pitchFamily="18" charset="0"/>
                <a:cs typeface="Times New Roman" panose="02020603050405020304" pitchFamily="18" charset="0"/>
              </a:rPr>
              <a:t>más aborrecible es que se gobierne olvidando el bienestar de la </a:t>
            </a:r>
            <a:r>
              <a:rPr lang="es-MX" sz="3600" b="1" i="1" dirty="0" smtClean="0">
                <a:solidFill>
                  <a:schemeClr val="tx2"/>
                </a:solidFill>
                <a:latin typeface="Algerian" panose="04020705040A02060702" pitchFamily="82" charset="0"/>
                <a:ea typeface="Times New Roman" panose="02020603050405020304" pitchFamily="18" charset="0"/>
                <a:cs typeface="Times New Roman" panose="02020603050405020304" pitchFamily="18" charset="0"/>
              </a:rPr>
              <a:t>gente…“. </a:t>
            </a:r>
          </a:p>
          <a:p>
            <a:pPr indent="449580" algn="ctr">
              <a:lnSpc>
                <a:spcPct val="150000"/>
              </a:lnSpc>
              <a:spcAft>
                <a:spcPts val="800"/>
              </a:spcAft>
            </a:pPr>
            <a:r>
              <a:rPr lang="es-MX" sz="3600" b="1" i="1" dirty="0" smtClean="0">
                <a:solidFill>
                  <a:srgbClr val="952B59"/>
                </a:solidFill>
                <a:latin typeface="Algerian" panose="04020705040A02060702" pitchFamily="82" charset="0"/>
                <a:ea typeface="Times New Roman" panose="02020603050405020304" pitchFamily="18" charset="0"/>
                <a:cs typeface="Times New Roman" panose="02020603050405020304" pitchFamily="18" charset="0"/>
              </a:rPr>
              <a:t>Confucio</a:t>
            </a:r>
            <a:endParaRPr lang="es-MX" sz="3600" b="1" dirty="0">
              <a:solidFill>
                <a:srgbClr val="952B59"/>
              </a:solidFill>
              <a:effectLst/>
              <a:latin typeface="Algerian" panose="04020705040A020607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9101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477528" y="332656"/>
            <a:ext cx="8280920" cy="6192688"/>
            <a:chOff x="479576" y="332656"/>
            <a:chExt cx="8280920" cy="6192688"/>
          </a:xfrm>
        </p:grpSpPr>
        <p:sp>
          <p:nvSpPr>
            <p:cNvPr id="5"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grpSp>
      <p:sp>
        <p:nvSpPr>
          <p:cNvPr id="4" name="Rectángulo 3"/>
          <p:cNvSpPr/>
          <p:nvPr/>
        </p:nvSpPr>
        <p:spPr>
          <a:xfrm>
            <a:off x="442567" y="826834"/>
            <a:ext cx="8233889" cy="6401753"/>
          </a:xfrm>
          <a:prstGeom prst="rect">
            <a:avLst/>
          </a:prstGeom>
        </p:spPr>
        <p:txBody>
          <a:bodyPr wrap="square">
            <a:spAutoFit/>
          </a:bodyPr>
          <a:lstStyle/>
          <a:p>
            <a:r>
              <a:rPr lang="es-MX" sz="2800" b="1" dirty="0" smtClean="0">
                <a:solidFill>
                  <a:srgbClr val="002060"/>
                </a:solidFill>
                <a:latin typeface="Arial" panose="020B0604020202020204" pitchFamily="34" charset="0"/>
                <a:cs typeface="Arial" panose="020B0604020202020204" pitchFamily="34" charset="0"/>
              </a:rPr>
              <a:t> </a:t>
            </a:r>
            <a:endParaRPr lang="es-MX" sz="2800" b="1" dirty="0">
              <a:solidFill>
                <a:srgbClr val="002060"/>
              </a:solidFill>
              <a:latin typeface="Arial" panose="020B0604020202020204" pitchFamily="34" charset="0"/>
              <a:cs typeface="Arial" panose="020B0604020202020204" pitchFamily="34" charset="0"/>
            </a:endParaRPr>
          </a:p>
          <a:p>
            <a:pPr algn="ctr">
              <a:lnSpc>
                <a:spcPct val="150000"/>
              </a:lnSpc>
            </a:pPr>
            <a:r>
              <a:rPr lang="es-MX" sz="2800" b="1" dirty="0" smtClean="0">
                <a:solidFill>
                  <a:srgbClr val="952B59"/>
                </a:solidFill>
                <a:latin typeface="Arial" panose="020B0604020202020204" pitchFamily="34" charset="0"/>
                <a:cs typeface="Arial" panose="020B0604020202020204" pitchFamily="34" charset="0"/>
              </a:rPr>
              <a:t>Es </a:t>
            </a:r>
            <a:r>
              <a:rPr lang="es-MX" sz="2800" b="1" dirty="0">
                <a:solidFill>
                  <a:srgbClr val="952B59"/>
                </a:solidFill>
                <a:latin typeface="Arial" panose="020B0604020202020204" pitchFamily="34" charset="0"/>
                <a:cs typeface="Arial" panose="020B0604020202020204" pitchFamily="34" charset="0"/>
              </a:rPr>
              <a:t>necesario resignificar la ética.</a:t>
            </a:r>
          </a:p>
          <a:p>
            <a:pPr algn="ctr">
              <a:lnSpc>
                <a:spcPct val="150000"/>
              </a:lnSpc>
            </a:pPr>
            <a:r>
              <a:rPr lang="es-MX" sz="2800" b="1" dirty="0" smtClean="0">
                <a:latin typeface="Arial" panose="020B0604020202020204" pitchFamily="34" charset="0"/>
                <a:cs typeface="Arial" panose="020B0604020202020204" pitchFamily="34" charset="0"/>
              </a:rPr>
              <a:t>La ética, las instituciones y el ser humano deben evolucionar hacia la responsabilidad.</a:t>
            </a:r>
          </a:p>
          <a:p>
            <a:pPr algn="ctr">
              <a:lnSpc>
                <a:spcPct val="150000"/>
              </a:lnSpc>
            </a:pPr>
            <a:r>
              <a:rPr lang="es-MX" sz="2800" b="1" dirty="0">
                <a:latin typeface="Arial" panose="020B0604020202020204" pitchFamily="34" charset="0"/>
                <a:cs typeface="Arial" panose="020B0604020202020204" pitchFamily="34" charset="0"/>
              </a:rPr>
              <a:t>Las instituciones </a:t>
            </a:r>
            <a:r>
              <a:rPr lang="es-MX" sz="2800" b="1" dirty="0" smtClean="0">
                <a:latin typeface="Arial" panose="020B0604020202020204" pitchFamily="34" charset="0"/>
                <a:cs typeface="Arial" panose="020B0604020202020204" pitchFamily="34" charset="0"/>
              </a:rPr>
              <a:t>son la </a:t>
            </a:r>
            <a:r>
              <a:rPr lang="es-MX" sz="2800" b="1" dirty="0">
                <a:latin typeface="Arial" panose="020B0604020202020204" pitchFamily="34" charset="0"/>
                <a:cs typeface="Arial" panose="020B0604020202020204" pitchFamily="34" charset="0"/>
              </a:rPr>
              <a:t>base de las mentalidades y tradiciones. </a:t>
            </a:r>
            <a:r>
              <a:rPr lang="es-MX" sz="2800" b="1" dirty="0" smtClean="0">
                <a:latin typeface="Arial" panose="020B0604020202020204" pitchFamily="34" charset="0"/>
                <a:cs typeface="Arial" panose="020B0604020202020204" pitchFamily="34" charset="0"/>
              </a:rPr>
              <a:t>Las </a:t>
            </a:r>
            <a:r>
              <a:rPr lang="es-MX" sz="2800" b="1" dirty="0">
                <a:latin typeface="Arial" panose="020B0604020202020204" pitchFamily="34" charset="0"/>
                <a:cs typeface="Arial" panose="020B0604020202020204" pitchFamily="34" charset="0"/>
              </a:rPr>
              <a:t>personas van y </a:t>
            </a:r>
            <a:r>
              <a:rPr lang="es-MX" sz="2800" b="1" dirty="0" smtClean="0">
                <a:latin typeface="Arial" panose="020B0604020202020204" pitchFamily="34" charset="0"/>
                <a:cs typeface="Arial" panose="020B0604020202020204" pitchFamily="34" charset="0"/>
              </a:rPr>
              <a:t>vienen</a:t>
            </a:r>
            <a:r>
              <a:rPr lang="es-MX" sz="2800" b="1" dirty="0">
                <a:latin typeface="Arial" panose="020B0604020202020204" pitchFamily="34" charset="0"/>
                <a:cs typeface="Arial" panose="020B0604020202020204" pitchFamily="34" charset="0"/>
              </a:rPr>
              <a:t>:</a:t>
            </a:r>
            <a:r>
              <a:rPr lang="es-MX" sz="2800" b="1" dirty="0" smtClean="0">
                <a:latin typeface="Arial" panose="020B0604020202020204" pitchFamily="34" charset="0"/>
                <a:cs typeface="Arial" panose="020B0604020202020204" pitchFamily="34" charset="0"/>
              </a:rPr>
              <a:t> las </a:t>
            </a:r>
            <a:r>
              <a:rPr lang="es-MX" sz="2800" b="1" dirty="0">
                <a:latin typeface="Arial" panose="020B0604020202020204" pitchFamily="34" charset="0"/>
                <a:cs typeface="Arial" panose="020B0604020202020204" pitchFamily="34" charset="0"/>
              </a:rPr>
              <a:t>instituciones permanecen. Éstas se encuentran sostenidas por seres </a:t>
            </a:r>
            <a:r>
              <a:rPr lang="es-MX" sz="2800" b="1" dirty="0" smtClean="0">
                <a:latin typeface="Arial" panose="020B0604020202020204" pitchFamily="34" charset="0"/>
                <a:cs typeface="Arial" panose="020B0604020202020204" pitchFamily="34" charset="0"/>
              </a:rPr>
              <a:t>humanos y son ellos </a:t>
            </a:r>
            <a:r>
              <a:rPr lang="es-MX" sz="2800" b="1" dirty="0">
                <a:latin typeface="Arial" panose="020B0604020202020204" pitchFamily="34" charset="0"/>
                <a:cs typeface="Arial" panose="020B0604020202020204" pitchFamily="34" charset="0"/>
              </a:rPr>
              <a:t>quienes </a:t>
            </a:r>
            <a:r>
              <a:rPr lang="es-MX" sz="2800" b="1" dirty="0" smtClean="0">
                <a:latin typeface="Arial" panose="020B0604020202020204" pitchFamily="34" charset="0"/>
                <a:cs typeface="Arial" panose="020B0604020202020204" pitchFamily="34" charset="0"/>
              </a:rPr>
              <a:t>les dan </a:t>
            </a:r>
            <a:r>
              <a:rPr lang="es-MX" sz="2800" b="1" dirty="0">
                <a:latin typeface="Arial" panose="020B0604020202020204" pitchFamily="34" charset="0"/>
                <a:cs typeface="Arial" panose="020B0604020202020204" pitchFamily="34" charset="0"/>
              </a:rPr>
              <a:t>sentido </a:t>
            </a:r>
            <a:endParaRPr lang="es-MX" sz="2800" b="1" dirty="0" smtClean="0">
              <a:latin typeface="Arial" panose="020B0604020202020204" pitchFamily="34" charset="0"/>
              <a:cs typeface="Arial" panose="020B0604020202020204" pitchFamily="34" charset="0"/>
            </a:endParaRPr>
          </a:p>
          <a:p>
            <a:pPr algn="just"/>
            <a:endParaRPr lang="es-MX" i="1" dirty="0">
              <a:latin typeface="Arial" panose="020B0604020202020204" pitchFamily="34" charset="0"/>
              <a:cs typeface="Arial" panose="020B0604020202020204" pitchFamily="34" charset="0"/>
            </a:endParaRPr>
          </a:p>
          <a:p>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7879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477528" y="332656"/>
            <a:ext cx="8280920" cy="6192688"/>
            <a:chOff x="479576" y="332656"/>
            <a:chExt cx="8280920" cy="6192688"/>
          </a:xfrm>
        </p:grpSpPr>
        <p:sp>
          <p:nvSpPr>
            <p:cNvPr id="6"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7"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grpSp>
      <p:sp>
        <p:nvSpPr>
          <p:cNvPr id="4" name="Rectángulo 3"/>
          <p:cNvSpPr/>
          <p:nvPr/>
        </p:nvSpPr>
        <p:spPr>
          <a:xfrm>
            <a:off x="683568" y="983895"/>
            <a:ext cx="7848872" cy="5262979"/>
          </a:xfrm>
          <a:prstGeom prst="rect">
            <a:avLst/>
          </a:prstGeom>
        </p:spPr>
        <p:txBody>
          <a:bodyPr wrap="square">
            <a:spAutoFit/>
          </a:bodyPr>
          <a:lstStyle/>
          <a:p>
            <a:pPr algn="just">
              <a:lnSpc>
                <a:spcPct val="150000"/>
              </a:lnSpc>
            </a:pPr>
            <a:r>
              <a:rPr lang="es-MX" sz="2800" b="1" dirty="0" smtClean="0">
                <a:solidFill>
                  <a:srgbClr val="002060"/>
                </a:solidFill>
                <a:latin typeface="Arial" panose="020B0604020202020204" pitchFamily="34" charset="0"/>
                <a:cs typeface="Arial" panose="020B0604020202020204" pitchFamily="34" charset="0"/>
              </a:rPr>
              <a:t> </a:t>
            </a:r>
          </a:p>
          <a:p>
            <a:pPr algn="just">
              <a:lnSpc>
                <a:spcPct val="150000"/>
              </a:lnSpc>
            </a:pP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Las </a:t>
            </a:r>
            <a:r>
              <a:rPr lang="es-MX" sz="2800" b="1" dirty="0">
                <a:solidFill>
                  <a:srgbClr val="0D1216"/>
                </a:solidFill>
                <a:latin typeface="Arial" panose="020B0604020202020204" pitchFamily="34" charset="0"/>
                <a:ea typeface="Times New Roman" panose="02020603050405020304" pitchFamily="18" charset="0"/>
                <a:cs typeface="Arial" panose="020B0604020202020204" pitchFamily="34" charset="0"/>
              </a:rPr>
              <a:t>personas </a:t>
            </a: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que </a:t>
            </a:r>
            <a:r>
              <a:rPr lang="es-MX" sz="2800" b="1" dirty="0">
                <a:solidFill>
                  <a:srgbClr val="0D1216"/>
                </a:solidFill>
                <a:latin typeface="Arial" panose="020B0604020202020204" pitchFamily="34" charset="0"/>
                <a:ea typeface="Times New Roman" panose="02020603050405020304" pitchFamily="18" charset="0"/>
                <a:cs typeface="Arial" panose="020B0604020202020204" pitchFamily="34" charset="0"/>
              </a:rPr>
              <a:t>integran </a:t>
            </a: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una institución </a:t>
            </a:r>
            <a:r>
              <a:rPr lang="es-MX" sz="2800" b="1" dirty="0">
                <a:solidFill>
                  <a:srgbClr val="0D1216"/>
                </a:solidFill>
                <a:latin typeface="Arial" panose="020B0604020202020204" pitchFamily="34" charset="0"/>
                <a:ea typeface="Times New Roman" panose="02020603050405020304" pitchFamily="18" charset="0"/>
                <a:cs typeface="Arial" panose="020B0604020202020204" pitchFamily="34" charset="0"/>
              </a:rPr>
              <a:t>pueden ser </a:t>
            </a:r>
            <a:r>
              <a:rPr lang="es-MX" sz="2800" b="1" i="1" dirty="0" smtClean="0">
                <a:solidFill>
                  <a:srgbClr val="952B59"/>
                </a:solidFill>
                <a:latin typeface="Arial" panose="020B0604020202020204" pitchFamily="34" charset="0"/>
                <a:ea typeface="Times New Roman" panose="02020603050405020304" pitchFamily="18" charset="0"/>
                <a:cs typeface="Arial" panose="020B0604020202020204" pitchFamily="34" charset="0"/>
              </a:rPr>
              <a:t>coherentes</a:t>
            </a: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 </a:t>
            </a:r>
            <a:r>
              <a:rPr lang="es-MX" sz="2800" b="1" dirty="0">
                <a:solidFill>
                  <a:srgbClr val="0D1216"/>
                </a:solidFill>
                <a:latin typeface="Arial" panose="020B0604020202020204" pitchFamily="34" charset="0"/>
                <a:ea typeface="Times New Roman" panose="02020603050405020304" pitchFamily="18" charset="0"/>
                <a:cs typeface="Arial" panose="020B0604020202020204" pitchFamily="34" charset="0"/>
              </a:rPr>
              <a:t>a los </a:t>
            </a: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principios </a:t>
            </a:r>
            <a:r>
              <a:rPr lang="es-MX" sz="2800" b="1" dirty="0">
                <a:solidFill>
                  <a:srgbClr val="0D1216"/>
                </a:solidFill>
                <a:latin typeface="Arial" panose="020B0604020202020204" pitchFamily="34" charset="0"/>
                <a:ea typeface="Times New Roman" panose="02020603050405020304" pitchFamily="18" charset="0"/>
                <a:cs typeface="Arial" panose="020B0604020202020204" pitchFamily="34" charset="0"/>
              </a:rPr>
              <a:t>institucionales, lo </a:t>
            </a: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cual la fortalece. O por </a:t>
            </a:r>
            <a:r>
              <a:rPr lang="es-MX" sz="2800" b="1" dirty="0">
                <a:solidFill>
                  <a:srgbClr val="0D1216"/>
                </a:solidFill>
                <a:latin typeface="Arial" panose="020B0604020202020204" pitchFamily="34" charset="0"/>
                <a:ea typeface="Times New Roman" panose="02020603050405020304" pitchFamily="18" charset="0"/>
                <a:cs typeface="Arial" panose="020B0604020202020204" pitchFamily="34" charset="0"/>
              </a:rPr>
              <a:t>el contrario, pueden ser </a:t>
            </a:r>
            <a:r>
              <a:rPr lang="es-MX" sz="2800" b="1" i="1" dirty="0" smtClean="0">
                <a:solidFill>
                  <a:srgbClr val="952B59"/>
                </a:solidFill>
                <a:latin typeface="Arial" panose="020B0604020202020204" pitchFamily="34" charset="0"/>
                <a:ea typeface="Times New Roman" panose="02020603050405020304" pitchFamily="18" charset="0"/>
                <a:cs typeface="Arial" panose="020B0604020202020204" pitchFamily="34" charset="0"/>
              </a:rPr>
              <a:t>incoherentes</a:t>
            </a: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 </a:t>
            </a:r>
            <a:r>
              <a:rPr lang="es-MX" sz="2800" b="1" dirty="0">
                <a:solidFill>
                  <a:srgbClr val="0D1216"/>
                </a:solidFill>
                <a:latin typeface="Arial" panose="020B0604020202020204" pitchFamily="34" charset="0"/>
                <a:ea typeface="Times New Roman" panose="02020603050405020304" pitchFamily="18" charset="0"/>
                <a:cs typeface="Arial" panose="020B0604020202020204" pitchFamily="34" charset="0"/>
              </a:rPr>
              <a:t>con </a:t>
            </a: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esos principios, lo cual, </a:t>
            </a:r>
            <a:r>
              <a:rPr lang="es-MX" sz="2800" b="1" dirty="0">
                <a:solidFill>
                  <a:srgbClr val="0D1216"/>
                </a:solidFill>
                <a:latin typeface="Arial" panose="020B0604020202020204" pitchFamily="34" charset="0"/>
                <a:ea typeface="Times New Roman" panose="02020603050405020304" pitchFamily="18" charset="0"/>
                <a:cs typeface="Arial" panose="020B0604020202020204" pitchFamily="34" charset="0"/>
              </a:rPr>
              <a:t>consecuentemente afecta la </a:t>
            </a: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imagen </a:t>
            </a:r>
            <a:r>
              <a:rPr lang="es-MX" sz="2800" b="1" dirty="0">
                <a:solidFill>
                  <a:srgbClr val="0D1216"/>
                </a:solidFill>
                <a:latin typeface="Arial" panose="020B0604020202020204" pitchFamily="34" charset="0"/>
                <a:ea typeface="Times New Roman" panose="02020603050405020304" pitchFamily="18" charset="0"/>
                <a:cs typeface="Arial" panose="020B0604020202020204" pitchFamily="34" charset="0"/>
              </a:rPr>
              <a:t>y confianza ética hacia dicha institución</a:t>
            </a:r>
            <a:r>
              <a:rPr lang="es-MX" sz="2800" b="1" dirty="0" smtClean="0">
                <a:solidFill>
                  <a:srgbClr val="0D1216"/>
                </a:solidFill>
                <a:latin typeface="Arial" panose="020B0604020202020204" pitchFamily="34" charset="0"/>
                <a:ea typeface="Times New Roman" panose="02020603050405020304" pitchFamily="18"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400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323528" y="188640"/>
            <a:ext cx="8612654" cy="6408712"/>
            <a:chOff x="479576" y="188640"/>
            <a:chExt cx="8280920" cy="6192688"/>
          </a:xfrm>
        </p:grpSpPr>
        <p:sp>
          <p:nvSpPr>
            <p:cNvPr id="8" name="4 Rectángulo redondeado"/>
            <p:cNvSpPr/>
            <p:nvPr/>
          </p:nvSpPr>
          <p:spPr>
            <a:xfrm>
              <a:off x="479576" y="188640"/>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9" name="Picture 6" descr="Imagen relacionada"/>
            <p:cNvPicPr>
              <a:picLocks noChangeAspect="1" noChangeArrowheads="1"/>
            </p:cNvPicPr>
            <p:nvPr/>
          </p:nvPicPr>
          <p:blipFill>
            <a:blip r:embed="rId2" cstate="print"/>
            <a:srcRect r="47319"/>
            <a:stretch>
              <a:fillRect/>
            </a:stretch>
          </p:blipFill>
          <p:spPr bwMode="auto">
            <a:xfrm>
              <a:off x="4018469" y="332656"/>
              <a:ext cx="1104503" cy="1016143"/>
            </a:xfrm>
            <a:prstGeom prst="rect">
              <a:avLst/>
            </a:prstGeom>
            <a:noFill/>
            <a:ln w="9525">
              <a:noFill/>
              <a:miter lim="800000"/>
              <a:headEnd/>
              <a:tailEnd/>
            </a:ln>
          </p:spPr>
        </p:pic>
      </p:grpSp>
      <p:sp>
        <p:nvSpPr>
          <p:cNvPr id="11" name="Rectángulo 10"/>
          <p:cNvSpPr/>
          <p:nvPr/>
        </p:nvSpPr>
        <p:spPr>
          <a:xfrm>
            <a:off x="539552" y="1057970"/>
            <a:ext cx="8064896" cy="5262979"/>
          </a:xfrm>
          <a:prstGeom prst="rect">
            <a:avLst/>
          </a:prstGeom>
        </p:spPr>
        <p:txBody>
          <a:bodyPr wrap="square">
            <a:spAutoFit/>
          </a:bodyPr>
          <a:lstStyle/>
          <a:p>
            <a:pPr algn="just">
              <a:lnSpc>
                <a:spcPct val="150000"/>
              </a:lnSpc>
            </a:pPr>
            <a:r>
              <a:rPr lang="es-MX" sz="2800" b="1" i="1" dirty="0">
                <a:solidFill>
                  <a:srgbClr val="951A44"/>
                </a:solidFill>
                <a:latin typeface="Arial" panose="020B0604020202020204" pitchFamily="34" charset="0"/>
                <a:cs typeface="Arial" panose="020B0604020202020204" pitchFamily="34" charset="0"/>
              </a:rPr>
              <a:t>¿Qué pasa cuando en una sociedad, las instituciones que representan una serie de valores, dan claras muestras de no conducirse de acuerdo a ellos? </a:t>
            </a:r>
            <a:endParaRPr lang="es-MX" sz="2800" b="1" i="1" dirty="0" smtClean="0">
              <a:solidFill>
                <a:srgbClr val="951A44"/>
              </a:solidFill>
              <a:latin typeface="Arial" panose="020B0604020202020204" pitchFamily="34" charset="0"/>
              <a:cs typeface="Arial" panose="020B0604020202020204" pitchFamily="34" charset="0"/>
            </a:endParaRPr>
          </a:p>
          <a:p>
            <a:pPr algn="just">
              <a:lnSpc>
                <a:spcPct val="150000"/>
              </a:lnSpc>
            </a:pPr>
            <a:r>
              <a:rPr lang="es-MX" sz="2800" b="1" i="1" dirty="0" smtClean="0">
                <a:solidFill>
                  <a:srgbClr val="952B59"/>
                </a:solidFill>
                <a:latin typeface="Arial" panose="020B0604020202020204" pitchFamily="34" charset="0"/>
                <a:cs typeface="Arial" panose="020B0604020202020204" pitchFamily="34" charset="0"/>
              </a:rPr>
              <a:t>¿</a:t>
            </a:r>
            <a:r>
              <a:rPr lang="es-MX" sz="2800" b="1" i="1" dirty="0">
                <a:solidFill>
                  <a:srgbClr val="952B59"/>
                </a:solidFill>
                <a:latin typeface="Arial" panose="020B0604020202020204" pitchFamily="34" charset="0"/>
                <a:cs typeface="Arial" panose="020B0604020202020204" pitchFamily="34" charset="0"/>
              </a:rPr>
              <a:t>Qué pasa cuándo instituciones privadas o públicas predican unos valores y actúan guiados por valores contrarios</a:t>
            </a:r>
            <a:r>
              <a:rPr lang="es-MX" sz="2800" b="1" i="1" dirty="0" smtClean="0">
                <a:solidFill>
                  <a:srgbClr val="952B59"/>
                </a:solidFill>
                <a:latin typeface="Arial" panose="020B0604020202020204" pitchFamily="34" charset="0"/>
                <a:cs typeface="Arial" panose="020B0604020202020204" pitchFamily="34" charset="0"/>
              </a:rPr>
              <a:t>?</a:t>
            </a:r>
          </a:p>
          <a:p>
            <a:pPr algn="ctr">
              <a:lnSpc>
                <a:spcPct val="150000"/>
              </a:lnSpc>
            </a:pPr>
            <a:r>
              <a:rPr lang="es-MX" sz="2800" b="1" i="1" u="sng" dirty="0" smtClean="0">
                <a:solidFill>
                  <a:srgbClr val="952B59"/>
                </a:solidFill>
                <a:latin typeface="Arial" panose="020B0604020202020204" pitchFamily="34" charset="0"/>
                <a:cs typeface="Arial" panose="020B0604020202020204" pitchFamily="34" charset="0"/>
              </a:rPr>
              <a:t>El costo para la sociedad es elevado</a:t>
            </a:r>
            <a:endParaRPr lang="es-MX" sz="2800" b="1" i="1" u="sng" dirty="0">
              <a:solidFill>
                <a:srgbClr val="952B5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3072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p:cNvGrpSpPr/>
          <p:nvPr/>
        </p:nvGrpSpPr>
        <p:grpSpPr>
          <a:xfrm>
            <a:off x="323528" y="260648"/>
            <a:ext cx="8568952" cy="6408712"/>
            <a:chOff x="323528" y="260648"/>
            <a:chExt cx="8568952" cy="6408712"/>
          </a:xfrm>
        </p:grpSpPr>
        <p:sp>
          <p:nvSpPr>
            <p:cNvPr id="5" name="4 Rectángulo redondeado"/>
            <p:cNvSpPr/>
            <p:nvPr/>
          </p:nvSpPr>
          <p:spPr>
            <a:xfrm>
              <a:off x="323528" y="260648"/>
              <a:ext cx="8568952" cy="6408712"/>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06449" y="425865"/>
              <a:ext cx="1214953" cy="1117757"/>
            </a:xfrm>
            <a:prstGeom prst="rect">
              <a:avLst/>
            </a:prstGeom>
            <a:noFill/>
            <a:ln w="9525">
              <a:noFill/>
              <a:miter lim="800000"/>
              <a:headEnd/>
              <a:tailEnd/>
            </a:ln>
          </p:spPr>
        </p:pic>
      </p:grpSp>
      <p:sp>
        <p:nvSpPr>
          <p:cNvPr id="7" name="Rectángulo 6"/>
          <p:cNvSpPr/>
          <p:nvPr/>
        </p:nvSpPr>
        <p:spPr>
          <a:xfrm>
            <a:off x="467544" y="360767"/>
            <a:ext cx="8280920" cy="6093976"/>
          </a:xfrm>
          <a:prstGeom prst="rect">
            <a:avLst/>
          </a:prstGeom>
        </p:spPr>
        <p:txBody>
          <a:bodyPr wrap="square">
            <a:spAutoFit/>
          </a:bodyPr>
          <a:lstStyle/>
          <a:p>
            <a:r>
              <a:rPr lang="es-MX" sz="2800" b="1" dirty="0" smtClean="0">
                <a:solidFill>
                  <a:srgbClr val="952B59"/>
                </a:solidFill>
                <a:latin typeface="Arial" panose="020B0604020202020204" pitchFamily="34" charset="0"/>
                <a:cs typeface="Arial" panose="020B0604020202020204" pitchFamily="34" charset="0"/>
              </a:rPr>
              <a:t>      </a:t>
            </a:r>
            <a:r>
              <a:rPr lang="es-MX" sz="2800" b="1" u="sng" dirty="0" smtClean="0">
                <a:solidFill>
                  <a:srgbClr val="952B59"/>
                </a:solidFill>
                <a:latin typeface="Arial" panose="020B0604020202020204" pitchFamily="34" charset="0"/>
                <a:cs typeface="Arial" panose="020B0604020202020204" pitchFamily="34" charset="0"/>
              </a:rPr>
              <a:t>Costos </a:t>
            </a:r>
            <a:endParaRPr lang="es-MX" sz="2800" b="1" u="sng" dirty="0">
              <a:solidFill>
                <a:srgbClr val="952B59"/>
              </a:solidFill>
              <a:latin typeface="Arial" panose="020B0604020202020204" pitchFamily="34" charset="0"/>
              <a:cs typeface="Arial" panose="020B0604020202020204" pitchFamily="34" charset="0"/>
            </a:endParaRPr>
          </a:p>
          <a:p>
            <a:r>
              <a:rPr lang="es-MX" sz="2800" b="1" dirty="0">
                <a:solidFill>
                  <a:srgbClr val="952B59"/>
                </a:solidFill>
                <a:latin typeface="Arial" panose="020B0604020202020204" pitchFamily="34" charset="0"/>
                <a:cs typeface="Arial" panose="020B0604020202020204" pitchFamily="34" charset="0"/>
              </a:rPr>
              <a:t> </a:t>
            </a:r>
            <a:r>
              <a:rPr lang="es-MX" sz="2800" b="1" dirty="0" smtClean="0">
                <a:solidFill>
                  <a:srgbClr val="952B59"/>
                </a:solidFill>
                <a:latin typeface="Arial" panose="020B0604020202020204" pitchFamily="34" charset="0"/>
                <a:cs typeface="Arial" panose="020B0604020202020204" pitchFamily="34" charset="0"/>
              </a:rPr>
              <a:t> </a:t>
            </a:r>
            <a:r>
              <a:rPr lang="es-MX" sz="2800" b="1" u="sng" dirty="0" smtClean="0">
                <a:solidFill>
                  <a:srgbClr val="952B59"/>
                </a:solidFill>
                <a:latin typeface="Arial" panose="020B0604020202020204" pitchFamily="34" charset="0"/>
                <a:cs typeface="Arial" panose="020B0604020202020204" pitchFamily="34" charset="0"/>
              </a:rPr>
              <a:t>económicos </a:t>
            </a:r>
            <a:endParaRPr lang="es-MX" sz="2800" b="1" dirty="0" smtClean="0">
              <a:latin typeface="Arial" panose="020B0604020202020204" pitchFamily="34" charset="0"/>
              <a:cs typeface="Arial" panose="020B0604020202020204" pitchFamily="34" charset="0"/>
            </a:endParaRPr>
          </a:p>
          <a:p>
            <a:pPr lvl="0" fontAlgn="base">
              <a:lnSpc>
                <a:spcPct val="150000"/>
              </a:lnSpc>
            </a:pPr>
            <a:r>
              <a:rPr lang="es-MX" sz="2800" b="1" dirty="0" smtClean="0">
                <a:latin typeface="Arial" panose="020B0604020202020204" pitchFamily="34" charset="0"/>
                <a:cs typeface="Arial" panose="020B0604020202020204" pitchFamily="34" charset="0"/>
              </a:rPr>
              <a:t>Inversión</a:t>
            </a:r>
            <a:r>
              <a:rPr lang="es-MX" sz="2800" b="1" dirty="0">
                <a:latin typeface="Arial" panose="020B0604020202020204" pitchFamily="34" charset="0"/>
                <a:cs typeface="Arial" panose="020B0604020202020204" pitchFamily="34" charset="0"/>
              </a:rPr>
              <a:t> – Hasta 5% menor en países con mayor corrupción </a:t>
            </a:r>
            <a:r>
              <a:rPr lang="es-MX" sz="2800" b="1" i="1" dirty="0">
                <a:latin typeface="Arial" panose="020B0604020202020204" pitchFamily="34" charset="0"/>
                <a:cs typeface="Arial" panose="020B0604020202020204" pitchFamily="34" charset="0"/>
              </a:rPr>
              <a:t>(FMI)</a:t>
            </a:r>
            <a:endParaRPr lang="es-MX" sz="2800" b="1" dirty="0">
              <a:latin typeface="Arial" panose="020B0604020202020204" pitchFamily="34" charset="0"/>
              <a:cs typeface="Arial" panose="020B0604020202020204" pitchFamily="34" charset="0"/>
            </a:endParaRPr>
          </a:p>
          <a:p>
            <a:pPr lvl="0" fontAlgn="base">
              <a:lnSpc>
                <a:spcPct val="150000"/>
              </a:lnSpc>
            </a:pPr>
            <a:r>
              <a:rPr lang="es-MX" sz="2800" b="1" dirty="0">
                <a:latin typeface="Arial" panose="020B0604020202020204" pitchFamily="34" charset="0"/>
                <a:cs typeface="Arial" panose="020B0604020202020204" pitchFamily="34" charset="0"/>
              </a:rPr>
              <a:t>Ingreso de las empresas – Pérdida de 5% de las ventas anuales </a:t>
            </a:r>
            <a:r>
              <a:rPr lang="es-MX" sz="2800" b="1" i="1" dirty="0">
                <a:latin typeface="Arial" panose="020B0604020202020204" pitchFamily="34" charset="0"/>
                <a:cs typeface="Arial" panose="020B0604020202020204" pitchFamily="34" charset="0"/>
              </a:rPr>
              <a:t>(Ernst &amp; Young)</a:t>
            </a:r>
            <a:endParaRPr lang="es-MX" sz="2800" b="1" dirty="0">
              <a:latin typeface="Arial" panose="020B0604020202020204" pitchFamily="34" charset="0"/>
              <a:cs typeface="Arial" panose="020B0604020202020204" pitchFamily="34" charset="0"/>
            </a:endParaRPr>
          </a:p>
          <a:p>
            <a:pPr lvl="0" fontAlgn="base">
              <a:lnSpc>
                <a:spcPct val="150000"/>
              </a:lnSpc>
            </a:pPr>
            <a:r>
              <a:rPr lang="es-MX" sz="2800" b="1" dirty="0">
                <a:latin typeface="Arial" panose="020B0604020202020204" pitchFamily="34" charset="0"/>
                <a:cs typeface="Arial" panose="020B0604020202020204" pitchFamily="34" charset="0"/>
              </a:rPr>
              <a:t>Piratería – </a:t>
            </a:r>
            <a:r>
              <a:rPr lang="es-MX" sz="2800" b="1" dirty="0" smtClean="0">
                <a:latin typeface="Arial" panose="020B0604020202020204" pitchFamily="34" charset="0"/>
                <a:cs typeface="Arial" panose="020B0604020202020204" pitchFamily="34" charset="0"/>
              </a:rPr>
              <a:t>480K empleos menos x año</a:t>
            </a:r>
            <a:r>
              <a:rPr lang="es-MX" sz="2800" b="1" i="1" dirty="0" smtClean="0">
                <a:latin typeface="Arial" panose="020B0604020202020204" pitchFamily="34" charset="0"/>
                <a:cs typeface="Arial" panose="020B0604020202020204" pitchFamily="34" charset="0"/>
              </a:rPr>
              <a:t>(CEESP</a:t>
            </a:r>
            <a:r>
              <a:rPr lang="es-MX" sz="2800" b="1" i="1" dirty="0">
                <a:latin typeface="Arial" panose="020B0604020202020204" pitchFamily="34"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a:p>
            <a:pPr>
              <a:lnSpc>
                <a:spcPct val="150000"/>
              </a:lnSpc>
            </a:pPr>
            <a:r>
              <a:rPr lang="es-MX" sz="2800" b="1" dirty="0" smtClean="0">
                <a:latin typeface="Arial" panose="020B0604020202020204" pitchFamily="34" charset="0"/>
                <a:cs typeface="Arial" panose="020B0604020202020204" pitchFamily="34" charset="0"/>
              </a:rPr>
              <a:t>PIB</a:t>
            </a:r>
            <a:r>
              <a:rPr lang="es-MX" sz="2800" b="1" dirty="0">
                <a:latin typeface="Arial" panose="020B0604020202020204" pitchFamily="34" charset="0"/>
                <a:cs typeface="Arial" panose="020B0604020202020204" pitchFamily="34" charset="0"/>
              </a:rPr>
              <a:t> – </a:t>
            </a:r>
            <a:r>
              <a:rPr lang="es-MX" sz="2800" b="1" dirty="0" smtClean="0">
                <a:latin typeface="Arial" panose="020B0604020202020204" pitchFamily="34" charset="0"/>
                <a:cs typeface="Arial" panose="020B0604020202020204" pitchFamily="34" charset="0"/>
              </a:rPr>
              <a:t>9</a:t>
            </a:r>
            <a:r>
              <a:rPr lang="es-MX" sz="2800" b="1" dirty="0">
                <a:latin typeface="Arial" panose="020B0604020202020204" pitchFamily="34" charset="0"/>
                <a:cs typeface="Arial" panose="020B0604020202020204" pitchFamily="34" charset="0"/>
              </a:rPr>
              <a:t>% </a:t>
            </a:r>
            <a:r>
              <a:rPr lang="es-MX" sz="2800" b="1" i="1" dirty="0">
                <a:latin typeface="Arial" panose="020B0604020202020204" pitchFamily="34" charset="0"/>
                <a:cs typeface="Arial" panose="020B0604020202020204" pitchFamily="34" charset="0"/>
              </a:rPr>
              <a:t>(Banco de México, Banco Mundial y Forbes</a:t>
            </a:r>
            <a:r>
              <a:rPr lang="es-MX" sz="2800" b="1" i="1" dirty="0" smtClean="0">
                <a:latin typeface="Arial" panose="020B0604020202020204" pitchFamily="34" charset="0"/>
                <a:cs typeface="Arial" panose="020B0604020202020204" pitchFamily="34" charset="0"/>
              </a:rPr>
              <a:t>) o</a:t>
            </a:r>
            <a:r>
              <a:rPr lang="es-MX" sz="2800" b="1" i="1" dirty="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10% </a:t>
            </a:r>
            <a:r>
              <a:rPr lang="es-MX" sz="2800" b="1" i="1" dirty="0">
                <a:latin typeface="Arial" panose="020B0604020202020204" pitchFamily="34" charset="0"/>
                <a:cs typeface="Arial" panose="020B0604020202020204" pitchFamily="34" charset="0"/>
              </a:rPr>
              <a:t>(CEESP</a:t>
            </a:r>
            <a:r>
              <a:rPr lang="es-MX" sz="2800" b="1" i="1" dirty="0" smtClean="0">
                <a:latin typeface="Arial" panose="020B0604020202020204" pitchFamily="34" charset="0"/>
                <a:cs typeface="Arial" panose="020B0604020202020204" pitchFamily="34" charset="0"/>
              </a:rPr>
              <a:t>)</a:t>
            </a:r>
          </a:p>
          <a:p>
            <a:pPr algn="ctr"/>
            <a:r>
              <a:rPr lang="es-MX" sz="2000" b="1" dirty="0" smtClean="0">
                <a:latin typeface="Arial" panose="020B0604020202020204" pitchFamily="34" charset="0"/>
                <a:cs typeface="Arial" panose="020B0604020202020204" pitchFamily="34" charset="0"/>
              </a:rPr>
              <a:t>María Amparo Casar</a:t>
            </a:r>
          </a:p>
          <a:p>
            <a:pPr algn="ctr"/>
            <a:r>
              <a:rPr lang="es-MX" sz="2000" b="1" i="1" dirty="0" smtClean="0">
                <a:latin typeface="Arial" panose="020B0604020202020204" pitchFamily="34" charset="0"/>
                <a:cs typeface="Arial" panose="020B0604020202020204" pitchFamily="34" charset="0"/>
              </a:rPr>
              <a:t>Anatomía de la corrupción en México</a:t>
            </a:r>
            <a:endParaRPr lang="es-MX" sz="2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4148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479576" y="370393"/>
            <a:ext cx="8280920" cy="6192688"/>
            <a:chOff x="479576" y="332656"/>
            <a:chExt cx="8280920" cy="6192688"/>
          </a:xfrm>
        </p:grpSpPr>
        <p:sp>
          <p:nvSpPr>
            <p:cNvPr id="5"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06449" y="425865"/>
              <a:ext cx="1214953" cy="1117757"/>
            </a:xfrm>
            <a:prstGeom prst="rect">
              <a:avLst/>
            </a:prstGeom>
            <a:noFill/>
            <a:ln w="9525">
              <a:noFill/>
              <a:miter lim="800000"/>
              <a:headEnd/>
              <a:tailEnd/>
            </a:ln>
          </p:spPr>
        </p:pic>
      </p:grpSp>
      <p:sp>
        <p:nvSpPr>
          <p:cNvPr id="7" name="Rectángulo 6"/>
          <p:cNvSpPr/>
          <p:nvPr/>
        </p:nvSpPr>
        <p:spPr>
          <a:xfrm>
            <a:off x="597158" y="370393"/>
            <a:ext cx="8007290" cy="6370975"/>
          </a:xfrm>
          <a:prstGeom prst="rect">
            <a:avLst/>
          </a:prstGeom>
        </p:spPr>
        <p:txBody>
          <a:bodyPr wrap="square">
            <a:spAutoFit/>
          </a:bodyPr>
          <a:lstStyle/>
          <a:p>
            <a:pPr>
              <a:lnSpc>
                <a:spcPct val="150000"/>
              </a:lnSpc>
            </a:pPr>
            <a:r>
              <a:rPr lang="es-MX" sz="2800" b="1" dirty="0" smtClean="0">
                <a:solidFill>
                  <a:srgbClr val="002060"/>
                </a:solidFill>
                <a:latin typeface="Arial" panose="020B0604020202020204" pitchFamily="34" charset="0"/>
                <a:cs typeface="Arial" panose="020B0604020202020204" pitchFamily="34" charset="0"/>
              </a:rPr>
              <a:t> </a:t>
            </a:r>
            <a:r>
              <a:rPr lang="es-MX" sz="2800" b="1" u="sng" dirty="0" smtClean="0">
                <a:solidFill>
                  <a:srgbClr val="952B59"/>
                </a:solidFill>
                <a:latin typeface="Arial" panose="020B0604020202020204" pitchFamily="34" charset="0"/>
                <a:cs typeface="Arial" panose="020B0604020202020204" pitchFamily="34" charset="0"/>
              </a:rPr>
              <a:t>Costos sociales</a:t>
            </a:r>
            <a:r>
              <a:rPr lang="es-MX" sz="2800" b="1" u="sng" dirty="0" smtClean="0">
                <a:latin typeface="Arial" panose="020B0604020202020204" pitchFamily="34" charset="0"/>
                <a:cs typeface="Arial" panose="020B0604020202020204" pitchFamily="34" charset="0"/>
              </a:rPr>
              <a:t> </a:t>
            </a:r>
          </a:p>
          <a:p>
            <a:pPr algn="ctr">
              <a:lnSpc>
                <a:spcPct val="150000"/>
              </a:lnSpc>
              <a:spcBef>
                <a:spcPts val="1200"/>
              </a:spcBef>
              <a:spcAft>
                <a:spcPts val="1200"/>
              </a:spcAft>
            </a:pPr>
            <a:r>
              <a:rPr lang="es-MX" sz="2800" b="1" dirty="0" smtClean="0">
                <a:latin typeface="Arial" panose="020B0604020202020204" pitchFamily="34" charset="0"/>
                <a:cs typeface="Arial" panose="020B0604020202020204" pitchFamily="34" charset="0"/>
              </a:rPr>
              <a:t>Según </a:t>
            </a:r>
            <a:r>
              <a:rPr lang="es-MX" sz="2800" b="1" dirty="0">
                <a:latin typeface="Arial" panose="020B0604020202020204" pitchFamily="34" charset="0"/>
                <a:cs typeface="Arial" panose="020B0604020202020204" pitchFamily="34" charset="0"/>
              </a:rPr>
              <a:t>el Barómetro Global de la Corrupción 2013 de Transparencia Internacional, el 88% de los mexicanos </a:t>
            </a:r>
            <a:r>
              <a:rPr lang="es-MX" sz="2800" b="1" dirty="0" smtClean="0">
                <a:latin typeface="Arial" panose="020B0604020202020204" pitchFamily="34" charset="0"/>
                <a:cs typeface="Arial" panose="020B0604020202020204" pitchFamily="34" charset="0"/>
              </a:rPr>
              <a:t>piensa </a:t>
            </a:r>
            <a:r>
              <a:rPr lang="es-MX" sz="2800" b="1" dirty="0">
                <a:latin typeface="Arial" panose="020B0604020202020204" pitchFamily="34" charset="0"/>
                <a:cs typeface="Arial" panose="020B0604020202020204" pitchFamily="34" charset="0"/>
              </a:rPr>
              <a:t>que la corrupción es un problema frecuente o muy </a:t>
            </a:r>
            <a:r>
              <a:rPr lang="es-MX" sz="2800" b="1" dirty="0" smtClean="0">
                <a:latin typeface="Arial" panose="020B0604020202020204" pitchFamily="34" charset="0"/>
                <a:cs typeface="Arial" panose="020B0604020202020204" pitchFamily="34" charset="0"/>
              </a:rPr>
              <a:t>frecuente, </a:t>
            </a:r>
            <a:r>
              <a:rPr lang="es-MX" sz="2800" b="1" dirty="0">
                <a:latin typeface="Arial" panose="020B0604020202020204" pitchFamily="34" charset="0"/>
                <a:cs typeface="Arial" panose="020B0604020202020204" pitchFamily="34" charset="0"/>
              </a:rPr>
              <a:t>y la mitad de la población considera que la corrupción ha aumentado mucho en los últimos dos años</a:t>
            </a:r>
            <a:r>
              <a:rPr lang="es-MX" sz="2800" b="1" dirty="0" smtClean="0">
                <a:latin typeface="Arial" panose="020B0604020202020204" pitchFamily="34" charset="0"/>
                <a:cs typeface="Arial" panose="020B0604020202020204" pitchFamily="34" charset="0"/>
              </a:rPr>
              <a:t>.</a:t>
            </a:r>
          </a:p>
          <a:p>
            <a:pPr algn="ctr"/>
            <a:r>
              <a:rPr lang="es-MX" sz="2000" b="1" dirty="0">
                <a:latin typeface="Arial" panose="020B0604020202020204" pitchFamily="34" charset="0"/>
                <a:cs typeface="Arial" panose="020B0604020202020204" pitchFamily="34" charset="0"/>
              </a:rPr>
              <a:t>María Amparo Casar</a:t>
            </a:r>
          </a:p>
          <a:p>
            <a:pPr algn="ctr"/>
            <a:r>
              <a:rPr lang="es-MX" sz="2000" b="1" i="1" dirty="0">
                <a:latin typeface="Arial" panose="020B0604020202020204" pitchFamily="34" charset="0"/>
                <a:cs typeface="Arial" panose="020B0604020202020204" pitchFamily="34" charset="0"/>
              </a:rPr>
              <a:t>Anatomía de la corrupción en México</a:t>
            </a:r>
            <a:endParaRPr lang="es-MX" sz="2000" b="1" dirty="0"/>
          </a:p>
        </p:txBody>
      </p:sp>
    </p:spTree>
    <p:extLst>
      <p:ext uri="{BB962C8B-B14F-4D97-AF65-F5344CB8AC3E}">
        <p14:creationId xmlns:p14="http://schemas.microsoft.com/office/powerpoint/2010/main" val="2392918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209955" y="188640"/>
            <a:ext cx="8712968" cy="648072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3" cstate="print"/>
          <a:srcRect r="47319"/>
          <a:stretch>
            <a:fillRect/>
          </a:stretch>
        </p:blipFill>
        <p:spPr bwMode="auto">
          <a:xfrm>
            <a:off x="3736828" y="281849"/>
            <a:ext cx="1278342" cy="1169746"/>
          </a:xfrm>
          <a:prstGeom prst="rect">
            <a:avLst/>
          </a:prstGeom>
          <a:noFill/>
          <a:ln w="9525">
            <a:noFill/>
            <a:miter lim="800000"/>
            <a:headEnd/>
            <a:tailEnd/>
          </a:ln>
        </p:spPr>
      </p:pic>
      <p:sp>
        <p:nvSpPr>
          <p:cNvPr id="7" name="Rectángulo 6"/>
          <p:cNvSpPr/>
          <p:nvPr/>
        </p:nvSpPr>
        <p:spPr>
          <a:xfrm>
            <a:off x="323528" y="574804"/>
            <a:ext cx="8640960" cy="5878532"/>
          </a:xfrm>
          <a:prstGeom prst="rect">
            <a:avLst/>
          </a:prstGeom>
        </p:spPr>
        <p:txBody>
          <a:bodyPr wrap="square">
            <a:spAutoFit/>
          </a:bodyPr>
          <a:lstStyle/>
          <a:p>
            <a:pPr>
              <a:lnSpc>
                <a:spcPct val="150000"/>
              </a:lnSpc>
            </a:pPr>
            <a:r>
              <a:rPr lang="es-MX" sz="2800" b="1" dirty="0" smtClean="0">
                <a:solidFill>
                  <a:srgbClr val="002060"/>
                </a:solidFill>
                <a:latin typeface="Arial" panose="020B0604020202020204" pitchFamily="34" charset="0"/>
                <a:cs typeface="Arial" panose="020B0604020202020204" pitchFamily="34" charset="0"/>
              </a:rPr>
              <a:t> </a:t>
            </a:r>
            <a:r>
              <a:rPr lang="es-MX" sz="2800" b="1" u="sng" dirty="0" smtClean="0">
                <a:solidFill>
                  <a:srgbClr val="952B59"/>
                </a:solidFill>
                <a:latin typeface="Arial" panose="020B0604020202020204" pitchFamily="34" charset="0"/>
                <a:cs typeface="Arial" panose="020B0604020202020204" pitchFamily="34" charset="0"/>
              </a:rPr>
              <a:t>Costos políticos</a:t>
            </a:r>
            <a:r>
              <a:rPr lang="es-MX" sz="2800" b="1" u="sng" dirty="0" smtClean="0">
                <a:latin typeface="Arial" panose="020B0604020202020204" pitchFamily="34" charset="0"/>
                <a:cs typeface="Arial" panose="020B0604020202020204" pitchFamily="34" charset="0"/>
              </a:rPr>
              <a:t> </a:t>
            </a:r>
            <a:endParaRPr lang="es-MX" sz="1400" dirty="0"/>
          </a:p>
          <a:p>
            <a:pPr marL="285750" indent="-285750">
              <a:lnSpc>
                <a:spcPct val="150000"/>
              </a:lnSpc>
              <a:buFont typeface="Arial" panose="020B0604020202020204" pitchFamily="34" charset="0"/>
              <a:buChar char="•"/>
            </a:pPr>
            <a:r>
              <a:rPr lang="es-MX" sz="2800" b="1" dirty="0" smtClean="0">
                <a:latin typeface="Arial" panose="020B0604020202020204" pitchFamily="34" charset="0"/>
                <a:cs typeface="Arial" panose="020B0604020202020204" pitchFamily="34" charset="0"/>
              </a:rPr>
              <a:t>Sólo </a:t>
            </a:r>
            <a:r>
              <a:rPr lang="es-MX" sz="2800" b="1" dirty="0">
                <a:latin typeface="Arial" panose="020B0604020202020204" pitchFamily="34" charset="0"/>
                <a:cs typeface="Arial" panose="020B0604020202020204" pitchFamily="34" charset="0"/>
              </a:rPr>
              <a:t>27% se encuentra satisfecho con la democracia </a:t>
            </a:r>
            <a:r>
              <a:rPr lang="es-MX" sz="2800" b="1" i="1" dirty="0">
                <a:latin typeface="Arial" panose="020B0604020202020204" pitchFamily="34" charset="0"/>
                <a:cs typeface="Arial" panose="020B0604020202020204" pitchFamily="34" charset="0"/>
              </a:rPr>
              <a:t>(</a:t>
            </a:r>
            <a:r>
              <a:rPr lang="es-MX" sz="2800" b="1" i="1" dirty="0" err="1">
                <a:latin typeface="Arial" panose="020B0604020202020204" pitchFamily="34" charset="0"/>
                <a:cs typeface="Arial" panose="020B0604020202020204" pitchFamily="34" charset="0"/>
              </a:rPr>
              <a:t>Latinobarómetro</a:t>
            </a:r>
            <a:r>
              <a:rPr lang="es-MX" sz="2800" b="1" i="1" dirty="0">
                <a:latin typeface="Arial" panose="020B0604020202020204" pitchFamily="34" charset="0"/>
                <a:cs typeface="Arial" panose="020B0604020202020204" pitchFamily="34" charset="0"/>
              </a:rPr>
              <a:t> </a:t>
            </a:r>
            <a:r>
              <a:rPr lang="es-MX" sz="2800" b="1" i="1" dirty="0" smtClean="0">
                <a:latin typeface="Arial" panose="020B0604020202020204" pitchFamily="34" charset="0"/>
                <a:cs typeface="Arial" panose="020B0604020202020204" pitchFamily="34" charset="0"/>
              </a:rPr>
              <a:t>2013)</a:t>
            </a:r>
          </a:p>
          <a:p>
            <a:pPr marL="285750" indent="-285750">
              <a:lnSpc>
                <a:spcPct val="150000"/>
              </a:lnSpc>
              <a:buFont typeface="Arial" panose="020B0604020202020204" pitchFamily="34" charset="0"/>
              <a:buChar char="•"/>
            </a:pPr>
            <a:r>
              <a:rPr lang="es-MX" sz="2800" b="1" dirty="0">
                <a:latin typeface="Arial" panose="020B0604020202020204" pitchFamily="34" charset="0"/>
                <a:cs typeface="Arial" panose="020B0604020202020204" pitchFamily="34" charset="0"/>
              </a:rPr>
              <a:t>Sólo 37% apoya a la </a:t>
            </a:r>
            <a:r>
              <a:rPr lang="es-MX" sz="2800" b="1" dirty="0" smtClean="0">
                <a:latin typeface="Arial" panose="020B0604020202020204" pitchFamily="34" charset="0"/>
                <a:cs typeface="Arial" panose="020B0604020202020204" pitchFamily="34" charset="0"/>
              </a:rPr>
              <a:t>democracia </a:t>
            </a:r>
            <a:r>
              <a:rPr lang="es-MX" sz="2800" b="1" i="1" dirty="0" smtClean="0">
                <a:latin typeface="Arial" panose="020B0604020202020204" pitchFamily="34" charset="0"/>
                <a:cs typeface="Arial" panose="020B0604020202020204" pitchFamily="34" charset="0"/>
              </a:rPr>
              <a:t>(</a:t>
            </a:r>
            <a:r>
              <a:rPr lang="es-MX" sz="2800" b="1" i="1" dirty="0" err="1" smtClean="0">
                <a:latin typeface="Arial" panose="020B0604020202020204" pitchFamily="34" charset="0"/>
                <a:cs typeface="Arial" panose="020B0604020202020204" pitchFamily="34" charset="0"/>
              </a:rPr>
              <a:t>Idem</a:t>
            </a:r>
            <a:r>
              <a:rPr lang="es-MX" sz="2800" b="1" i="1"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s-MX" sz="2800" b="1" dirty="0" smtClean="0">
                <a:latin typeface="Arial" panose="020B0604020202020204" pitchFamily="34" charset="0"/>
                <a:cs typeface="Arial" panose="020B0604020202020204" pitchFamily="34" charset="0"/>
              </a:rPr>
              <a:t>91</a:t>
            </a:r>
            <a:r>
              <a:rPr lang="es-MX" sz="2800" b="1" dirty="0">
                <a:latin typeface="Arial" panose="020B0604020202020204" pitchFamily="34" charset="0"/>
                <a:cs typeface="Arial" panose="020B0604020202020204" pitchFamily="34" charset="0"/>
              </a:rPr>
              <a:t>% no confía en partidos </a:t>
            </a:r>
            <a:r>
              <a:rPr lang="es-MX" sz="2800" b="1" dirty="0" smtClean="0">
                <a:latin typeface="Arial" panose="020B0604020202020204" pitchFamily="34" charset="0"/>
                <a:cs typeface="Arial" panose="020B0604020202020204" pitchFamily="34" charset="0"/>
              </a:rPr>
              <a:t>políticos </a:t>
            </a:r>
            <a:r>
              <a:rPr lang="es-MX" sz="2800" b="1" i="1" dirty="0">
                <a:latin typeface="Arial" panose="020B0604020202020204" pitchFamily="34" charset="0"/>
                <a:cs typeface="Arial" panose="020B0604020202020204" pitchFamily="34" charset="0"/>
              </a:rPr>
              <a:t>(</a:t>
            </a:r>
            <a:r>
              <a:rPr lang="es-MX" sz="2800" b="1" i="1" dirty="0" err="1">
                <a:latin typeface="Arial" panose="020B0604020202020204" pitchFamily="34" charset="0"/>
                <a:cs typeface="Arial" panose="020B0604020202020204" pitchFamily="34" charset="0"/>
              </a:rPr>
              <a:t>Idem</a:t>
            </a:r>
            <a:r>
              <a:rPr lang="es-MX" sz="2800" b="1" i="1"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s-MX" sz="2800" b="1" dirty="0" smtClean="0">
                <a:latin typeface="Arial" panose="020B0604020202020204" pitchFamily="34" charset="0"/>
                <a:cs typeface="Arial" panose="020B0604020202020204" pitchFamily="34" charset="0"/>
              </a:rPr>
              <a:t>83</a:t>
            </a:r>
            <a:r>
              <a:rPr lang="es-MX" sz="2800" b="1" dirty="0">
                <a:latin typeface="Arial" panose="020B0604020202020204" pitchFamily="34" charset="0"/>
                <a:cs typeface="Arial" panose="020B0604020202020204" pitchFamily="34" charset="0"/>
              </a:rPr>
              <a:t>% no confía en </a:t>
            </a:r>
            <a:r>
              <a:rPr lang="es-MX" sz="2800" b="1" dirty="0" smtClean="0">
                <a:latin typeface="Arial" panose="020B0604020202020204" pitchFamily="34" charset="0"/>
                <a:cs typeface="Arial" panose="020B0604020202020204" pitchFamily="34" charset="0"/>
              </a:rPr>
              <a:t>los legisladores </a:t>
            </a:r>
            <a:r>
              <a:rPr lang="es-MX" sz="2800" b="1" i="1" dirty="0">
                <a:latin typeface="Arial" panose="020B0604020202020204" pitchFamily="34" charset="0"/>
                <a:cs typeface="Arial" panose="020B0604020202020204" pitchFamily="34" charset="0"/>
              </a:rPr>
              <a:t>(</a:t>
            </a:r>
            <a:r>
              <a:rPr lang="es-MX" sz="2800" b="1" i="1" dirty="0" err="1">
                <a:latin typeface="Arial" panose="020B0604020202020204" pitchFamily="34" charset="0"/>
                <a:cs typeface="Arial" panose="020B0604020202020204" pitchFamily="34" charset="0"/>
              </a:rPr>
              <a:t>Idem</a:t>
            </a:r>
            <a:r>
              <a:rPr lang="es-MX" sz="2800" b="1" i="1"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s-MX" sz="2800" b="1" dirty="0" smtClean="0">
                <a:latin typeface="Arial" panose="020B0604020202020204" pitchFamily="34" charset="0"/>
                <a:cs typeface="Arial" panose="020B0604020202020204" pitchFamily="34" charset="0"/>
              </a:rPr>
              <a:t>80</a:t>
            </a:r>
            <a:r>
              <a:rPr lang="es-MX" sz="2800" b="1" dirty="0">
                <a:latin typeface="Arial" panose="020B0604020202020204" pitchFamily="34" charset="0"/>
                <a:cs typeface="Arial" panose="020B0604020202020204" pitchFamily="34" charset="0"/>
              </a:rPr>
              <a:t>% no confía en </a:t>
            </a:r>
            <a:r>
              <a:rPr lang="es-MX" sz="2800" b="1" dirty="0" smtClean="0">
                <a:latin typeface="Arial" panose="020B0604020202020204" pitchFamily="34" charset="0"/>
                <a:cs typeface="Arial" panose="020B0604020202020204" pitchFamily="34" charset="0"/>
              </a:rPr>
              <a:t>las instituciones </a:t>
            </a:r>
            <a:r>
              <a:rPr lang="es-MX" sz="2800" b="1" dirty="0">
                <a:latin typeface="Arial" panose="020B0604020202020204" pitchFamily="34" charset="0"/>
                <a:cs typeface="Arial" panose="020B0604020202020204" pitchFamily="34" charset="0"/>
              </a:rPr>
              <a:t>del sistema judicial </a:t>
            </a:r>
            <a:r>
              <a:rPr lang="es-MX" sz="2800" b="1" dirty="0" smtClean="0">
                <a:latin typeface="Arial" panose="020B0604020202020204" pitchFamily="34" charset="0"/>
                <a:cs typeface="Arial" panose="020B0604020202020204" pitchFamily="34" charset="0"/>
              </a:rPr>
              <a:t>(</a:t>
            </a:r>
            <a:r>
              <a:rPr lang="es-MX" sz="2800" b="1" i="1" dirty="0" smtClean="0">
                <a:latin typeface="Arial" panose="020B0604020202020204" pitchFamily="34" charset="0"/>
                <a:cs typeface="Arial" panose="020B0604020202020204" pitchFamily="34" charset="0"/>
              </a:rPr>
              <a:t>Transparencia </a:t>
            </a:r>
            <a:r>
              <a:rPr lang="es-MX" sz="2800" b="1" i="1" dirty="0">
                <a:latin typeface="Arial" panose="020B0604020202020204" pitchFamily="34" charset="0"/>
                <a:cs typeface="Arial" panose="020B0604020202020204" pitchFamily="34" charset="0"/>
              </a:rPr>
              <a:t>Mexicana</a:t>
            </a:r>
            <a:r>
              <a:rPr lang="es-MX" sz="2800" b="1" i="1" dirty="0" smtClean="0">
                <a:latin typeface="Arial" panose="020B0604020202020204" pitchFamily="34" charset="0"/>
                <a:cs typeface="Arial" panose="020B0604020202020204" pitchFamily="34" charset="0"/>
              </a:rPr>
              <a:t>).</a:t>
            </a:r>
            <a:endParaRPr lang="es-MX" sz="2800" b="1" dirty="0" smtClean="0">
              <a:latin typeface="Arial" panose="020B0604020202020204" pitchFamily="34" charset="0"/>
              <a:cs typeface="Arial" panose="020B0604020202020204" pitchFamily="34" charset="0"/>
            </a:endParaRPr>
          </a:p>
          <a:p>
            <a:pPr algn="ctr"/>
            <a:r>
              <a:rPr lang="es-MX" sz="2000" b="1" dirty="0">
                <a:latin typeface="Arial" panose="020B0604020202020204" pitchFamily="34" charset="0"/>
                <a:cs typeface="Arial" panose="020B0604020202020204" pitchFamily="34" charset="0"/>
              </a:rPr>
              <a:t>María Amparo Casar</a:t>
            </a:r>
          </a:p>
          <a:p>
            <a:pPr algn="ctr"/>
            <a:r>
              <a:rPr lang="es-MX" sz="2000" b="1" i="1" dirty="0">
                <a:latin typeface="Arial" panose="020B0604020202020204" pitchFamily="34" charset="0"/>
                <a:cs typeface="Arial" panose="020B0604020202020204" pitchFamily="34" charset="0"/>
              </a:rPr>
              <a:t>Anatomía de la corrupción en México</a:t>
            </a:r>
            <a:endParaRPr lang="es-MX" sz="2000" b="1" dirty="0"/>
          </a:p>
        </p:txBody>
      </p:sp>
    </p:spTree>
    <p:extLst>
      <p:ext uri="{BB962C8B-B14F-4D97-AF65-F5344CB8AC3E}">
        <p14:creationId xmlns:p14="http://schemas.microsoft.com/office/powerpoint/2010/main" val="921527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503548" y="332656"/>
            <a:ext cx="8280920" cy="6192688"/>
            <a:chOff x="479576" y="332656"/>
            <a:chExt cx="8280920" cy="6192688"/>
          </a:xfrm>
        </p:grpSpPr>
        <p:sp>
          <p:nvSpPr>
            <p:cNvPr id="5"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grpSp>
      <p:sp>
        <p:nvSpPr>
          <p:cNvPr id="8" name="Rectángulo 7"/>
          <p:cNvSpPr/>
          <p:nvPr/>
        </p:nvSpPr>
        <p:spPr>
          <a:xfrm>
            <a:off x="683568" y="1772816"/>
            <a:ext cx="7920880" cy="3900748"/>
          </a:xfrm>
          <a:prstGeom prst="rect">
            <a:avLst/>
          </a:prstGeom>
        </p:spPr>
        <p:txBody>
          <a:bodyPr wrap="square">
            <a:spAutoFit/>
          </a:bodyPr>
          <a:lstStyle/>
          <a:p>
            <a:pPr algn="just">
              <a:lnSpc>
                <a:spcPct val="150000"/>
              </a:lnSpc>
            </a:pPr>
            <a:r>
              <a:rPr lang="es-MX" sz="2800" b="1" i="1" dirty="0">
                <a:solidFill>
                  <a:srgbClr val="952B59"/>
                </a:solidFill>
                <a:latin typeface="Arial" panose="020B0604020202020204" pitchFamily="34" charset="0"/>
                <a:cs typeface="Arial" panose="020B0604020202020204" pitchFamily="34" charset="0"/>
              </a:rPr>
              <a:t>“La vida social es resultado de una multiplicidad de factores que tienden a consolidar y a institucionalizar diferentes normas de comportamiento que inciden en una comunidad”.</a:t>
            </a:r>
          </a:p>
          <a:p>
            <a:pPr algn="ctr">
              <a:lnSpc>
                <a:spcPct val="150000"/>
              </a:lnSpc>
            </a:pPr>
            <a:r>
              <a:rPr lang="es-MX" sz="2800" b="1" dirty="0">
                <a:latin typeface="Arial" panose="020B0604020202020204" pitchFamily="34" charset="0"/>
                <a:cs typeface="Arial" panose="020B0604020202020204" pitchFamily="34" charset="0"/>
              </a:rPr>
              <a:t>(Rosendo Bolívar Meza: </a:t>
            </a:r>
            <a:r>
              <a:rPr lang="es-MX" sz="2800" b="1" i="1" dirty="0">
                <a:latin typeface="Arial" panose="020B0604020202020204" pitchFamily="34" charset="0"/>
                <a:cs typeface="Arial" panose="020B0604020202020204" pitchFamily="34" charset="0"/>
              </a:rPr>
              <a:t>Ética y política)</a:t>
            </a:r>
            <a:endParaRPr lang="es-MX" sz="2800" b="1" dirty="0"/>
          </a:p>
        </p:txBody>
      </p:sp>
    </p:spTree>
    <p:extLst>
      <p:ext uri="{BB962C8B-B14F-4D97-AF65-F5344CB8AC3E}">
        <p14:creationId xmlns:p14="http://schemas.microsoft.com/office/powerpoint/2010/main" val="3627737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479576" y="332656"/>
            <a:ext cx="8280920" cy="6192688"/>
            <a:chOff x="479576" y="332656"/>
            <a:chExt cx="8280920" cy="6192688"/>
          </a:xfrm>
        </p:grpSpPr>
        <p:sp>
          <p:nvSpPr>
            <p:cNvPr id="5"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540649"/>
              <a:ext cx="1104503" cy="1016143"/>
            </a:xfrm>
            <a:prstGeom prst="rect">
              <a:avLst/>
            </a:prstGeom>
            <a:noFill/>
            <a:ln w="9525">
              <a:noFill/>
              <a:miter lim="800000"/>
              <a:headEnd/>
              <a:tailEnd/>
            </a:ln>
          </p:spPr>
        </p:pic>
      </p:grpSp>
      <p:sp>
        <p:nvSpPr>
          <p:cNvPr id="9" name="Rectángulo 8"/>
          <p:cNvSpPr/>
          <p:nvPr/>
        </p:nvSpPr>
        <p:spPr>
          <a:xfrm>
            <a:off x="539552" y="901164"/>
            <a:ext cx="8064896" cy="4832092"/>
          </a:xfrm>
          <a:prstGeom prst="rect">
            <a:avLst/>
          </a:prstGeom>
        </p:spPr>
        <p:txBody>
          <a:bodyPr wrap="square">
            <a:spAutoFit/>
          </a:bodyPr>
          <a:lstStyle/>
          <a:p>
            <a:endParaRPr lang="es-MX" sz="2800" b="1" u="sng" dirty="0" smtClean="0">
              <a:latin typeface="Arial" panose="020B0604020202020204" pitchFamily="34" charset="0"/>
              <a:cs typeface="Arial" panose="020B0604020202020204" pitchFamily="34" charset="0"/>
            </a:endParaRPr>
          </a:p>
          <a:p>
            <a:r>
              <a:rPr lang="es-MX" sz="2800" b="1" dirty="0" smtClean="0">
                <a:solidFill>
                  <a:srgbClr val="002060"/>
                </a:solidFill>
                <a:latin typeface="Arial" panose="020B0604020202020204" pitchFamily="34" charset="0"/>
                <a:cs typeface="Arial" panose="020B0604020202020204" pitchFamily="34" charset="0"/>
              </a:rPr>
              <a:t> </a:t>
            </a:r>
            <a:endParaRPr lang="es-MX" sz="2800" b="1" dirty="0">
              <a:solidFill>
                <a:srgbClr val="002060"/>
              </a:solidFill>
              <a:latin typeface="Arial" panose="020B0604020202020204" pitchFamily="34" charset="0"/>
              <a:cs typeface="Arial" panose="020B0604020202020204" pitchFamily="34" charset="0"/>
            </a:endParaRPr>
          </a:p>
          <a:p>
            <a:pPr algn="just">
              <a:lnSpc>
                <a:spcPct val="150000"/>
              </a:lnSpc>
            </a:pPr>
            <a:r>
              <a:rPr lang="es-MX" sz="2800" b="1" dirty="0" smtClean="0">
                <a:latin typeface="Arial" panose="020B0604020202020204" pitchFamily="34" charset="0"/>
                <a:cs typeface="Arial" panose="020B0604020202020204" pitchFamily="34" charset="0"/>
              </a:rPr>
              <a:t>La </a:t>
            </a:r>
            <a:r>
              <a:rPr lang="es-MX" sz="2800" b="1" dirty="0">
                <a:latin typeface="Arial" panose="020B0604020202020204" pitchFamily="34" charset="0"/>
                <a:cs typeface="Arial" panose="020B0604020202020204" pitchFamily="34" charset="0"/>
              </a:rPr>
              <a:t>sociedad no puede subsistir si no se organiza y estructura desde el punto de vista político. Alguien tiene que mandar, organizar, conciliar o hasta imponerse a las diferentes voluntades particulares de otros miembros de la comunidad</a:t>
            </a:r>
            <a:r>
              <a:rPr lang="es-MX" sz="2800" b="1" dirty="0" smtClean="0">
                <a:latin typeface="Arial" panose="020B0604020202020204" pitchFamily="34"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9789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p:cNvGrpSpPr/>
          <p:nvPr/>
        </p:nvGrpSpPr>
        <p:grpSpPr>
          <a:xfrm>
            <a:off x="479576" y="332656"/>
            <a:ext cx="8280920" cy="6192688"/>
            <a:chOff x="479576" y="332656"/>
            <a:chExt cx="8280920" cy="6192688"/>
          </a:xfrm>
        </p:grpSpPr>
        <p:sp>
          <p:nvSpPr>
            <p:cNvPr id="10"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grpSp>
      <p:sp>
        <p:nvSpPr>
          <p:cNvPr id="12" name="Rectángulo 11"/>
          <p:cNvSpPr/>
          <p:nvPr/>
        </p:nvSpPr>
        <p:spPr>
          <a:xfrm>
            <a:off x="539552" y="687462"/>
            <a:ext cx="8064896" cy="1384995"/>
          </a:xfrm>
          <a:prstGeom prst="rect">
            <a:avLst/>
          </a:prstGeom>
        </p:spPr>
        <p:txBody>
          <a:bodyPr wrap="square">
            <a:spAutoFit/>
          </a:bodyPr>
          <a:lstStyle/>
          <a:p>
            <a:endParaRPr lang="es-MX" sz="2800" b="1" dirty="0">
              <a:solidFill>
                <a:srgbClr val="002060"/>
              </a:solidFill>
              <a:latin typeface="Arial" panose="020B0604020202020204" pitchFamily="34" charset="0"/>
              <a:cs typeface="Arial" panose="020B0604020202020204" pitchFamily="34" charset="0"/>
            </a:endParaRPr>
          </a:p>
          <a:p>
            <a:pPr algn="ctr"/>
            <a:endParaRPr lang="es-MX" sz="2800" b="1" dirty="0" smtClean="0">
              <a:latin typeface="Arial" panose="020B0604020202020204" pitchFamily="34" charset="0"/>
              <a:cs typeface="Arial" panose="020B0604020202020204" pitchFamily="34" charset="0"/>
            </a:endParaRPr>
          </a:p>
          <a:p>
            <a:pPr fontAlgn="base"/>
            <a:endParaRPr lang="es-MX" sz="2800" dirty="0">
              <a:latin typeface="Arial" panose="020B0604020202020204" pitchFamily="34" charset="0"/>
              <a:cs typeface="Arial" panose="020B0604020202020204" pitchFamily="34" charset="0"/>
            </a:endParaRPr>
          </a:p>
        </p:txBody>
      </p:sp>
      <p:sp>
        <p:nvSpPr>
          <p:cNvPr id="2" name="Rectángulo 1"/>
          <p:cNvSpPr/>
          <p:nvPr/>
        </p:nvSpPr>
        <p:spPr>
          <a:xfrm>
            <a:off x="576064" y="1618922"/>
            <a:ext cx="8028384" cy="3970318"/>
          </a:xfrm>
          <a:prstGeom prst="rect">
            <a:avLst/>
          </a:prstGeom>
        </p:spPr>
        <p:txBody>
          <a:bodyPr wrap="square">
            <a:spAutoFit/>
          </a:bodyPr>
          <a:lstStyle/>
          <a:p>
            <a:pPr algn="just">
              <a:lnSpc>
                <a:spcPct val="150000"/>
              </a:lnSpc>
            </a:pPr>
            <a:r>
              <a:rPr lang="es-MX" sz="2800" b="1" dirty="0">
                <a:latin typeface="Arial" panose="020B0604020202020204" pitchFamily="34" charset="0"/>
                <a:cs typeface="Arial" panose="020B0604020202020204" pitchFamily="34" charset="0"/>
              </a:rPr>
              <a:t>Las acciones de cada individuo en el espacio social no podrían llevarse a cabo sin reglas variadas que le señalen cómo debe comportarse en cada situación</a:t>
            </a:r>
            <a:r>
              <a:rPr lang="es-MX" sz="2800" b="1" dirty="0" smtClean="0">
                <a:latin typeface="Arial" panose="020B0604020202020204" pitchFamily="34" charset="0"/>
                <a:cs typeface="Arial" panose="020B0604020202020204" pitchFamily="34" charset="0"/>
              </a:rPr>
              <a:t>, enuncien </a:t>
            </a:r>
            <a:r>
              <a:rPr lang="es-MX" sz="2800" b="1" dirty="0">
                <a:latin typeface="Arial" panose="020B0604020202020204" pitchFamily="34" charset="0"/>
                <a:cs typeface="Arial" panose="020B0604020202020204" pitchFamily="34" charset="0"/>
              </a:rPr>
              <a:t>lo que se espera de cada función y </a:t>
            </a:r>
            <a:r>
              <a:rPr lang="es-MX" sz="2800" b="1" dirty="0" smtClean="0">
                <a:latin typeface="Arial" panose="020B0604020202020204" pitchFamily="34" charset="0"/>
                <a:cs typeface="Arial" panose="020B0604020202020204" pitchFamily="34" charset="0"/>
              </a:rPr>
              <a:t>prohíban los comportamientos nocivos a la sociedad.</a:t>
            </a:r>
            <a:endParaRPr lang="es-MX" sz="2800" dirty="0"/>
          </a:p>
        </p:txBody>
      </p:sp>
    </p:spTree>
    <p:extLst>
      <p:ext uri="{BB962C8B-B14F-4D97-AF65-F5344CB8AC3E}">
        <p14:creationId xmlns:p14="http://schemas.microsoft.com/office/powerpoint/2010/main" val="12481467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p:cNvGrpSpPr/>
          <p:nvPr/>
        </p:nvGrpSpPr>
        <p:grpSpPr>
          <a:xfrm>
            <a:off x="479576" y="332656"/>
            <a:ext cx="8280920" cy="6192688"/>
            <a:chOff x="479576" y="332656"/>
            <a:chExt cx="8280920" cy="6192688"/>
          </a:xfrm>
        </p:grpSpPr>
        <p:sp>
          <p:nvSpPr>
            <p:cNvPr id="9"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grpSp>
      <p:sp>
        <p:nvSpPr>
          <p:cNvPr id="2" name="Rectángulo 1"/>
          <p:cNvSpPr/>
          <p:nvPr/>
        </p:nvSpPr>
        <p:spPr>
          <a:xfrm>
            <a:off x="611560" y="1484784"/>
            <a:ext cx="7992888" cy="4616648"/>
          </a:xfrm>
          <a:prstGeom prst="rect">
            <a:avLst/>
          </a:prstGeom>
        </p:spPr>
        <p:txBody>
          <a:bodyPr wrap="square">
            <a:spAutoFit/>
          </a:bodyPr>
          <a:lstStyle/>
          <a:p>
            <a:pPr algn="just">
              <a:lnSpc>
                <a:spcPct val="150000"/>
              </a:lnSpc>
            </a:pPr>
            <a:r>
              <a:rPr lang="es-MX" sz="2800" b="1" dirty="0">
                <a:latin typeface="Arial" panose="020B0604020202020204" pitchFamily="34" charset="0"/>
                <a:cs typeface="Arial" panose="020B0604020202020204" pitchFamily="34" charset="0"/>
              </a:rPr>
              <a:t>La </a:t>
            </a:r>
            <a:r>
              <a:rPr lang="es-MX" sz="2800" b="1" u="sng" dirty="0">
                <a:solidFill>
                  <a:srgbClr val="FF0000"/>
                </a:solidFill>
                <a:latin typeface="Arial" panose="020B0604020202020204" pitchFamily="34" charset="0"/>
                <a:cs typeface="Arial" panose="020B0604020202020204" pitchFamily="34" charset="0"/>
              </a:rPr>
              <a:t>ética</a:t>
            </a:r>
            <a:r>
              <a:rPr lang="es-MX" sz="2800" b="1" dirty="0">
                <a:latin typeface="Arial" panose="020B0604020202020204" pitchFamily="34" charset="0"/>
                <a:cs typeface="Arial" panose="020B0604020202020204" pitchFamily="34" charset="0"/>
              </a:rPr>
              <a:t> pretende determinar qué debe hacerse en cada situación y está interesada principalmente en la formulación de principios generales, dentro de los que </a:t>
            </a:r>
            <a:r>
              <a:rPr lang="es-MX" sz="2800" b="1" dirty="0" smtClean="0">
                <a:latin typeface="Arial" panose="020B0604020202020204" pitchFamily="34" charset="0"/>
                <a:cs typeface="Arial" panose="020B0604020202020204" pitchFamily="34" charset="0"/>
              </a:rPr>
              <a:t>puedan </a:t>
            </a:r>
            <a:r>
              <a:rPr lang="es-MX" sz="2800" b="1" dirty="0">
                <a:latin typeface="Arial" panose="020B0604020202020204" pitchFamily="34" charset="0"/>
                <a:cs typeface="Arial" panose="020B0604020202020204" pitchFamily="34" charset="0"/>
              </a:rPr>
              <a:t>encuadrarse aspectos particulares</a:t>
            </a:r>
            <a:r>
              <a:rPr lang="es-MX" sz="2800" b="1" dirty="0" smtClean="0">
                <a:latin typeface="Arial" panose="020B0604020202020204" pitchFamily="34" charset="0"/>
                <a:cs typeface="Arial" panose="020B0604020202020204" pitchFamily="34" charset="0"/>
              </a:rPr>
              <a:t>.</a:t>
            </a:r>
          </a:p>
          <a:p>
            <a:pPr algn="ctr">
              <a:lnSpc>
                <a:spcPct val="150000"/>
              </a:lnSpc>
            </a:pPr>
            <a:r>
              <a:rPr lang="es-MX" sz="2800" b="1" dirty="0">
                <a:solidFill>
                  <a:srgbClr val="951A44"/>
                </a:solidFill>
                <a:latin typeface="Arial" panose="020B0604020202020204" pitchFamily="34" charset="0"/>
                <a:cs typeface="Arial" panose="020B0604020202020204" pitchFamily="34" charset="0"/>
              </a:rPr>
              <a:t>Ética entendida como reflexión y orientación, no como prohibición y negación.</a:t>
            </a:r>
            <a:endParaRPr lang="es-MX" sz="2800" b="1" dirty="0">
              <a:solidFill>
                <a:srgbClr val="951A44"/>
              </a:solidFill>
            </a:endParaRPr>
          </a:p>
        </p:txBody>
      </p:sp>
    </p:spTree>
    <p:extLst>
      <p:ext uri="{BB962C8B-B14F-4D97-AF65-F5344CB8AC3E}">
        <p14:creationId xmlns:p14="http://schemas.microsoft.com/office/powerpoint/2010/main" val="136438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16 Grupo"/>
          <p:cNvGrpSpPr/>
          <p:nvPr/>
        </p:nvGrpSpPr>
        <p:grpSpPr>
          <a:xfrm>
            <a:off x="479576" y="332656"/>
            <a:ext cx="8280920" cy="6192688"/>
            <a:chOff x="467544" y="260648"/>
            <a:chExt cx="8280920" cy="6192688"/>
          </a:xfrm>
        </p:grpSpPr>
        <p:sp>
          <p:nvSpPr>
            <p:cNvPr id="18" name="17 Rectángulo redondeado"/>
            <p:cNvSpPr/>
            <p:nvPr/>
          </p:nvSpPr>
          <p:spPr>
            <a:xfrm>
              <a:off x="467544" y="260648"/>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9" name="Picture 6" descr="Imagen relacionada"/>
            <p:cNvPicPr>
              <a:picLocks noChangeAspect="1" noChangeArrowheads="1"/>
            </p:cNvPicPr>
            <p:nvPr/>
          </p:nvPicPr>
          <p:blipFill>
            <a:blip r:embed="rId2" cstate="print"/>
            <a:srcRect r="47319"/>
            <a:stretch>
              <a:fillRect/>
            </a:stretch>
          </p:blipFill>
          <p:spPr bwMode="auto">
            <a:xfrm>
              <a:off x="4006437" y="666976"/>
              <a:ext cx="1104503" cy="1016143"/>
            </a:xfrm>
            <a:prstGeom prst="rect">
              <a:avLst/>
            </a:prstGeom>
            <a:noFill/>
            <a:ln w="9525">
              <a:noFill/>
              <a:miter lim="800000"/>
              <a:headEnd/>
              <a:tailEnd/>
            </a:ln>
          </p:spPr>
        </p:pic>
      </p:grpSp>
      <p:sp>
        <p:nvSpPr>
          <p:cNvPr id="2" name="AutoShape 2" descr="data:image/jpeg;base64,/9j/4AAQSkZJRgABAQEAZABkAAD/2wBDAAgGBgcGBQgHBwcJCQgKDBQNDAsLDBkSEw8UHRofHh0aHBwgJC4nICIsIxwcKDcpLDAxNDQ0Hyc5PTgyPC4zNDL/2wBDAQkJCQwLDBgNDRgyIRwhMjIyMjIyMjIyMjIyMjIyMjIyMjIyMjIyMjIyMjIyMjIyMjIyMjIyMjIyMjIyMjIyMjL/wAARCAPoAu4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oooAKKKKACiiigAooooAKKKKACiiigAooooAKKKKACiiigAooooAKKKKACiiigAooooAKKKKACiiigAooooAKKKKACiiigAooooAKKKKACiiigAooooAKKKKACiiigAooooAKKKKACiiigAooooAKKKKACiiigAooooAKKKKACiiigAooooAKKKKACiiigAooooAKKKKACiiigAooooAKKKKACiiigAooooAKKKKACiiigAoqve31pp1s1ze3MNtAvWSVwqj8TXDXnxh8Nw3HkWcV/qD84NvDgH/vog/pUSnGPxM6KOFr1/4UWz0GivNf+FxWn/Qvat/3wKP+FxWn/Qvat/3wKn29Pud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Uf8LitP8AoXtW/wC+BR7en3D+ysZ/J+K/zPSqK81/4XFaf9C9q3/fAo/4XFaf9C9q3/fAo9vT7h/ZWM/k/Ff5npVFea/8LitP+he1b/vgUf8AC4rT/oXtW/74FHt6fcP7Kxn8n4r/ADPSqK81/wCFxWn/AEL2rf8AfAo/4XFaf9C9q3/fAo9vT7h/ZWM/k/Ff5npVFea/8LitP+he1b/vgUf8LitP+he1b/vgUe3p9w/srGfyfiv8z0qivNf+FxWn/Qvat/3wKP8AhcVp/wBC9q3/AHwKPb0+4f2VjP5PxX+Z6VRXmv8AwuK0/wChe1b/AL4FH/C4rT/oXtW/74FHt6fcP7Kxn8n4r/M9KorzX/hcVp/0L2rf98Cj/hcVp/0L2rf98Cj29PuH9lYz+T8V/melUV5r/wALitP+he1b/vgVasvjD4bnufIvI77T34ybiH5R/wB8kn9KPb0+4nleLSv7N/n+R6BRUFne2uoWqXNncRXED8rJE4ZT+IqetThaadmFFFFAgooooAKz9b1mz8P6RcalfPthhXOB1Y9lHuTxTtY1a00PSbnUr19lvbpubHU+gHuTgD614RePrPj3xlog1ctDZ6hIXtrQMQI7cHlgPUhW+bqcemKxq1eTRbs9HAYH6w3ObtCO7721svl9xA3iqLxd4ja78R22o3tvGc2ul2I+QD3OQfTJAyfUAYrv7D4hWOlWwt7DwRq1tCP4IrUKP0616JY6fZ6ZbLb2NrDbQr0SJAo/SrNTCjKOvNr6G+IzGhVtH2XurZczS+5f15nnn/C1P+pU1z/vxR/wtT/qVNc/78V6HRV8k/5vwOX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z/han/Uqa5/34o/4Wp/1Kmuf9+K9Doo5J/zfgH1jC/8APn/yZnnn/C1P+pU1z/vxR/wtT/qVNc/78V6HRRyT/m/APrGF/wCfP/kzPPP+Fqf9Sprn/fij/han/Uqa5/34r0Oijkn/ADfgH1jC/wDPn/yZnnn/AAtT/qVNc/78Uf8AC1P+pU1z/vxXodFHJP8Am/APrGF/58/+TM88/wCFqf8AUqa5/wB+KP8Ahan/AFKmuf8AfivQ6KOSf834B9Ywv/Pn/wAmZ55/wtT/AKlTXP8AvxR/wtT/AKlTXP8AvxXodFHJP+b8A+sYX/nz/wCTM88/4Wp/1Kmuf9+KP+Fqf9Sprn/fivQ6KOSf834B9Ywv/Pn/AMmZ55/wtT/qVNc/78Uf8LU/6lTXP+/Feh0Uck/5vwD6xhf+fP8A5Mzz62+L+hfaxbanZ6jpjkZzcQ5A+uCW/SuuaPRfFOlhmWz1Kyk6HCyLn29CPzFWr3T7PUrc299aw3MJ6pMgYfka8x1vw7qHw4u38R+Fmd9LyDe6c7EqF9R3x79V9xkVLc4fFqjWnDD4hpUbwn0u7pv10aYmr+H9Q+Gl2fEHhl5JtH3D7bp0jFgq56g+nv1HfIzXpek6pa61pNtqVm+63uEDqT1HqD7g5B9xUOmahYeJ/D8V5CBLZ3kRDI47HhlYe3INcT8MvM0bWvEfhWRy0Vlcebb7jk7G4/lsP1JojaEly7Mqq5YmjJ1f4lPfu1e2vmn17HpNFFFbnlBRRRQB5t8TQ+sa34Z8MK2Ib26824AODsXA/kX/ABAqPVYo4Pjv4aiiRUjTTWVFUYCgLPgCrHiL/ktHhX/r2l/9BkqLWv8Akvvh3/sHP/6DcVyy1k35o9+i+WlGC29nN/N3/wAj0qiiiuo8AKKKKACisnXfEul+HLXztRuQhYExxLy8mPQf16V4r4n+Imr+IJJIYZGsrAnAhibDMP8Aabqfp0qJ1FE9HA5XXxjvFWj3e3/BPX9d8b6D4fJju7wPcD/lhAN7/j2H4kVwF/8AGW9aXGnaXbxxg9bhi5P4KRj9a8w60VzyrSex9RhshwtJfvPefnt93/Dnof8AwuLXv+fHTf8Avh//AIuj/hcWvf8APjpv/fD/APxdeepG8hIRS2AWOB0A6mkqfaS7nX/ZWC/59o9D/wCFxa9/z46b/wB8P/8AF0f8Li17/nx03/vh/wD4uvPKKPaS7h/ZWC/59o9D/wCFxa9/z46b/wB8P/8AF0f8Li17/nx03/vh/wD4uvPKKPaS7h/ZWC/59o9z8AeN9R8V3t5Be29rEsEauphVgSScc5Y13leO/Bn/AJC2qf8AXBP/AEKvYq6qbbjdnxubUYUcXKFNWSt+SCiiirPNCiiigAooooAKKKKACiiigAooooAKKKKACiiigAooooAKKKKACiiigAooooAKKKKACiiigAooooAKKKKACiiigAooooAKKKKACiiigAooooAKKKKACiiigAooooAKKKKACiiigAooooAKKKKACiiigAooooAKKKKACiiigAooooAKKKKACmSxRzwvFKivG6lWVhkMDwQafRQB5t8NBJouv+JPCrsTFaXHn24JzhG4/lsP4mm+H3YfHbxLGD8rWSsR7gQ4/mam8O/8lo8Vf9e0X/oMdV9A/wCS9eI/+vEf+0K5Foors/8AM+gn70603vKmm/V8p6bRRRXWfPhRRRQB514i/wCS0eFf+vaX/wBBkqLWv+S++Hf+wc//AKDcVL4i/wCS0eFf+vaX/wBBkqLWv+S++Hf+wc//AKDcVyvr/iX6Hv09o/8AXqX/ALcelUUUV1HgBWJ4p8S2vhfR3vZwHlPyww5wZG9PoOpNbdfOvjnxFJ4i8SXEol3WkDGK2A6bQfvfj1/L0rOpPlR6eVYD65XtL4Vq/wDL5mTrGs32valJfX8xklfoP4UHZVHYVQoorjbuffwhGEVGKskFFFTRWlxNC00cLtErBWfHyg4J5P4GgptLc1/CQtG1eRLzYEe3cBpBlFOOS3tjdXQeI9I8H2enXElpeIL8LlYEnMgD56cAjH41ytkjQxuNgMrsBkkEFTxx+J65xxVdrGae5K20LPuPyqvLHPfHUA/StE7K1jzqlHnr+09o4pdE9ypRQQVYgggg4IPaisz0QooooA9N+DP/ACFtU/64J/6FXsVeO/Bn/kLap/1wT/0KvYq7KXwI+Bzv/fp/L8kFFFFaHkhRRRQAUUUUAFFFFABRRRQAUUUUAFFFFABRRRQAUUUUAFFFFABRRRQAUUUUAFFFFABRRRQAUUUUAFFFFABRRRQAUUUUAFFFFABRRRQAUUUUAFFFFABRRRQAUUUUAFFFFABRRRQAUUUUAFFFFABRRRQAUUUUAFFFFABRRRQAUUUUAFFFFABRRRQB514d/wCS0eKv+vaL/wBBjqvoH/JevEf/AF4j/wBoVY8O/wDJaPFX/XtF/wCgx1X0D/kvXiP/AK8R/wC0K5F0/wAT/U9971P+vUf/AG09NooorrPACiiigDzrxF/yWjwr/wBe0v8A6DJUWtf8l98O/wDYOf8A9BuKl8Rf8lo8K/8AXtL/AOgyVFrX/JffDv8A2Dn/APQbiuV9f8S/Q9+ntH/r1L/249KooorqPAOX+IOrHSPBt7IjFZpwLeMj1br/AOO7q+eK9h+M85XTNKt8/K8zuR/uqB/7NXj1clZ3lY+44foqGE5+sm/w0Ciiisj3ArrNHW3LK0oeV4LJ5GtssEZlViOR3wEyPXNcnXc6YL1dTmie3WG5u7eSGHaCpilMY6DOQd8pBPYlvTi4bnBj3aH3ml4lt7Pw5qWnm81Fhc7fOQ2unqOOmWPmDd0I7mrOtaZDb203nMkqvYC7huLeAwGPMqDAVTgkhiee9ad69zrksF2iW93aNLGlqXhRtkhX5l+YZwCOhxzkZ6VU1jUp/wCz7ia4nW4nhshazxquFW4MgcDgbRtVTznjj153a3PnoVJv2avqt9u/poeZattN2rRsXjMahXb7zEDDZ99wNUK1tahuYEtYp4lUKrKJFUjzCDt599qr+h75OTXNLc+roO9NBRRRSNT034M/8hbVP+uCf+hV7FXjvwZ/5C2qf9cE/wDQq9irspfAj4HO/wDfp/L8kFFFFaHkhRRRQAUUUUAFFFFABRRRQAUUUUAFFFFABRRRQAUUUUAFFFFABRRRQAUUUUAFFFFABRRRQAUUUUAFFFFABRRRQAUUUUAFFFFABRRRQAUUUUAFFFFABRRRQAUUUUAFFFFABRRRQAUUUUAFFFFABRRRQAUUUUAFFFFABRRRQAUUUUAFFFFABRRRQB514d/5LR4q/wCvaL/0GOq+gf8AJevEf/XiP/aFWPDv/JaPFX/XtF/6DHVfQP8AkvXiP/rxH/tCuRdP8T/U9971P+vUf/bT02iiius8AKKKKAPOvEX/ACWjwr/17S/+gyVFrX/JffDv/YOf/wBBuKl8Rf8AJaPCv/XtL/6DJUWtf8l98O/9g5//AEG4rlfX/Ev0Pfp7R/69S/8Abj0qiiiuo8A8r+NCE2+jP2DzA/iE/wAK8kr3H4uWDXPhKO6QZNrcK7H0VgV/mVrw6uSsvePu8hmpYJJdG1+N/wBQqV7W4jjEkkEqoejMhA/Ooq7zWrVr7wf4LtvMWNXWcM7n5UUMMsfYDJqIxvc9DEYj2MoJ7Nv5WTf6HCFSuMgjIyM9xW9/wkGu2sMTyqRJGfkuZoMyAZBxuYcjgVteK7e01fwvp+saUqeTp+bGdUz8qg5jPIBPXk+ppfHQLeHfBygEk6eAB77UquVq9mcn1mFd04zhu2nfpb/Mu6f41sntpbq90a7jmlH76azLiOU92OHXn3JJ96x9X8V3ssEMNhpa2elJkrFJAHWXPUtkY/L8z1qxFBLa/C3WbaYbZYtVVHXPQgKCPzq7qkelazDql7p11cafqkVuf7QsJhlHVcBtp9iBj6DgVfvNbnDGGHhUcuS6u1u2ltbT579DjLy61XW2NxMs86ITgIh2R564A4FUUgmlkMccTvIOqqpJ/Ku3+JAWxv8ASLfTm8vTY7JHtfLOFJLHLA+p45pZHEnwz1O8H/ISn1IC/OMOBnIB74zj8c1Djqzvp4u1KEoxSUnZLtr1/rfQ4aSKSFykqMjDqrAg02uw1sRyfDjw9NcnN6JZY4i33mhBP6A4Arj6iSsztw9b2sW2rWbX3Ox6b8Gf+Qtqn/XBP/Qq9iry74NaeUstT1JhxLIsKH/dGT/6EPyr1Guul8CPhc6kpY6dvL8kFFFFaHlhRRRQAUUUUAFFFFABRRRQAUUUUAFFFFABRRRQAUUUUAFFFFABRRRQAUUUUAFFFFABRRRQAUUUUAFFFFABRRRQAUUUUAFFFFABRRRQAUUUUAFFFFABRRRQAUUUUAFFFFABRRRQAUUUUAFFFFABRRRQAUUUUAFFFFABRRRQAUUUUAFFFFABRRRQB514d/5LR4q/69ov/QY6r6B/yXrxH/14j/2hVjw7/wAlo8Vf9e0X/oMdV9A/5L14j/68R/7QrkXT/E/1Pfe9T/r1H/209NooorrPACiiigDzrxF/yWjwr/17S/8AoMlRa1/yX3w7/wBg5/8A0G4qXxF/yWjwr/17S/8AoMlRa1/yX3w7/wBg5/8A0G4rlfX/ABL9D36e0f8Ar1L/ANuPSqKKK6jwCnq2nRavpN1p8/8Aq7iMoT6Z6H8Dg18xXlpNYXs9pcLtmgkaNx6EHBr6pryX4q+EX80+IbGLKEAXaqOh6B/6H8D61jWjdXR9BkGNVGq6M3pLb1/4P+R5vpU8Nvfq9xp638e1gYCxXPHUEdCPxrWu9d1G6hsLO1tprW1tI3ghQL5jsG+/uOBknB6AcA+9c9HI8T74zhsEdOxGCPyNWF1K7R1dZiGVtwOB15/+KP51zqVkfWVaCnPntf1v+Wxfsry6gsXs4rq/S1nIDxRwArITwM881pLrU37gS6lrWIPliAt0/d4wML83GOOntXNre3KKoWUgKQRwOCDkfrQL25AYec2GJLDsSeuRTUjOeFUndpf18jfk1CJ0e0W71lrB2d7xGgTO88g4zjPByTzxS3uo2s0Uyz3+tESHbK0lvGC/cBm3ZPY4Nc8Ly4Hm4kP73lzgc8EfhwSPxpJLqaVWV2BDHcflHX1o5hLCK6f+X+RuLfy21qtvBeaqsMZyivAp2E/3ct8ufaqdvLcWs0n2Wa+Dy7lkUwZ8zHJDAk5xweaove3EiOjSEq4AYYHOOlKL65UY80kZJwwBGTnPX1yaXMUsPZPRa/12JNQuby8dJbuWeXC7IzKuAoH8KjoAPQVTALMFUEk8ADvUst1POoWWVnAJPJ6nJPPr1P513/wu8Jy3+qprV3B/oVtkw7xxJJ0BHsvXPrihLmdgxGIhhKDqTsrbL8keneDtEOgeF7OxcYm2+ZN/vtyR+HT8K3aKK7UrKx+c1Kkqk3OW71CiiimQFFFFABRRRQAUUUUAFFFFABRRRQAUUUUAFFFFABRRRQAUUUUAFFFFABRRRQAUUUUAFFFFABRRRQAUUUUAFFFFABRRRQAUUUUAFFFFABRRRQAUUUUAFFFFABRRRQAUUUUAFFFFABRRRQAUUUUAFFFFABRRRQAUUUUAFFFFABRRRQAUUUUAFFFFAHnXh3/ktHir/r2i/wDQY6r6B/yXrxH/ANeI/wDaFTeHnUfGzxTGT8zWsZA9gsef5iodA/5L14j/AOvEf+0K5F0/xP8AU+ge9T/r1H/209NooorrPnwooooA868Rf8lo8K/9e0v/AKDJUWtf8l98O/8AYOf/ANBuKl8Rf8lo8K/9e0v/AKDJUWtf8l98O/8AYOf/ANBuK5X1/wAS/Q9+ntH/AK9S/wDbj0qiiiuo8AKZLFHPE8UqK8bqVZWGQwPUEU+igDxLxt8N7jSJJNQ0eN57Aks0S8vD/ivv1Hf1rz2vq+uM8QfDTRNbeW4hD2N3JyZIfuFvUp0/LFYTo31ifT5fn/JFU8Tr5/5/5ngdFdlq/wAMfEemMTDbrfQ9ntjk/ip5/LNcvPpeoWpK3FjcxEdRJEy/zFYOLW6PpaOLoVlenNP5lWil2tnGDn6VPDp97cELBZ3EpPQJEzZ/IVJu5Rirtleius0n4b+JdVYFrL7HF3e6Oz/x3736V6ToHws0XSmjnvS2oXK8/vBiIH/d7/iTWkaUmeZis4wuHXxcz7LX/gHn/gz4e3niQreXZa100MPmI+eYf7Ht7/zr3W2tobO1itreNY4YlCIi9AB0qQAKoVQABwAO1LXTCCitD47H5hVxk7z0S2XYKKKKs4AooooAKKKKACiiigAooooAKKKKACiiigAooooAKKKKACiiigAooooAKKKKACiiigAooooAKKKKACiiigAooooAKKKKACiiigAooooAKKKKACiiigAooooAKKKKACiiigAooooAKKKKACiiigAooooAKKKKACiiigAooooAKKKKACiiigAooooAKKKKAPMtA/5L14j/AOvEf+0KNA/5L14j/wCvEf8AtCjQP+S9eI/+vEf+0KNA/wCS9eI/+vEf+0K5F0/xP9T6Gf2/+vMf/bT02iiius+eCiiigDzrxF/yWjwr/wBe0v8A6DJUWtf8l98O/wDYOf8A9BuKl8Rf8lo8K/8AXtL/AOgyVFrX/JffDv8A2Dn/APQbiuV9f8S/Q9+ntH/r1L/249KooorqPACiiigAooooAKKKKACiiigAooooAKKKKACiiigAooooAKKKKACiiigAooooAKKKKACiiigAooooAKKKKACiiigAooooAKKKKACiiigAooooAKKKKACiiigAooooAKKKKACiiigAooooAKKKKACiiigAooooAKKKKACiiigAooooAKKKKACiiigAooooAKKKKACiiigAooooAKKKKACiiigAooooAKKKKAPMtA/5L14j/wCvEf8AtCjQP+S9eI/+vEf+0KNA/wCS9eI/+vEf+0KNA/5L14j/AOvEf+0K5F0/xP8AU+hn9v8A68x/9tPTaKKK6z54KKKKAPOvEX/JaPCv/XtL/wCgyVFrX/JffDv/AGDn/wDQbipfEX/JaPCv/XtL/wCgyVFrX/JffDv/AGDn/wDQbiuV9f8AEv0Pfp7R/wCvUv8A249KooorqPACiiigAooooAKKKKACiiigAooooAKKKKACiiigAooooAKKKKACiiigAooooAKKKKACiiigAooooAKKKKACiiigAooooAKKKKACiiigAooooAKKKKACiiigAooooAKKKKACiiigAooooAKKKKACiiigAooooAKKKKACiiigAooooAKKKKACiiigAooooAKKKKACiiigAooooAKKKKACiiigAooooAKKKKAPMtA/5L14j/68R/7Qo0D/AJL14j/68R/7Qo0D/kvXiP8A68R/7Qo0D/kvXiP/AK8R/wC0K5F0/wAT/U+hn9v/AK8x/wDbT02iiius+eCiiigDzrxF/wAlo8K/9e0v/oMlRa1/yX3w7/2Dn/8AQbipfEX/ACWjwr/17S/+gyVFrX/JffDv/YOf/wBBuK5X1/xL9D36e0f+vUv/AG49KooorqPACiiigAooooAKKKKACiiigAooooAKKKKACiiigAooooAKKKKACiiigAooooAKKKKACiiigAooooAKKKKACiiigAooooAKKKKACiiigAooooAKKKKACiiigAooooAKKKKACiiigAooooAKKKKACiiigAooooAKKKKACiiigAooooAKKKKACiiigAooooAKKKKACiiigAooooAKKKKACiiigAooooAKKKKAPMtA/wCS9eI/+vEf+0KNA/5L14j/AOvEf+0KNA/5L14j/wCvEf8AtCjQP+S9eI/+vEf+0K5F0/xP9T6Gf2/+vMf/AG09NooorrPngooooA868Rf8lo8K/wDXtL/6DJUWtf8AJffDv/YOf/0G4qXxF/yWjwr/ANe0v/oMlRa1/wAl98O/9g5//QbiuV9f8S/Q9+ntH/r1L/249KooorqPACiiigAooooAKKKKACiiigAooooAKKKKACiiigAooooAKKKKACiiigAooooAKKKKACiiigAooooAKKKKACiiigAooooAKKKKACiiigAooooAKKKKACiiigAooooAKKKKACiiigAooooAKKKKACiiigAooooAKKKKACiiigAooooAKKKKACiiigAooooAKKKKACiiigAooooAKKKKACiiigAooooAKKKKAPMtA/5L14j/AOvEf+0KNA/5L14j/wCvEf8AtCjQP+S9eI/+vEf+0KNA/wCS9eI/+vEf+0K5F0/xP9T6Gf2/+vMf/bT02iiius+eCiiigDzrxF/yWjwr/wBe0v8A6DJUWtf8l98O/wDYOf8A9BuKl8Rf8lo8K/8AXtL/AOgyVFrX/JffDv8A2Dn/APQbiuV9f8S/Q9+ntH/r1L/249KooorqPACiiigAooooAKKKKACiiigAooooAKKKKACiiigAooooAKKKKACiiigAooooAKKKKACiiigAooooAKKKKACiiigAooooAKKKKACiiigAooooAKKKKACiiigAooooAKKKKACiiigAooooAKKKKACiiigAooooAKKKKACiiigAooooAKKKKACiiigAooooAKKKKACiiigAooooAKKKKACiiigAooooAKKKKAPMtA/5L14j/wCvEf8AtCjQP+S9eI/+vEf+0KNA/wCS9eI/+vEf+0KNA/5L14j/AOvEf+0K5F0/xP8AU+hn9v8A68x/9tPTaKKK6z54KKKKAPOvEX/JaPCv/XtL/wCgyVFrX/JffDv/AGDn/wDQbipfEX/JaPCv/XtL/wCgyVFrX/JffDv/AGDn/wDQbiuV9f8AEv0Pfp7R/wCvUv8A249KooorqPACiiigAooooAKKKKACiiigAooooAKKKKACiiigAooooAKKKKACiiigAooooAKKKKACiiigAooooAKKKKACiiigAooooAKKKKACiiigAooooAKKKKACiiigAooooAKKKKACiiigAooooAKKKKACiiigAooooAKKKKACiiigAooooAKKKKACiiigAooooAKKKKACiiigAooooAKKKKACiiigAooooAKKKKAPMtA/5L14j/68R/7Qo0D/AJL14j/68R/7Qo0D/kvXiP8A68R/7Qo0D/kvXiP/AK8R/wC0K5F0/wAT/U+hn9v/AK8x/wDbT02iiius+eCiiigDzrxF/wAlo8K/9e0v/oMlRa1/yX3w7/2Dn/8AQbipfEX/ACWjwr/17S/+gyVFrX/JffDv/YOf/wBBuK5X1/xL9D36e0f+vUv/AG49KooorqPACiiigAooooAKKKKACiiigAooooAKKKKACiiigAooooAKKKKACiiigAooooAKKKKACiiigAooooAKKKKACiiigAooooAKKKKACiiigAooooAKKKKACiiigAooooAKKKKACiiigAooooAKKKKACiiigAooooAKKKKACiiigAooooAKKKKACiiigAooooAKKKKACiiigAooooAKKKKACiiigAooooAKKKKAPMtA/wCS9eI/+vEf+0KNA/5L14j/AOvEf+0KNA/5L14j/wCvEf8AtCjQP+S9eI/+vEf+0K5F0/xP9T6Gf2/+vMf/AG09NooorrPngooooA868Rf8lo8K/wDXtL/6DJUWtf8AJffDv/YOf/0G4qXxF/yWjwr/ANe0v/oMlRa1/wAl98O/9g5//QbiuV9f8S/Q9+ntH/r1L/249KooorqPACiiigAooooAKKKKACiiigAooooAKKKKACiiigAooooAKKKKACiiigAooooAKKKKACiiigAooooAKKKKACiiigAooooAKKKKACiiigAooooAKKKKACiiigAooooAKKKKACiiigAooooAKKKKACiiigAooooAKKKKACiiigAooooAKKKKACiiigAooooAKKKKACiiigAooooAKKKKACiiigAooooAKKKKAPNNEAHx98RYH/MPT/0GCm6B/wAl68R/9eI/9oU/Rf8AkvviL/sHJ/6Db0zQP+S9eI/+vEf+0K5F0/xP9T6GW0v+vMf/AG09NooorrPngooooA868Rf8lo8K/wDXtL/6DJUWtf8AJffDv/YOf/0G4qXxF/yWjwr/ANe0v/oMlRa1/wAl98O/9g5//QbiuV9f8S/Q9+ntH/r1L/249KooorqPACiiigAooooAKKKKACiiigAooooAKKKKACiiigAooooAKKKKACiiigAooooAKKKKACiiigAooooAKKKKACiiigAooooAKKKKACiiigAooooAKKKKACiiigAooooAKKKKACiiigAooooAKKKKACiiigAooooAKKKKACiiigAooooAKKKKACiiigAooooAKKKKACiiigAooooAKKKKACiiigAooooAKKKKAPNdF/5L74i/7Byf+g29M0D/AJL14j/68R/7Qp+i/wDJffEX/YOT/wBBt6ZoH/JevEf/AF4j/wBoVyLp/if6n0Mtpf8AXmP/ALaem0UUV1nzwUUUUAedeIv+S0eFf+vaX/0GSota/wCS++Hf+wc//oNxUviL/ktHhX/r2l/9BkqLWv8Akvvh3/sHP/6DcVyvr/iX6Hv09o/9epf+3HpVFFFdR4AUUUUAFFFFABRRRQAUUUUAFFFFABRRRQAUUUUAFFFFABRRRQAUUUUAFFFFABRRRQAUUUUAFFFFABRRRQAUUUUAFFFFABRRRQAUUUUAFFFFABRRRQAUUUUAFFFFABRRRQAUUUUAFFFFABRRRQAUUUUAFFFFABRRRQAUUUUAFFFFABRRRQAUUUUAFFFFABRRRQAUUUUAFFFFABRRRQAUUUUAFFFFABRRRQB5rov/ACX3xF/2Dk/9Bt6ZoH/JevEf/XiP/aFP0X/kvviL/sHJ/wCg29M0D/kvXiP/AK8R/wC0K5F0/wAT/U+hltL/AK8x/wDbT02iiius+eCiiigDzrxF/wAlo8K/9e0v/oMlRa1/yX3w7/2Dn/8AQbipfEX/ACWjwr/17S/+gyVFrX/JffDv/YOf/wBBuK5X1/xL9D36e0f+vUv/AG49KooorqPACiiigAooooAKKKKACiiigAooooAKKKKACiiigAooooAKKKKACiiigAooooAKKKKACiiigAooooAKKKKACiiigAooooAKKKKACiiigAooooAKKKKACiiigAooooAKKKKACiiigAooooAKKKKACiiigAooooAKKKKACiiigAooooAKKKKACiiigAooooAKKKKACiiigAooooAKKKKACiiigAooooAKKKKAPNdF/wCS++Iv+wcn/oNvTNA/5L14j/68R/7Qp+i/8l98Rf8AYOT/ANBt6ZoH/JevEf8A14j/ANoVyLp/if6n0Mtpf9eY/wDtp6bRRRXWfPBRRRQB514i/wCS0eFf+vaX/wBBkqLWv+S++Hf+wc//AKDcVL4i/wCS0eFf+vaX/wBBkqLWv+S++Hf+wc//AKDcVyvr/iX6Hv09o/8AXqX/ALcelUUUV1HgBRRRQAUUUUAFFFFABRRRQAUUUUAFFFFABRRRQAUUUUAFFFFABRRRQAUUUUAFFFFABRRRQAUUUUAFFFFABRRRQAUUUUAFFFFABRRRQAUUUUAFFFFABRRRQAUUUUAFFFFABRRRQAUUUUAFFFFABRRRQAUUUUAFFFFABRRRQAUUUUAFFFFABRRRQAUUUUAFFFFABRRRQAUUUUAFFFFABRRRQAUUUUAFFFFAHmui/wDJffEX/YOT/wBBt6ZoH/JevEf/AF4j/wBoU/Rf+S++Iv8AsHJ/6Db0zQP+S9eI/wDrxH/tCuRdP8T/AFPoZbS/68x/9tPTaKKK6z54KKKKAPOvEX/JaPCv/XtL/wCgyVFrX/JffDv/AGDn/wDQbipfEX/JaPCv/XtL/wCgyVFrX/JffDv/AGDn/wDQbiuV9f8AEv0Pfp7R/wCvUv8A249KooorqPACiiigAooooAKKKKACiiigAooooAKKKKACiiigAooooAKKKKACiiigAooooAKKKKACiiigAooooAKKKKACiiigAooooAKKKKACiiigAooooAKKKKACiiigAooooAKKKKACiiigAooooAKKKKACiiigAooooAKKKKACiiigAooooAKKKKACiiigAooooAKKKKACiiigAooooAKKKKACiiigAooooAKKKKAPNdF/5L74i/7Byf8AoNvTNA/5L14j/wCvEf8AtCn6L/yX3xF/2Dk/9Bt6ZoH/ACXrxH/14j/2hXIun+J/qfQy2l/15j/7aem0UUV1nzwUUUUAedeIv+S0eFf+vaX/ANBkqLWv+S++Hf8AsHP/AOg3FS+Iv+S0eFf+vaX/ANBkqLWv+S++Hf8AsHP/AOg3Fcr6/wCJfoe/T2j/ANepf+3HpVFFFdR4AUUUUAFFFFABRRRQAUUUUAFFFFABRRRQAUUUUAFFFFABRRRQAUUUUAFFFFABRRRQAUUUUAFFFFABRRRQAUUUUAFFFFABRRRQAUUUUAFFFFABRRRQAUUUUAFFFFABRRRQAUUUUAFFFFABRRRQAUUUUAFFFFABRRRQAUUUUAFFFFABRRRQAUUUUAFFFFABRRRQAUUUUAFFFFABRRRQAUUUUAFFFFABRRRQB5rov/JffEX/AGDk/wDQbemaB/yXrxH/ANeI/wDaFP0X/kvviL/sHJ/6Db0zQP8AkvXiP/rxH/tCuRdP8T/U+hltL/rzH/209NooorrPngooooA868Rf8lo8K/8AXtL/AOgyVFrX/JffDv8A2Dn/APQbipfEX/JaPCv/AF7S/wDoMlRa1/yX3w7/ANg5/wD0G4rlfX/Ev0Pfp7R/69S/9uPSqKKK6jwAooooAKKKKACiiigAooooAKKKKACiiigAooooAKKKKACiiigAooooAKKKKACiiigAooooAKKKKACiiigAooooAKKKKACiiigAooooAKKKKACiiigAooooAKKKKACiiigAooooAKKKKACiiigAooooAKKKKACiiigAooooAKKKKACiiigAooooAKKKKACiiigAooooAKKKKACiiigAooooAKKKKACiiigDzXRf+S++Iv8AsHJ/6Db0zQP+S9eI/wDrxH/tCn6L/wAl98Rf9g5P/QbemaB/yXrxH/14j/2hXIun+J/qfQy2l/15j/7aem0UUV1nzwUUUUAedeIv+S0eFf8Ar2l/9BkqLWv+S++Hf+wc/wD6DcVL4i/5LR4V/wCvaX/0GSota/5L74d/7Bz/APoNxXK+v+Jfoe/T2j/16l/7celUUUV1HgBRRRQAUUUUAFFFFABRRRQAUUUUAFFFFABRRRQAUUUUAFFFFABRRRQAUUUUAFFFFABRRRQAUUUUAFFFFABRRRQAUUUUAFFFFABRRRQAUUUUAFFFFABRRRQAUUUUAFFFFABRRRQAUUUUAFFFFABRRRQAUUUUAFFFFABRRRQAUUUUAFFFFABRRRQAUUUUAFFFFABRRRQAUUUUAFFFFABRRRQAUUUUAFFFFAHmui/8l98Rf9g5P/QbemaB/wAl68R/9eI/9oU/Rf8AkvviL/sHJ/6Db0zQP+S9eI/+vEf+0K5F0/xP9T6GW0v+vMf/AG09NooorrPngooooA868Rf8lo8K/wDXtL/6DJUWtf8AJffDv/YOf/0G4qXxF/yWjwr/ANe0v/oMlRa1/wAl98O/9g5//QbiuV9f8S/Q9+ntH/r1L/249KooorqPACiiigAooooAKKKKACiiigAooooAKKKKACiiigAooooAKKKKACiiigAooooAKKKKACiiigAooooAKKKKACiiigAooooAKKKKACiiigAooooAKKKKACiiigAooooAKKKKACiiigAooooAKKKKACiiigAooooAKKKKACiiigAooooAKKKKACiiigAooooAKKKKACiiigAooooAKKKKACiiigAooooAKKKKAPNdF/5L74i/7Byf+g29M0D/AJL14j/68R/7Qp+i/wDJffEX/YOT/wBBt6ZoH/JevEf/AF4j/wBoVyLp/if6n0Mtpf8AXmP/ALaem0UUV1nzwUUUUAedeIv+S0eFf+vaX/0GSota/wCS++Hf+wc//oNxUviL/ktHhX/r2l/9BkqLWv8Akvvh3/sHP/6DcVyvr/iX6Hv09o/9epf+3HpVFFFdR4AUUUUAFFFFABRRRQAUUUUAFFFFABRRRQAUUUUAFFFFABRRRQAUUUUAFFFFABRRRQAUUUUAFFFFABRRRQAUUUUAFFFFABRRRQAUUUUAFFFFABRRRQAUUUUAFFFFABRRRQAUUUUAFFFFABRRRQAUUUUAFFFFABRRRQAUUUUAFFFFABRRRQAUUUUAFFFFABRRRQAUUUUAFFFFABRRRQAUUUUAFFFFABRRRQB5rov/ACX3xF/2Dk/9Bt6ZoH/JevEf/XiP/aFP0X/kvviL/sHJ/wCg29M0D/kvXiP/AK8R/wC0K5F0/wAT/U+hltL/AK8x/wDbT02iiius+eCiiigDzrxF/wAlo8K/9e0v/oMlRa1/yX3w7/2Dn/8AQbipfEX/ACWjwr/17S/+gyVFrX/JffDv/YOf/wBBuK5X1/xL9D36e0f+vUv/AG49KooorqPACiiigAooooAKKKKACiiigAooooAKKKKACiiigAooooAKKKKACiiigAooooAKKKKACiiigAooooAKKKKACiiigAooooAKKKKACiiigAooooAKKKKACiiigAooooAKKKKACiiigAooooAKKKKACiiigAooooAKKKKACiiigAooooAKKKKACiiigAooooAKKKKACiiigAooooAKKKKACiiigAooooAKKKKAPNdF/wCS++Iv+wcn/oNvTNA/5L14j/68R/7Qp+i/8l98Rf8AYOT/ANBt6ZoH/JevEf8A14j/ANoVyLp/if6n0Mtpf9eY/wDtp6bRRRXWfPBRRRQB514i/wCS0eFf+vaX/wBBkqLWv+S++Hf+wc//AKDcVL4i/wCS0eFf+vaX/wBBkqLWv+S++Hf+wc//AKDcVyvr/iX6Hv09o/8AXqX/ALcelUUUV1HgBRRRQAUUUUAFFFFABRRRQAUUUUAFFFFABRRRQAUUUUAFFFFABRRRQAUUUUAFFFFABRRRQAUUUUAFFFFABRRRQAUUUUAFFFFABRRRQAUUUUAFFFFABRRRQAUUUUAFFFFABRRRQAUUUUAFFFFABRRRQAUUUUAFFFFABRRRQAUUUUAFFFFABRRRQAUUUUAFFFFABRRRQAUUUUAFFFFABRRRQAUUUUAFFFFAHmui/wDJffEX/YOT/wBBt6ZoH/JevEf/AF4j/wBoU/Rf+S++Iv8AsHJ/6Db0zQP+S9eI/wDrxH/tCuRdP8T/AFPoZbS/68x/9tPTaKKK6z54KKKKAPOvEX/JaPCv/XtL/wCgyVFrX/JffDv/AGDn/wDQbipfEX/JaPCv/XtL/wCgyVFrX/JffDv/AGDn/wDQbiuV9f8AEv0Pfp7R/wCvUv8A249KooorqPACiiigAooooAKKKKACiiigAooooAKKKKACiiigAooooAKKKKACiiigAooooAKKKKACiiigAooooAKKKKACiiigAooooAKKKKACiiigAooooAKKKKACiiigAooooAKKKKACiiigAooooAKKKKACiiigAooooAKKKKACiiigAooooAKKKKACiiigAooooAKKKKACiiigAooooAKKKKACiiigAooooAKKKKAPNdF/5L74i/7Byf8AoNvTNA/5L14j/wCvEf8AtCn6L/yX3xF/2Dk/9Bt6ZoH/ACXrxH/14j/2hXIun+J/qfQy2l/15j/7aem0UUV1nzwUUUUAedeIv+S0eFf+vaX/ANBkqLWv+S++Hf8AsHP/AOg3FS+Iv+S0eFf+vaX/ANBkqLWv+S++Hf8AsHP/AOg3Fcr6/wCJfoe/T2j/ANepf+3HpVFFFdR4AUUUUAFFFFABRRRQAUUUUAFFFFABRRRQAUUUUAFFFFABRRRQAUUUUAFFFFABRRRQAUUUUAFFFFABRRRQAUUUUAFFFFABRRRQAUUUUAFFFFABRRRQAUUUUAFFFFABRRRQAUUUUAFFFFABRRRQAUUUUAFFFFABRRRQAUUUUAFFFFABRRRQAUUUUAFFFFABRRRQAUUUUAFFFFABRRRQAUUUUAFFFFABRRRQB5rov/JffEX/AGDk/wDQbemaB/yXrxH/ANeI/wDaFP0X/kvviL/sHJ/6Db0zQP8AkvXiP/rxH/tCuRdP8T/U+hltL/rzH/209NooorrPngooooA868Rf8lo8K/8AXtL/AOgyVD41ZdG+KHhXXpsi3cNaO/Zc7hk/9/SfwNO+IEg0fx14S11+LdZWt5pCcBAcDJ/BmP4V1PjTwzH4s8Nz6cSqTjElvI3RZB0z7HJB9jXM4t8yW97/AJHtxqxh7Cc/hcXF/fJP7r3Ogorz/wADeOPtB/4RzxETaa7aHycTcefjoQf72MfXqM549AreE1NXR5eIw88PPkn/AMBruvIKKKKowCiiigAooooAKKKKACiiigAooooAKKKKACiiigAooooAKKKKACiiigAooooAKKKKACiiigAooooAKKKKACiiigAooooAKKKKACiiigAooooAKKKKACiiigAooooAKKKKACiiigAooooAKKKKACiiigAooooAKKKKACiiigAooooAKKKKACiiigAooooAKKKKACiiigAooooAKKKKACiiigAooooA810X/kvviL/sHJ/6Db0ngR11n4j+LNeiCmAMtrE45DgEDIP0jU/iK4m48S3d74+8RP4fge41DVP9BtZIz92MYDOD7hAQegBznivY/B/hqLwp4ct9NQq8ozJPIP45D1P06AewFclL35abJtn0OOX1ej73xShGKXkkm396t95vUUUV1nzwUUUUAYfi3w5D4p8O3OmSkJIw3wyEf6uQdD9Ox9ia5bwT4ze1kHhXxQfsmr2mIY3mPE6/w/N0LY7/AMXGMmvRawvEvhDR/FdqsWpW5Mif6ueM7ZI/ofT2OR7VlODvzR3O3D4in7N0K693dNbp9/TuiLxR4J0bxbCBfwlLhBiO5hIWRR6Z6Eexz1OMVy8fhP4g6Lth0bxXBdWq9EvkO4D05V+B7EUi+CPG+iJ5Ph7xeHth9yK9TOwdgMhx+QH0pv8AZHxb/wChi0z/AL9p/wDGazlZu7i0/I76XNGPJGvCUO0k/wAmnb5MsfYfit/0FdE/75P/AMRR9h+K3/QV0T/vk/8AxFV/7I+Lf/QxaZ/37T/4zR/ZHxb/AOhi0z/v2n/xmp+Ui9P5qP3f8AsfYfit/wBBXRP++T/8RR9h+K3/AEFdE/75P/xFV/7I+Lef+Rj0z/v2n/xmn/2L8Wf+hn0n/v0v/wAZp/KQafzUfuf+RL9h+K3/AEFdE/75P/xFH2H4rf8AQV0T/vk//EVF/YvxZ/6GfSf+/S//ABmj+xfiz/0M+k/9+l/+M0fKQafzUfuf+RL9h+K3/QV0T/vk/wDxFH2H4rf9BXRP++T/APEVF/YvxZ/6GfSf+/S//GaP7F+LP/Qz6T/36X/4zR8pBp/NR+5/5Ev2H4rf9BXRP++T/wDEUfYfit/0FdE/75P/AMRUX9i/Fn/oZ9J/79L/APGaP7F+LP8A0M+k/wDfpf8A4zR8pBp/NR+5/wCRL9h+K3/QV0T/AL5P/wARR9h+K3/QV0T/AL5P/wARUX9i/Fn/AKGfSf8Av0v/AMZo/sX4s/8AQz6T/wB+l/8AjNHykGn81H7n/kS/Yfit/wBBXRP++T/8RR9h+K3/AEFdE/75P/xFRf2L8Wf+hn0n/v0v/wAZo/sX4s/9DPpP/fpf/jNHykGn81H7n/kS/Yfit/0FdE/75P8A8RR9h+K3/QV0T/vk/wDxFRf2L8Wf+hn0n/v0v/xmj+xfiz/0M+k/9+l/+M0fKQafzUfuf+RL9h+K3/QV0T/vk/8AxFH2H4rf9BXRP++T/wDEVF/YvxZ/6GfSf+/S/wDxmj+xfiz/ANDPpP8A36X/AOM0fKQafzUfuf8AkS/Yfit/0FdE/wC+T/8AEUfYfit/0FdE/wC+T/8AEVF/YvxZ/wChn0n/AL9L/wDGaP7F+LP/AEM+k/8Afpf/AIzR8pBp/NR+5/5Ev2H4rf8AQV0T/vk//EUfYfit/wBBXRP++T/8RUX9i/Fn/oZ9J/79L/8AGaP7F+LP/Qz6T/36X/4zR8pBp/NR+5/5Ev2H4rf9BXRP++T/APEUfYfit/0FdE/75P8A8RUX9i/Fn/oZ9J/79L/8Zo/sX4s/9DPpP/fpf/jNHykGn81H7n/kS/Yfit/0FdE/75P/AMRR9h+K3/QV0T/vk/8AxFRf2L8Wf+hn0n/v0v8A8Zo/sX4s/wDQz6T/AN+l/wDjNHykGn81H7n/AJEv2H4rf9BXRP8Avk//ABFH2H4rf9BXRP8Avk//ABFRf2L8Wf8AoZ9J/wC/S/8Axmj+xfiz/wBDPpP/AH6X/wCM0fKQafzUfuf+RL9h+K3/AEFdE/75P/xFH2H4rf8AQV0T/vk//EVF/YvxZ/6GfSf+/S//ABmj+xfiz/0M+k/9+l/+M0fKQafzUfuf+RL9h+K3/QV0T/vk/wDxFH2H4rf9BXRP++T/APEVF/YvxZ/6GfSf+/S//GaP7F+LP/Qz6T/36X/4zR8pBp/NR+5/5Ev2H4rf9BXRP++T/wDEUfYfit/0FdE/75P/AMRUX9i/Fn/oZ9J/79L/APGaP7F+LP8A0M+k/wDfpf8A4zR8pBp/NR+5/wCRL9h+K3/QV0T/AL5P/wARR9h+K3/QV0T/AL5P/wARUX9i/Fn/AKGfSf8Av0v/AMZo/sX4s/8AQz6T/wB+l/8AjNHykGn81H7n/kS/Yfit/wBBXRP++T/8RR9h+K3/AEFdE/75P/xFRf2L8Wf+hn0n/v0v/wAZo/sX4s/9DPpP/fpf/jNHykGn81H7n/kS/Yfit/0FdE/75P8A8RR9h+K3/QV0T/vk/wDxFRf2L8Wf+hn0n/v0v/xmj+xfiz/0M+k/9+l/+M0fKQafzUfuf+RL9h+K3/QV0T/vk/8AxFH2H4rf9BXRP++T/wDEVF/YvxZ/6GfSf+/S/wDxmj+xfiz/ANDPpP8A36X/AOM0fKQafzUfuf8AkS/Yfit/0FdE/wC+T/8AEUfYfit/0FdE/wC+T/8AEVF/YvxZ/wChn0n/AL9L/wDGaP7F+LP/AEM+k/8Afpf/AIzR8pBp/NR+5/5Ev2H4rf8AQV0T/vk//EUfYfit/wBBXRP++T/8RUX9i/Fn/oZ9J/79L/8AGaP7F+LP/Qz6T/36X/4zR8pBp/NR+5/5Ev2H4rf9BXRP++T/APEUfYfit/0FdE/75P8A8RUX9i/Fn/oZ9J/79L/8Zo/sX4s/9DPpP/fpf/jNHykGn81H7n/kS/Yfit/0FdE/75P/AMRR9h+K3/QV0T/vk/8AxFRf2L8Wf+hn0n/v0v8A8Zo/sX4s/wDQz6T/AN+l/wDjNHykGn81H7n/AJEv2H4rf9BXRP8Avk//ABFH2H4rf9BXRP8Avk//ABFRf2L8Wf8AoZ9J/wC/S/8Axmj+xfiz/wBDPpP/AH6X/wCM0fKQafzUfuf+RL9h+K3/AEFdE/75P/xFH2H4rf8AQV0T/vk//EVF/YvxZ/6GfSf+/S//ABmj+xfiz/0M+k/9+l/+M0fKQafzUfuf+RL9h+K3/QV0T/vk/wDxFH2H4rf9BXRP++T/APEVF/YvxZ/6GfSf+/S//GaP7F+LP/Qz6T/36X/4zR8pBp/NR+5/5Ev2H4rf9BXRP++T/wDEUfYfit/0FdE/75P/AMRUX9i/Fn/oZ9J/79L/APGaP7F+LP8A0M+k/wDfpf8A4zR8pBp/NR+5/wCRL9h+K3/QV0T/AL5P/wARR9h+K3/QV0T/AL5P/wARUX9i/Fn/AKGfSf8Av0v/AMZo/sX4s/8AQz6T/wB+l/8AjNHykGn81H7n/kS/Yfit/wBBXRP++T/8RR9h+K3/AEFdE/75P/xFRf2L8Wf+hn0n/v0v/wAZo/sX4s/9DPpP/fpf/jNHykGn81H7n/kS/Yfit/0FdE/75P8A8RR9h+K3/QV0T/vk/wDxFRf2L8Wf+hn0n/v0v/xmj+xfiz/0M+k/9+l/+M0fKQafzUfuf+RL9h+K3/QV0T/vk/8AxFH2H4rf9BXRP++T/wDEVF/YvxZ/6GfSf+/S/wDxmj+xfiz/ANDPpP8A36X/AOM0fKQafzUfuf8AkS/Yfit/0FdE/wC+T/8AEUfYfit/0FdE/wC+T/8AEVF/YvxZ/wChn0n/AL9L/wDGaP7F+LP/AEM+k/8Afpf/AIzR8pBp/NR+5/5Ev2H4rf8AQV0T/vk//EUfYfit/wBBXRP++T/8RUX9i/Fn/oZ9J/79L/8AGaP7F+LP/Qz6T/36X/4zR8pBp/NR+5/5Ev2H4rf9BXRP++T/APEUfYfit/0FdE/75P8A8RUX9i/Fn/oZ9J/79L/8Zo/sX4s/9DPpP/fpf/jNHykGn81H7n/kS/Yfit/0FdE/75P/AMRR9h+K3/QV0T/vk/8AxFRf2L8Wf+hn0n/v0v8A8Zo/sX4s/wDQz6T/AN+l/wDjNHykGn81H7n/AJEv2H4rf9BXRP8Avk//ABFH2H4rf9BXRP8Avk//ABFRf2L8Wf8AoZ9J/wC/S/8Axmj+xfiz/wBDPpP/AH6X/wCM0fKQafzUfuf+RL9h+K3/AEFdE/75P/xFH2H4rf8AQV0T/vk//EVF/YvxZ/6GfSf+/S//ABmj+xfiz/0M+k/9+l/+M0fKQafzUfuf+RL9h+K3/QV0T/vk/wDxFH2H4rf9BXRP++T/APEVF/YvxZ/6GfSf+/S//GaP7F+LP/Qz6T/36X/4zR8pBp/NR+5/5Ev2H4rf9BXRP++T/wDEUfYfit/0FdE/75P/AMRUX9i/Fn/oZ9J/79L/APGaP7F+LP8A0M+k/wDfpf8A4zR8pBp/NR+5/wCRL9h+K3/QV0T/AL5P/wARXCa/qHjTUtVTw8fESaleTNte30zhEHcOyqvTuOQB1Ndq/gbxprSeXr/jIrCQQ8VkmA4PUHAQH8Qa67w34Q0fwrbGLTbbErDElxJ80kn1Pp7DA9qXs5T01S82NY2hhvetCUunLGy+ba/L7yt4N8F6f4R01EijSS/dB9ouiPmc9wPRfb255rpqKK6oxUVZHh1as603Oo7thRRRTMw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3 Rectángulo"/>
          <p:cNvSpPr/>
          <p:nvPr/>
        </p:nvSpPr>
        <p:spPr>
          <a:xfrm>
            <a:off x="1763688" y="1916832"/>
            <a:ext cx="5577168" cy="523220"/>
          </a:xfrm>
          <a:prstGeom prst="rect">
            <a:avLst/>
          </a:prstGeom>
        </p:spPr>
        <p:txBody>
          <a:bodyPr wrap="none">
            <a:spAutoFit/>
          </a:bodyPr>
          <a:lstStyle/>
          <a:p>
            <a:r>
              <a:rPr lang="es-MX" sz="2800" b="1" dirty="0" smtClean="0">
                <a:latin typeface="Arial" panose="020B0604020202020204" pitchFamily="34" charset="0"/>
                <a:cs typeface="Arial" panose="020B0604020202020204" pitchFamily="34" charset="0"/>
              </a:rPr>
              <a:t>Secretaría General de Gobierno</a:t>
            </a:r>
            <a:endParaRPr lang="es-MX" sz="2800" dirty="0"/>
          </a:p>
        </p:txBody>
      </p:sp>
      <p:sp>
        <p:nvSpPr>
          <p:cNvPr id="5" name="4 Rectángulo"/>
          <p:cNvSpPr/>
          <p:nvPr/>
        </p:nvSpPr>
        <p:spPr>
          <a:xfrm>
            <a:off x="971600" y="2852936"/>
            <a:ext cx="2522870" cy="646331"/>
          </a:xfrm>
          <a:prstGeom prst="rect">
            <a:avLst/>
          </a:prstGeom>
        </p:spPr>
        <p:txBody>
          <a:bodyPr wrap="none">
            <a:spAutoFit/>
          </a:bodyPr>
          <a:lstStyle/>
          <a:p>
            <a:pPr algn="ctr"/>
            <a:r>
              <a:rPr lang="es-MX" b="1" dirty="0" smtClean="0">
                <a:latin typeface="Arial" panose="020B0604020202020204" pitchFamily="34" charset="0"/>
                <a:cs typeface="Arial" panose="020B0604020202020204" pitchFamily="34" charset="0"/>
              </a:rPr>
              <a:t>Sub Secretaría</a:t>
            </a:r>
          </a:p>
          <a:p>
            <a:pPr algn="ctr"/>
            <a:r>
              <a:rPr lang="es-MX" b="1" dirty="0">
                <a:latin typeface="Arial" panose="020B0604020202020204" pitchFamily="34" charset="0"/>
                <a:cs typeface="Arial" panose="020B0604020202020204" pitchFamily="34" charset="0"/>
              </a:rPr>
              <a:t>d</a:t>
            </a:r>
            <a:r>
              <a:rPr lang="es-MX" b="1" dirty="0" smtClean="0">
                <a:latin typeface="Arial" panose="020B0604020202020204" pitchFamily="34" charset="0"/>
                <a:cs typeface="Arial" panose="020B0604020202020204" pitchFamily="34" charset="0"/>
              </a:rPr>
              <a:t>e Asuntos Jurídicos</a:t>
            </a:r>
            <a:endParaRPr lang="es-MX" dirty="0"/>
          </a:p>
        </p:txBody>
      </p:sp>
      <p:sp>
        <p:nvSpPr>
          <p:cNvPr id="6" name="5 Rectángulo"/>
          <p:cNvSpPr/>
          <p:nvPr/>
        </p:nvSpPr>
        <p:spPr>
          <a:xfrm>
            <a:off x="4020466" y="2870658"/>
            <a:ext cx="1809149" cy="1477328"/>
          </a:xfrm>
          <a:prstGeom prst="rect">
            <a:avLst/>
          </a:prstGeom>
        </p:spPr>
        <p:txBody>
          <a:bodyPr wrap="none">
            <a:spAutoFit/>
          </a:bodyPr>
          <a:lstStyle/>
          <a:p>
            <a:pPr algn="ctr"/>
            <a:r>
              <a:rPr lang="es-MX" b="1" dirty="0" smtClean="0">
                <a:latin typeface="Arial" panose="020B0604020202020204" pitchFamily="34" charset="0"/>
                <a:cs typeface="Arial" panose="020B0604020202020204" pitchFamily="34" charset="0"/>
              </a:rPr>
              <a:t>Sub Secretaría</a:t>
            </a:r>
          </a:p>
          <a:p>
            <a:pPr algn="ctr"/>
            <a:r>
              <a:rPr lang="es-MX" b="1" dirty="0">
                <a:latin typeface="Arial" panose="020B0604020202020204" pitchFamily="34" charset="0"/>
                <a:cs typeface="Arial" panose="020B0604020202020204" pitchFamily="34" charset="0"/>
              </a:rPr>
              <a:t>d</a:t>
            </a:r>
            <a:r>
              <a:rPr lang="es-MX" b="1" dirty="0" smtClean="0">
                <a:latin typeface="Arial" panose="020B0604020202020204" pitchFamily="34" charset="0"/>
                <a:cs typeface="Arial" panose="020B0604020202020204" pitchFamily="34" charset="0"/>
              </a:rPr>
              <a:t>e Vinculación</a:t>
            </a:r>
          </a:p>
          <a:p>
            <a:pPr algn="ctr"/>
            <a:r>
              <a:rPr lang="es-MX" b="1" dirty="0" smtClean="0">
                <a:latin typeface="Arial" panose="020B0604020202020204" pitchFamily="34" charset="0"/>
                <a:cs typeface="Arial" panose="020B0604020202020204" pitchFamily="34" charset="0"/>
              </a:rPr>
              <a:t>Legislativa y</a:t>
            </a:r>
          </a:p>
          <a:p>
            <a:pPr algn="ctr"/>
            <a:r>
              <a:rPr lang="es-MX" b="1" dirty="0" smtClean="0">
                <a:latin typeface="Arial" panose="020B0604020202020204" pitchFamily="34" charset="0"/>
                <a:cs typeface="Arial" panose="020B0604020202020204" pitchFamily="34" charset="0"/>
              </a:rPr>
              <a:t>Concertación </a:t>
            </a:r>
          </a:p>
          <a:p>
            <a:pPr algn="ctr"/>
            <a:r>
              <a:rPr lang="es-MX" b="1" dirty="0" smtClean="0">
                <a:latin typeface="Arial" panose="020B0604020202020204" pitchFamily="34" charset="0"/>
                <a:cs typeface="Arial" panose="020B0604020202020204" pitchFamily="34" charset="0"/>
              </a:rPr>
              <a:t>Social</a:t>
            </a:r>
            <a:endParaRPr lang="es-MX" dirty="0"/>
          </a:p>
        </p:txBody>
      </p:sp>
      <p:sp>
        <p:nvSpPr>
          <p:cNvPr id="7" name="6 Rectángulo"/>
          <p:cNvSpPr/>
          <p:nvPr/>
        </p:nvSpPr>
        <p:spPr>
          <a:xfrm>
            <a:off x="6611790" y="2883379"/>
            <a:ext cx="1894493" cy="923330"/>
          </a:xfrm>
          <a:prstGeom prst="rect">
            <a:avLst/>
          </a:prstGeom>
        </p:spPr>
        <p:txBody>
          <a:bodyPr wrap="none">
            <a:spAutoFit/>
          </a:bodyPr>
          <a:lstStyle/>
          <a:p>
            <a:pPr algn="ctr"/>
            <a:r>
              <a:rPr lang="es-MX" b="1" dirty="0" smtClean="0">
                <a:latin typeface="Arial" panose="020B0604020202020204" pitchFamily="34" charset="0"/>
                <a:cs typeface="Arial" panose="020B0604020202020204" pitchFamily="34" charset="0"/>
              </a:rPr>
              <a:t>Sub Secretaría</a:t>
            </a:r>
          </a:p>
          <a:p>
            <a:pPr algn="ctr"/>
            <a:r>
              <a:rPr lang="es-MX" b="1" dirty="0">
                <a:latin typeface="Arial" panose="020B0604020202020204" pitchFamily="34" charset="0"/>
                <a:cs typeface="Arial" panose="020B0604020202020204" pitchFamily="34" charset="0"/>
              </a:rPr>
              <a:t>d</a:t>
            </a:r>
            <a:r>
              <a:rPr lang="es-MX" b="1" dirty="0" smtClean="0">
                <a:latin typeface="Arial" panose="020B0604020202020204" pitchFamily="34" charset="0"/>
                <a:cs typeface="Arial" panose="020B0604020202020204" pitchFamily="34" charset="0"/>
              </a:rPr>
              <a:t>e Asuntos del </a:t>
            </a:r>
          </a:p>
          <a:p>
            <a:pPr algn="ctr"/>
            <a:r>
              <a:rPr lang="es-MX" b="1" dirty="0" smtClean="0">
                <a:latin typeface="Arial" panose="020B0604020202020204" pitchFamily="34" charset="0"/>
                <a:cs typeface="Arial" panose="020B0604020202020204" pitchFamily="34" charset="0"/>
              </a:rPr>
              <a:t>Interior</a:t>
            </a:r>
            <a:endParaRPr lang="es-MX" dirty="0"/>
          </a:p>
        </p:txBody>
      </p:sp>
      <p:sp>
        <p:nvSpPr>
          <p:cNvPr id="8" name="7 Rectángulo"/>
          <p:cNvSpPr/>
          <p:nvPr/>
        </p:nvSpPr>
        <p:spPr>
          <a:xfrm>
            <a:off x="1217377" y="4654877"/>
            <a:ext cx="2031325" cy="923330"/>
          </a:xfrm>
          <a:prstGeom prst="rect">
            <a:avLst/>
          </a:prstGeom>
        </p:spPr>
        <p:txBody>
          <a:bodyPr wrap="none">
            <a:spAutoFit/>
          </a:bodyPr>
          <a:lstStyle/>
          <a:p>
            <a:pPr algn="ctr"/>
            <a:r>
              <a:rPr lang="es-MX" b="1" dirty="0" smtClean="0">
                <a:latin typeface="Arial" panose="020B0604020202020204" pitchFamily="34" charset="0"/>
                <a:cs typeface="Arial" panose="020B0604020202020204" pitchFamily="34" charset="0"/>
              </a:rPr>
              <a:t>Defensa jurídica </a:t>
            </a:r>
          </a:p>
          <a:p>
            <a:pPr algn="ctr"/>
            <a:r>
              <a:rPr lang="es-MX" b="1" dirty="0" smtClean="0">
                <a:latin typeface="Arial" panose="020B0604020202020204" pitchFamily="34" charset="0"/>
                <a:cs typeface="Arial" panose="020B0604020202020204" pitchFamily="34" charset="0"/>
              </a:rPr>
              <a:t>del Gobierno del</a:t>
            </a:r>
          </a:p>
          <a:p>
            <a:pPr algn="ctr"/>
            <a:r>
              <a:rPr lang="es-MX" b="1" dirty="0" smtClean="0">
                <a:latin typeface="Arial" panose="020B0604020202020204" pitchFamily="34" charset="0"/>
                <a:cs typeface="Arial" panose="020B0604020202020204" pitchFamily="34" charset="0"/>
              </a:rPr>
              <a:t>Estado</a:t>
            </a:r>
            <a:endParaRPr lang="es-MX" dirty="0"/>
          </a:p>
        </p:txBody>
      </p:sp>
      <p:sp>
        <p:nvSpPr>
          <p:cNvPr id="9" name="8 Rectángulo"/>
          <p:cNvSpPr/>
          <p:nvPr/>
        </p:nvSpPr>
        <p:spPr>
          <a:xfrm>
            <a:off x="4094775" y="4653136"/>
            <a:ext cx="1659429" cy="1200329"/>
          </a:xfrm>
          <a:prstGeom prst="rect">
            <a:avLst/>
          </a:prstGeom>
        </p:spPr>
        <p:txBody>
          <a:bodyPr wrap="none">
            <a:spAutoFit/>
          </a:bodyPr>
          <a:lstStyle/>
          <a:p>
            <a:pPr algn="ctr"/>
            <a:r>
              <a:rPr lang="es-MX" b="1" dirty="0" smtClean="0">
                <a:latin typeface="Arial" panose="020B0604020202020204" pitchFamily="34" charset="0"/>
                <a:cs typeface="Arial" panose="020B0604020202020204" pitchFamily="34" charset="0"/>
              </a:rPr>
              <a:t>Vinculación</a:t>
            </a:r>
          </a:p>
          <a:p>
            <a:pPr algn="ctr"/>
            <a:r>
              <a:rPr lang="es-MX" b="1" dirty="0" smtClean="0">
                <a:latin typeface="Arial" panose="020B0604020202020204" pitchFamily="34" charset="0"/>
                <a:cs typeface="Arial" panose="020B0604020202020204" pitchFamily="34" charset="0"/>
              </a:rPr>
              <a:t>Legislativa y</a:t>
            </a:r>
          </a:p>
          <a:p>
            <a:pPr algn="ctr"/>
            <a:r>
              <a:rPr lang="es-MX" b="1" dirty="0" smtClean="0">
                <a:latin typeface="Arial" panose="020B0604020202020204" pitchFamily="34" charset="0"/>
                <a:cs typeface="Arial" panose="020B0604020202020204" pitchFamily="34" charset="0"/>
              </a:rPr>
              <a:t>Concertación</a:t>
            </a:r>
          </a:p>
          <a:p>
            <a:pPr algn="ctr"/>
            <a:r>
              <a:rPr lang="es-MX" b="1" dirty="0" smtClean="0">
                <a:latin typeface="Arial" panose="020B0604020202020204" pitchFamily="34" charset="0"/>
                <a:cs typeface="Arial" panose="020B0604020202020204" pitchFamily="34" charset="0"/>
              </a:rPr>
              <a:t>Social</a:t>
            </a:r>
            <a:endParaRPr lang="es-MX" dirty="0"/>
          </a:p>
        </p:txBody>
      </p:sp>
      <p:sp>
        <p:nvSpPr>
          <p:cNvPr id="10" name="9 Rectángulo"/>
          <p:cNvSpPr/>
          <p:nvPr/>
        </p:nvSpPr>
        <p:spPr>
          <a:xfrm>
            <a:off x="6839480" y="4653136"/>
            <a:ext cx="1582484" cy="1754326"/>
          </a:xfrm>
          <a:prstGeom prst="rect">
            <a:avLst/>
          </a:prstGeom>
        </p:spPr>
        <p:txBody>
          <a:bodyPr wrap="none">
            <a:spAutoFit/>
          </a:bodyPr>
          <a:lstStyle/>
          <a:p>
            <a:pPr algn="ctr"/>
            <a:r>
              <a:rPr lang="es-MX" b="1" dirty="0" smtClean="0">
                <a:latin typeface="Arial" panose="020B0604020202020204" pitchFamily="34" charset="0"/>
                <a:cs typeface="Arial" panose="020B0604020202020204" pitchFamily="34" charset="0"/>
              </a:rPr>
              <a:t>Desarrollo y </a:t>
            </a:r>
          </a:p>
          <a:p>
            <a:pPr algn="ctr"/>
            <a:r>
              <a:rPr lang="es-MX" b="1" dirty="0" smtClean="0">
                <a:latin typeface="Arial" panose="020B0604020202020204" pitchFamily="34" charset="0"/>
                <a:cs typeface="Arial" panose="020B0604020202020204" pitchFamily="34" charset="0"/>
              </a:rPr>
              <a:t>Gestoría</a:t>
            </a:r>
          </a:p>
          <a:p>
            <a:pPr algn="ctr"/>
            <a:r>
              <a:rPr lang="es-MX" b="1" dirty="0" smtClean="0">
                <a:latin typeface="Arial" panose="020B0604020202020204" pitchFamily="34" charset="0"/>
                <a:cs typeface="Arial" panose="020B0604020202020204" pitchFamily="34" charset="0"/>
              </a:rPr>
              <a:t>Municipal</a:t>
            </a:r>
          </a:p>
          <a:p>
            <a:pPr algn="ctr"/>
            <a:r>
              <a:rPr lang="es-MX" b="1" dirty="0" smtClean="0">
                <a:latin typeface="Arial" panose="020B0604020202020204" pitchFamily="34" charset="0"/>
                <a:cs typeface="Arial" panose="020B0604020202020204" pitchFamily="34" charset="0"/>
              </a:rPr>
              <a:t>Análisis y</a:t>
            </a:r>
          </a:p>
          <a:p>
            <a:pPr algn="ctr"/>
            <a:r>
              <a:rPr lang="es-MX" b="1" dirty="0" smtClean="0">
                <a:latin typeface="Arial" panose="020B0604020202020204" pitchFamily="34" charset="0"/>
                <a:cs typeface="Arial" panose="020B0604020202020204" pitchFamily="34" charset="0"/>
              </a:rPr>
              <a:t>Prospectiva </a:t>
            </a:r>
          </a:p>
          <a:p>
            <a:pPr algn="ctr"/>
            <a:r>
              <a:rPr lang="es-MX" b="1" dirty="0" smtClean="0">
                <a:latin typeface="Arial" panose="020B0604020202020204" pitchFamily="34" charset="0"/>
                <a:cs typeface="Arial" panose="020B0604020202020204" pitchFamily="34" charset="0"/>
              </a:rPr>
              <a:t>Social</a:t>
            </a:r>
          </a:p>
        </p:txBody>
      </p:sp>
      <p:cxnSp>
        <p:nvCxnSpPr>
          <p:cNvPr id="11" name="10 Conector recto de flecha"/>
          <p:cNvCxnSpPr>
            <a:endCxn id="5" idx="0"/>
          </p:cNvCxnSpPr>
          <p:nvPr/>
        </p:nvCxnSpPr>
        <p:spPr>
          <a:xfrm flipH="1">
            <a:off x="2233035" y="2348880"/>
            <a:ext cx="234694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endCxn id="6" idx="0"/>
          </p:cNvCxnSpPr>
          <p:nvPr/>
        </p:nvCxnSpPr>
        <p:spPr>
          <a:xfrm>
            <a:off x="4586982" y="2345013"/>
            <a:ext cx="338059" cy="525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a:endCxn id="7" idx="0"/>
          </p:cNvCxnSpPr>
          <p:nvPr/>
        </p:nvCxnSpPr>
        <p:spPr>
          <a:xfrm>
            <a:off x="4572000" y="2348880"/>
            <a:ext cx="2987037" cy="534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5004048" y="4293096"/>
            <a:ext cx="0" cy="497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2267744" y="3501008"/>
            <a:ext cx="0"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7524328" y="3717032"/>
            <a:ext cx="0" cy="10014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27248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Grupo"/>
          <p:cNvGrpSpPr/>
          <p:nvPr/>
        </p:nvGrpSpPr>
        <p:grpSpPr>
          <a:xfrm>
            <a:off x="479576" y="188640"/>
            <a:ext cx="8280920" cy="6480720"/>
            <a:chOff x="479576" y="188640"/>
            <a:chExt cx="8280920" cy="6192688"/>
          </a:xfrm>
        </p:grpSpPr>
        <p:sp>
          <p:nvSpPr>
            <p:cNvPr id="5" name="4 Rectángulo redondeado"/>
            <p:cNvSpPr/>
            <p:nvPr/>
          </p:nvSpPr>
          <p:spPr>
            <a:xfrm>
              <a:off x="479576" y="188640"/>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352187"/>
              <a:ext cx="1104503" cy="1016143"/>
            </a:xfrm>
            <a:prstGeom prst="rect">
              <a:avLst/>
            </a:prstGeom>
            <a:noFill/>
            <a:ln w="9525">
              <a:noFill/>
              <a:miter lim="800000"/>
              <a:headEnd/>
              <a:tailEnd/>
            </a:ln>
          </p:spPr>
        </p:pic>
      </p:grpSp>
      <p:sp>
        <p:nvSpPr>
          <p:cNvPr id="7" name="6 Rectángulo"/>
          <p:cNvSpPr/>
          <p:nvPr/>
        </p:nvSpPr>
        <p:spPr>
          <a:xfrm>
            <a:off x="899592" y="256574"/>
            <a:ext cx="7488832" cy="6124754"/>
          </a:xfrm>
          <a:prstGeom prst="rect">
            <a:avLst/>
          </a:prstGeom>
        </p:spPr>
        <p:txBody>
          <a:bodyPr wrap="square">
            <a:spAutoFit/>
          </a:bodyPr>
          <a:lstStyle/>
          <a:p>
            <a:endParaRPr lang="es-MX" sz="2800" b="1" dirty="0" smtClean="0"/>
          </a:p>
          <a:p>
            <a:endParaRPr lang="es-MX" sz="2800" b="1" dirty="0"/>
          </a:p>
          <a:p>
            <a:endParaRPr lang="es-MX" sz="2800" b="1" dirty="0" smtClean="0"/>
          </a:p>
          <a:p>
            <a:pPr algn="ctr"/>
            <a:r>
              <a:rPr lang="es-MX" sz="2800" b="1" dirty="0" smtClean="0">
                <a:latin typeface="Arial" panose="020B0604020202020204" pitchFamily="34" charset="0"/>
                <a:cs typeface="Arial" panose="020B0604020202020204" pitchFamily="34" charset="0"/>
              </a:rPr>
              <a:t>El Gobernador de Jalisco aprueba la publicación del</a:t>
            </a:r>
          </a:p>
          <a:p>
            <a:pPr algn="ctr"/>
            <a:r>
              <a:rPr lang="es-MX" sz="2800" b="1" dirty="0" smtClean="0">
                <a:latin typeface="Arial" panose="020B0604020202020204" pitchFamily="34" charset="0"/>
                <a:cs typeface="Arial" panose="020B0604020202020204" pitchFamily="34" charset="0"/>
              </a:rPr>
              <a:t>DIGELAG </a:t>
            </a:r>
            <a:r>
              <a:rPr lang="es-MX" sz="2800" b="1" dirty="0">
                <a:latin typeface="Arial" panose="020B0604020202020204" pitchFamily="34" charset="0"/>
                <a:cs typeface="Arial" panose="020B0604020202020204" pitchFamily="34" charset="0"/>
              </a:rPr>
              <a:t>ACU 04/2017</a:t>
            </a:r>
          </a:p>
          <a:p>
            <a:pPr algn="ctr"/>
            <a:r>
              <a:rPr lang="es-MX" sz="2800" b="1" dirty="0">
                <a:latin typeface="Arial" panose="020B0604020202020204" pitchFamily="34" charset="0"/>
                <a:cs typeface="Arial" panose="020B0604020202020204" pitchFamily="34" charset="0"/>
              </a:rPr>
              <a:t>p</a:t>
            </a:r>
            <a:r>
              <a:rPr lang="es-MX" sz="2800" b="1" dirty="0" smtClean="0">
                <a:latin typeface="Arial" pitchFamily="34" charset="0"/>
                <a:cs typeface="Arial" pitchFamily="34" charset="0"/>
              </a:rPr>
              <a:t>or el cual se crea el</a:t>
            </a:r>
          </a:p>
          <a:p>
            <a:pPr algn="ctr"/>
            <a:endParaRPr lang="es-MX" sz="1400" b="1" dirty="0" smtClean="0">
              <a:solidFill>
                <a:srgbClr val="FF0000"/>
              </a:solidFill>
              <a:effectLst>
                <a:outerShdw blurRad="38100" dist="38100" dir="2700000" algn="tl">
                  <a:srgbClr val="000000">
                    <a:alpha val="43137"/>
                  </a:srgbClr>
                </a:outerShdw>
              </a:effectLst>
            </a:endParaRPr>
          </a:p>
          <a:p>
            <a:pPr algn="ctr"/>
            <a:r>
              <a:rPr lang="es-MX" sz="2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Código de Ética y Conducta de los Servidores Públicos de la Administración Pública del Estado de Jalisco</a:t>
            </a:r>
            <a:r>
              <a:rPr lang="es-MX" sz="2800" b="1" dirty="0" smtClean="0">
                <a:effectLst>
                  <a:outerShdw blurRad="38100" dist="38100" dir="2700000" algn="tl">
                    <a:srgbClr val="000000">
                      <a:alpha val="43137"/>
                    </a:srgbClr>
                  </a:outerShdw>
                </a:effectLst>
                <a:latin typeface="Arial" pitchFamily="34" charset="0"/>
                <a:cs typeface="Arial" pitchFamily="34" charset="0"/>
              </a:rPr>
              <a:t> </a:t>
            </a:r>
            <a:r>
              <a:rPr lang="es-MX" sz="2800" b="1" dirty="0" smtClean="0">
                <a:latin typeface="Arial" panose="020B0604020202020204" pitchFamily="34" charset="0"/>
                <a:cs typeface="Arial" panose="020B0604020202020204" pitchFamily="34" charset="0"/>
              </a:rPr>
              <a:t> </a:t>
            </a:r>
          </a:p>
          <a:p>
            <a:endParaRPr lang="es-MX" sz="1400" b="1" dirty="0" smtClean="0">
              <a:latin typeface="Arial" panose="020B0604020202020204" pitchFamily="34" charset="0"/>
              <a:cs typeface="Arial" panose="020B0604020202020204" pitchFamily="34" charset="0"/>
            </a:endParaRPr>
          </a:p>
          <a:p>
            <a:r>
              <a:rPr lang="es-MX" sz="2800" b="1" dirty="0" smtClean="0">
                <a:latin typeface="Arial" panose="020B0604020202020204" pitchFamily="34" charset="0"/>
                <a:cs typeface="Arial" panose="020B0604020202020204" pitchFamily="34" charset="0"/>
              </a:rPr>
              <a:t>Aprobación:	26 de enero de 2017</a:t>
            </a:r>
            <a:endParaRPr lang="es-MX" sz="2800" dirty="0">
              <a:latin typeface="Arial" panose="020B0604020202020204" pitchFamily="34" charset="0"/>
              <a:cs typeface="Arial" panose="020B0604020202020204" pitchFamily="34" charset="0"/>
            </a:endParaRPr>
          </a:p>
          <a:p>
            <a:r>
              <a:rPr lang="es-MX" sz="2800" b="1" dirty="0" smtClean="0">
                <a:latin typeface="Arial" panose="020B0604020202020204" pitchFamily="34" charset="0"/>
                <a:cs typeface="Arial" panose="020B0604020202020204" pitchFamily="34" charset="0"/>
              </a:rPr>
              <a:t>Publicación:	  9</a:t>
            </a:r>
            <a:r>
              <a:rPr lang="es-MX" sz="2800" b="1" dirty="0">
                <a:latin typeface="Arial" panose="020B0604020202020204" pitchFamily="34" charset="0"/>
                <a:cs typeface="Arial" panose="020B0604020202020204" pitchFamily="34" charset="0"/>
              </a:rPr>
              <a:t> </a:t>
            </a:r>
            <a:r>
              <a:rPr lang="es-MX" sz="2800" b="1" dirty="0" smtClean="0">
                <a:latin typeface="Arial" panose="020B0604020202020204" pitchFamily="34" charset="0"/>
                <a:cs typeface="Arial" panose="020B0604020202020204" pitchFamily="34" charset="0"/>
              </a:rPr>
              <a:t>de febrero de 2017</a:t>
            </a:r>
            <a:r>
              <a:rPr lang="es-MX" sz="2800" dirty="0">
                <a:latin typeface="Arial" panose="020B0604020202020204" pitchFamily="34" charset="0"/>
                <a:cs typeface="Arial" panose="020B0604020202020204" pitchFamily="34" charset="0"/>
              </a:rPr>
              <a:t> </a:t>
            </a:r>
          </a:p>
          <a:p>
            <a:r>
              <a:rPr lang="es-MX" sz="2800" b="1" dirty="0" smtClean="0">
                <a:latin typeface="Arial" panose="020B0604020202020204" pitchFamily="34" charset="0"/>
                <a:cs typeface="Arial" panose="020B0604020202020204" pitchFamily="34" charset="0"/>
              </a:rPr>
              <a:t>Vigencia:		10 de febrero de 2017</a:t>
            </a:r>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0236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4" name="Rectángulo 3"/>
          <p:cNvSpPr/>
          <p:nvPr/>
        </p:nvSpPr>
        <p:spPr>
          <a:xfrm>
            <a:off x="611560" y="759470"/>
            <a:ext cx="8064896" cy="5693866"/>
          </a:xfrm>
          <a:prstGeom prst="rect">
            <a:avLst/>
          </a:prstGeom>
        </p:spPr>
        <p:txBody>
          <a:bodyPr wrap="square">
            <a:spAutoFit/>
          </a:bodyPr>
          <a:lstStyle/>
          <a:p>
            <a:r>
              <a:rPr lang="es-MX" sz="2800" b="1" u="sng" dirty="0" smtClean="0">
                <a:solidFill>
                  <a:srgbClr val="7030A0"/>
                </a:solidFill>
                <a:latin typeface="Arial" pitchFamily="34" charset="0"/>
                <a:cs typeface="Arial" panose="020B0604020202020204" pitchFamily="34" charset="0"/>
              </a:rPr>
              <a:t>Acuerdo 04/2017</a:t>
            </a:r>
            <a:r>
              <a:rPr lang="es-MX" sz="2800" b="1" dirty="0" smtClean="0">
                <a:solidFill>
                  <a:srgbClr val="7030A0"/>
                </a:solidFill>
                <a:latin typeface="Arial" pitchFamily="34" charset="0"/>
                <a:cs typeface="Arial" panose="020B0604020202020204" pitchFamily="34" charset="0"/>
              </a:rPr>
              <a:t>		</a:t>
            </a:r>
            <a:r>
              <a:rPr lang="es-MX" sz="2800" b="1" dirty="0">
                <a:solidFill>
                  <a:srgbClr val="7030A0"/>
                </a:solidFill>
                <a:latin typeface="Arial" panose="020B0604020202020204" pitchFamily="34" charset="0"/>
                <a:cs typeface="Arial" panose="020B0604020202020204" pitchFamily="34" charset="0"/>
              </a:rPr>
              <a:t> Código de Ética</a:t>
            </a:r>
            <a:endParaRPr lang="es-MX" sz="2800" b="1" u="sng" dirty="0">
              <a:solidFill>
                <a:srgbClr val="7030A0"/>
              </a:solidFill>
              <a:latin typeface="Arial" pitchFamily="34" charset="0"/>
              <a:cs typeface="Arial" panose="020B0604020202020204" pitchFamily="34" charset="0"/>
            </a:endParaRPr>
          </a:p>
          <a:p>
            <a:pPr algn="just">
              <a:lnSpc>
                <a:spcPct val="150000"/>
              </a:lnSpc>
            </a:pPr>
            <a:r>
              <a:rPr lang="es-MX" sz="2800" b="1" dirty="0" smtClean="0">
                <a:latin typeface="Arial" panose="020B0604020202020204" pitchFamily="34" charset="0"/>
                <a:cs typeface="Arial" panose="020B0604020202020204" pitchFamily="34" charset="0"/>
              </a:rPr>
              <a:t>El </a:t>
            </a:r>
            <a:r>
              <a:rPr lang="es-MX" sz="2800" b="1" dirty="0">
                <a:latin typeface="Arial" panose="020B0604020202020204" pitchFamily="34" charset="0"/>
                <a:cs typeface="Arial" panose="020B0604020202020204" pitchFamily="34" charset="0"/>
              </a:rPr>
              <a:t>artículo 5 de la Ley General del Sistema Nacional Anticorrupción, </a:t>
            </a:r>
            <a:r>
              <a:rPr lang="es-MX" sz="2800" b="1" dirty="0" smtClean="0">
                <a:latin typeface="Arial" panose="020B0604020202020204" pitchFamily="34" charset="0"/>
                <a:cs typeface="Arial" panose="020B0604020202020204" pitchFamily="34" charset="0"/>
              </a:rPr>
              <a:t>dispone </a:t>
            </a:r>
            <a:r>
              <a:rPr lang="es-MX" sz="2800" b="1" dirty="0">
                <a:latin typeface="Arial" panose="020B0604020202020204" pitchFamily="34" charset="0"/>
                <a:cs typeface="Arial" panose="020B0604020202020204" pitchFamily="34" charset="0"/>
              </a:rPr>
              <a:t>que los entes públicos sujetos a la misma, están obligados a crear y mantener condiciones estructurales y normativas que permitan el adecuado funcionamiento del Estado en su conjunto, en la actuación ética y responsable de cada servidor público. </a:t>
            </a:r>
          </a:p>
        </p:txBody>
      </p:sp>
    </p:spTree>
    <p:extLst>
      <p:ext uri="{BB962C8B-B14F-4D97-AF65-F5344CB8AC3E}">
        <p14:creationId xmlns:p14="http://schemas.microsoft.com/office/powerpoint/2010/main" val="2636574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404664"/>
            <a:ext cx="8064896" cy="6017032"/>
          </a:xfrm>
          <a:prstGeom prst="rect">
            <a:avLst/>
          </a:prstGeom>
        </p:spPr>
        <p:txBody>
          <a:bodyPr wrap="square">
            <a:spAutoFit/>
          </a:bodyPr>
          <a:lstStyle/>
          <a:p>
            <a:r>
              <a:rPr lang="es-MX" sz="2800" b="1" u="sng" dirty="0" smtClean="0">
                <a:solidFill>
                  <a:srgbClr val="7030A0"/>
                </a:solidFill>
                <a:latin typeface="Arial" pitchFamily="34" charset="0"/>
                <a:cs typeface="Arial" panose="020B0604020202020204" pitchFamily="34" charset="0"/>
              </a:rPr>
              <a:t>Acuerdo 04/2017</a:t>
            </a:r>
            <a:r>
              <a:rPr lang="es-MX" sz="2800" b="1" dirty="0">
                <a:solidFill>
                  <a:srgbClr val="7030A0"/>
                </a:solidFill>
                <a:latin typeface="Arial" pitchFamily="34" charset="0"/>
                <a:cs typeface="Arial" panose="020B0604020202020204" pitchFamily="34" charset="0"/>
              </a:rPr>
              <a:t>		 Código de Ética</a:t>
            </a:r>
            <a:endParaRPr lang="es-MX" sz="2800" b="1" u="sng" dirty="0">
              <a:solidFill>
                <a:srgbClr val="7030A0"/>
              </a:solidFill>
              <a:latin typeface="Arial" pitchFamily="34" charset="0"/>
              <a:cs typeface="Arial" panose="020B0604020202020204" pitchFamily="34" charset="0"/>
            </a:endParaRPr>
          </a:p>
          <a:p>
            <a:pPr algn="just">
              <a:lnSpc>
                <a:spcPct val="150000"/>
              </a:lnSpc>
            </a:pPr>
            <a:endParaRPr lang="es-MX" sz="1400" b="1" dirty="0">
              <a:latin typeface="Arial" panose="020B0604020202020204" pitchFamily="34" charset="0"/>
              <a:cs typeface="Arial" panose="020B0604020202020204" pitchFamily="34" charset="0"/>
            </a:endParaRPr>
          </a:p>
          <a:p>
            <a:pPr algn="just">
              <a:lnSpc>
                <a:spcPct val="150000"/>
              </a:lnSpc>
            </a:pPr>
            <a:r>
              <a:rPr lang="es-MX" sz="2800" b="1" dirty="0" smtClean="0">
                <a:latin typeface="Arial" panose="020B0604020202020204" pitchFamily="34" charset="0"/>
                <a:cs typeface="Arial" panose="020B0604020202020204" pitchFamily="34" charset="0"/>
              </a:rPr>
              <a:t>El </a:t>
            </a:r>
            <a:r>
              <a:rPr lang="es-MX" sz="2800" b="1" dirty="0">
                <a:latin typeface="Arial" panose="020B0604020202020204" pitchFamily="34" charset="0"/>
                <a:cs typeface="Arial" panose="020B0604020202020204" pitchFamily="34" charset="0"/>
              </a:rPr>
              <a:t>artículo 61 </a:t>
            </a:r>
            <a:r>
              <a:rPr lang="es-MX" sz="2800" b="1" dirty="0" smtClean="0">
                <a:latin typeface="Arial" panose="020B0604020202020204" pitchFamily="34" charset="0"/>
                <a:cs typeface="Arial" panose="020B0604020202020204" pitchFamily="34" charset="0"/>
              </a:rPr>
              <a:t>de la Ley </a:t>
            </a:r>
            <a:r>
              <a:rPr lang="es-MX" sz="2800" b="1" dirty="0">
                <a:latin typeface="Arial" panose="020B0604020202020204" pitchFamily="34" charset="0"/>
                <a:cs typeface="Arial" panose="020B0604020202020204" pitchFamily="34" charset="0"/>
              </a:rPr>
              <a:t>de Responsabilidades de los Servidores Públicos del Estado de </a:t>
            </a:r>
            <a:r>
              <a:rPr lang="es-MX" sz="2800" b="1" dirty="0" smtClean="0">
                <a:latin typeface="Arial" panose="020B0604020202020204" pitchFamily="34" charset="0"/>
                <a:cs typeface="Arial" panose="020B0604020202020204" pitchFamily="34" charset="0"/>
              </a:rPr>
              <a:t>Jalisco establece: </a:t>
            </a:r>
            <a:r>
              <a:rPr lang="es-MX" sz="2800" b="1" dirty="0">
                <a:latin typeface="Arial" panose="020B0604020202020204" pitchFamily="34" charset="0"/>
                <a:cs typeface="Arial" panose="020B0604020202020204" pitchFamily="34" charset="0"/>
              </a:rPr>
              <a:t>todo servidor  público tiene la obligación de salvaguardar la legalidad, honradez, lealtad, imparcialidad y eficiencia, que debe observar en el desempeño de su empleo, cargo o comisión, sin perjuicio de sus derechos y obligaciones laborales;</a:t>
            </a:r>
          </a:p>
        </p:txBody>
      </p:sp>
    </p:spTree>
    <p:extLst>
      <p:ext uri="{BB962C8B-B14F-4D97-AF65-F5344CB8AC3E}">
        <p14:creationId xmlns:p14="http://schemas.microsoft.com/office/powerpoint/2010/main" val="2729375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759470"/>
            <a:ext cx="8064896" cy="5693866"/>
          </a:xfrm>
          <a:prstGeom prst="rect">
            <a:avLst/>
          </a:prstGeom>
        </p:spPr>
        <p:txBody>
          <a:bodyPr wrap="square">
            <a:spAutoFit/>
          </a:bodyPr>
          <a:lstStyle/>
          <a:p>
            <a:r>
              <a:rPr lang="es-MX" sz="2800" b="1" u="sng" dirty="0" smtClean="0">
                <a:solidFill>
                  <a:srgbClr val="7030A0"/>
                </a:solidFill>
                <a:latin typeface="Arial" pitchFamily="34" charset="0"/>
                <a:cs typeface="Arial" panose="020B0604020202020204" pitchFamily="34" charset="0"/>
              </a:rPr>
              <a:t>Acuerdo 04/2017</a:t>
            </a:r>
            <a:r>
              <a:rPr lang="es-MX" sz="2800" b="1" dirty="0">
                <a:solidFill>
                  <a:srgbClr val="7030A0"/>
                </a:solidFill>
                <a:latin typeface="Arial" pitchFamily="34" charset="0"/>
                <a:cs typeface="Arial" panose="020B0604020202020204" pitchFamily="34" charset="0"/>
              </a:rPr>
              <a:t>		 Código de Ética</a:t>
            </a:r>
            <a:endParaRPr lang="es-MX" sz="2800" b="1" u="sng" dirty="0">
              <a:solidFill>
                <a:srgbClr val="7030A0"/>
              </a:solidFill>
              <a:latin typeface="Arial" pitchFamily="34" charset="0"/>
              <a:cs typeface="Arial" panose="020B0604020202020204" pitchFamily="34" charset="0"/>
            </a:endParaRPr>
          </a:p>
          <a:p>
            <a:pPr algn="just">
              <a:lnSpc>
                <a:spcPct val="150000"/>
              </a:lnSpc>
            </a:pPr>
            <a:r>
              <a:rPr lang="es-MX" sz="2800" b="1" dirty="0">
                <a:latin typeface="Arial" panose="020B0604020202020204" pitchFamily="34" charset="0"/>
                <a:cs typeface="Arial" panose="020B0604020202020204" pitchFamily="34" charset="0"/>
              </a:rPr>
              <a:t>E</a:t>
            </a:r>
            <a:r>
              <a:rPr lang="es-MX" sz="2800" b="1" dirty="0" smtClean="0">
                <a:latin typeface="Arial" panose="020B0604020202020204" pitchFamily="34" charset="0"/>
                <a:cs typeface="Arial" panose="020B0604020202020204" pitchFamily="34" charset="0"/>
              </a:rPr>
              <a:t>l </a:t>
            </a:r>
            <a:r>
              <a:rPr lang="es-MX" sz="2800" b="1" dirty="0">
                <a:latin typeface="Arial" panose="020B0604020202020204" pitchFamily="34" charset="0"/>
                <a:cs typeface="Arial" panose="020B0604020202020204" pitchFamily="34" charset="0"/>
              </a:rPr>
              <a:t>artículo </a:t>
            </a:r>
            <a:r>
              <a:rPr lang="es-MX" sz="2800" b="1" dirty="0" smtClean="0">
                <a:latin typeface="Arial" panose="020B0604020202020204" pitchFamily="34" charset="0"/>
                <a:cs typeface="Arial" panose="020B0604020202020204" pitchFamily="34" charset="0"/>
              </a:rPr>
              <a:t>62 (Ley </a:t>
            </a:r>
            <a:r>
              <a:rPr lang="es-MX" sz="2800" b="1" dirty="0">
                <a:latin typeface="Arial" panose="020B0604020202020204" pitchFamily="34" charset="0"/>
                <a:cs typeface="Arial" panose="020B0604020202020204" pitchFamily="34" charset="0"/>
              </a:rPr>
              <a:t>de Responsabilidades de los Servidores Públicos del Estado de </a:t>
            </a:r>
            <a:r>
              <a:rPr lang="es-MX" sz="2800" b="1" dirty="0" smtClean="0">
                <a:latin typeface="Arial" panose="020B0604020202020204" pitchFamily="34" charset="0"/>
                <a:cs typeface="Arial" panose="020B0604020202020204" pitchFamily="34" charset="0"/>
              </a:rPr>
              <a:t>Jalisco) </a:t>
            </a:r>
            <a:r>
              <a:rPr lang="es-MX" sz="2800" b="1" dirty="0">
                <a:latin typeface="Arial" panose="020B0604020202020204" pitchFamily="34" charset="0"/>
                <a:cs typeface="Arial" panose="020B0604020202020204" pitchFamily="34" charset="0"/>
              </a:rPr>
              <a:t>señala que incurren en responsabilidad administrativa los servidores públicos que cometan actos u omisiones en contravención a lo dispuesto por el referido artículo 61 y de cualquier disposición legal relacionada con el cumplimiento de sus obligaciones. </a:t>
            </a:r>
          </a:p>
        </p:txBody>
      </p:sp>
    </p:spTree>
    <p:extLst>
      <p:ext uri="{BB962C8B-B14F-4D97-AF65-F5344CB8AC3E}">
        <p14:creationId xmlns:p14="http://schemas.microsoft.com/office/powerpoint/2010/main" val="34227131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974333"/>
            <a:ext cx="8064896" cy="5262979"/>
          </a:xfrm>
          <a:prstGeom prst="rect">
            <a:avLst/>
          </a:prstGeom>
        </p:spPr>
        <p:txBody>
          <a:bodyPr wrap="square">
            <a:spAutoFit/>
          </a:bodyPr>
          <a:lstStyle/>
          <a:p>
            <a:pPr>
              <a:lnSpc>
                <a:spcPct val="150000"/>
              </a:lnSpc>
            </a:pPr>
            <a:r>
              <a:rPr lang="es-MX" sz="2800" b="1" u="sng" dirty="0" smtClean="0">
                <a:solidFill>
                  <a:srgbClr val="7030A0"/>
                </a:solidFill>
                <a:latin typeface="Arial" panose="020B0604020202020204" pitchFamily="34" charset="0"/>
                <a:cs typeface="Arial" panose="020B0604020202020204" pitchFamily="34" charset="0"/>
              </a:rPr>
              <a:t>Acuerdo 04/2017</a:t>
            </a:r>
            <a:r>
              <a:rPr lang="es-MX" sz="2800" b="1" dirty="0">
                <a:solidFill>
                  <a:srgbClr val="7030A0"/>
                </a:solidFill>
                <a:latin typeface="Arial" panose="020B0604020202020204" pitchFamily="34" charset="0"/>
                <a:cs typeface="Arial" panose="020B0604020202020204" pitchFamily="34" charset="0"/>
              </a:rPr>
              <a:t>		 Código de Ética</a:t>
            </a:r>
            <a:endParaRPr lang="es-MX" sz="2800" b="1" u="sng" dirty="0">
              <a:solidFill>
                <a:srgbClr val="7030A0"/>
              </a:solidFill>
              <a:latin typeface="Arial" pitchFamily="34" charset="0"/>
              <a:cs typeface="Arial" panose="020B0604020202020204" pitchFamily="34" charset="0"/>
            </a:endParaRPr>
          </a:p>
          <a:p>
            <a:pPr algn="just">
              <a:lnSpc>
                <a:spcPct val="150000"/>
              </a:lnSpc>
            </a:pPr>
            <a:r>
              <a:rPr lang="es-MX" sz="2800" b="1" dirty="0" smtClean="0">
                <a:latin typeface="Arial" panose="020B0604020202020204" pitchFamily="34" charset="0"/>
                <a:cs typeface="Arial" panose="020B0604020202020204" pitchFamily="34" charset="0"/>
              </a:rPr>
              <a:t>El Acuerdo </a:t>
            </a:r>
            <a:r>
              <a:rPr lang="es-MX" sz="2800" b="1" dirty="0">
                <a:latin typeface="Arial" panose="020B0604020202020204" pitchFamily="34" charset="0"/>
                <a:cs typeface="Arial" panose="020B0604020202020204" pitchFamily="34" charset="0"/>
              </a:rPr>
              <a:t>de Coordinación celebrado entre el Ejecutivo </a:t>
            </a:r>
            <a:r>
              <a:rPr lang="es-MX" sz="2800" b="1" dirty="0" smtClean="0">
                <a:latin typeface="Arial" panose="020B0604020202020204" pitchFamily="34" charset="0"/>
                <a:cs typeface="Arial" panose="020B0604020202020204" pitchFamily="34" charset="0"/>
              </a:rPr>
              <a:t>Federal y </a:t>
            </a:r>
            <a:r>
              <a:rPr lang="es-MX" sz="2800" b="1" dirty="0">
                <a:latin typeface="Arial" panose="020B0604020202020204" pitchFamily="34" charset="0"/>
                <a:cs typeface="Arial" panose="020B0604020202020204" pitchFamily="34" charset="0"/>
              </a:rPr>
              <a:t>el Poder Ejecutivo del Estado </a:t>
            </a:r>
            <a:r>
              <a:rPr lang="es-MX" sz="2800" b="1" dirty="0" smtClean="0">
                <a:latin typeface="Arial" panose="020B0604020202020204" pitchFamily="34" charset="0"/>
                <a:cs typeface="Arial" panose="020B0604020202020204" pitchFamily="34" charset="0"/>
              </a:rPr>
              <a:t>nos obliga a la </a:t>
            </a:r>
            <a:r>
              <a:rPr lang="es-MX" sz="2800" b="1" dirty="0">
                <a:latin typeface="Arial" panose="020B0604020202020204" pitchFamily="34" charset="0"/>
                <a:cs typeface="Arial" panose="020B0604020202020204" pitchFamily="34" charset="0"/>
              </a:rPr>
              <a:t>realización </a:t>
            </a:r>
            <a:r>
              <a:rPr lang="es-MX" sz="2800" b="1" dirty="0" smtClean="0">
                <a:latin typeface="Arial" panose="020B0604020202020204" pitchFamily="34" charset="0"/>
                <a:cs typeface="Arial" panose="020B0604020202020204" pitchFamily="34" charset="0"/>
              </a:rPr>
              <a:t>del Programa denominado </a:t>
            </a:r>
            <a:r>
              <a:rPr lang="es-MX" sz="2800" b="1" dirty="0">
                <a:latin typeface="Arial" panose="020B0604020202020204" pitchFamily="34" charset="0"/>
                <a:cs typeface="Arial" panose="020B0604020202020204" pitchFamily="34" charset="0"/>
              </a:rPr>
              <a:t>“Fortalecimiento del Sistema Estatal de Control y Evaluación de la Gestión Pública, y Colaboración en Materia de Transparencia y Combate a la Corrupción</a:t>
            </a:r>
            <a:r>
              <a:rPr lang="es-MX" sz="2800" b="1" dirty="0" smtClean="0">
                <a:latin typeface="Arial" panose="020B0604020202020204" pitchFamily="34" charset="0"/>
                <a:cs typeface="Arial" panose="020B0604020202020204" pitchFamily="34" charset="0"/>
              </a:rPr>
              <a:t>”. </a:t>
            </a:r>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168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692696"/>
            <a:ext cx="8064896" cy="5909310"/>
          </a:xfrm>
          <a:prstGeom prst="rect">
            <a:avLst/>
          </a:prstGeom>
        </p:spPr>
        <p:txBody>
          <a:bodyPr wrap="square">
            <a:spAutoFit/>
          </a:bodyPr>
          <a:lstStyle/>
          <a:p>
            <a:pPr>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p>
          <a:p>
            <a:pPr algn="just">
              <a:lnSpc>
                <a:spcPct val="150000"/>
              </a:lnSpc>
            </a:pPr>
            <a:r>
              <a:rPr lang="es-MX" sz="2800" b="1" dirty="0" smtClean="0">
                <a:latin typeface="Arial" panose="020B0604020202020204" pitchFamily="34" charset="0"/>
                <a:cs typeface="Arial" panose="020B0604020202020204" pitchFamily="34" charset="0"/>
              </a:rPr>
              <a:t>La </a:t>
            </a:r>
            <a:r>
              <a:rPr lang="es-MX" sz="2800" b="1" dirty="0">
                <a:latin typeface="Arial" panose="020B0604020202020204" pitchFamily="34" charset="0"/>
                <a:cs typeface="Arial" panose="020B0604020202020204" pitchFamily="34" charset="0"/>
              </a:rPr>
              <a:t>obligación </a:t>
            </a:r>
            <a:r>
              <a:rPr lang="es-MX" sz="2800" b="1" dirty="0" smtClean="0">
                <a:latin typeface="Arial" panose="020B0604020202020204" pitchFamily="34" charset="0"/>
                <a:cs typeface="Arial" panose="020B0604020202020204" pitchFamily="34" charset="0"/>
              </a:rPr>
              <a:t>incluye </a:t>
            </a:r>
            <a:r>
              <a:rPr lang="es-MX" sz="2800" b="1" dirty="0">
                <a:latin typeface="Arial" panose="020B0604020202020204" pitchFamily="34" charset="0"/>
                <a:cs typeface="Arial" panose="020B0604020202020204" pitchFamily="34" charset="0"/>
              </a:rPr>
              <a:t>promover acciones para prevenir conductas irregulares de los servidores públicos y fomentar una cultura del servicio público sustentada en valores y principios éticos, así como pugnar por la instauración de medidas preventivas para combatir los actos de corrupción e </a:t>
            </a:r>
            <a:r>
              <a:rPr lang="es-MX" sz="2800" b="1" dirty="0" smtClean="0">
                <a:latin typeface="Arial" panose="020B0604020202020204" pitchFamily="34" charset="0"/>
                <a:cs typeface="Arial" panose="020B0604020202020204" pitchFamily="34" charset="0"/>
              </a:rPr>
              <a:t>impunidad</a:t>
            </a:r>
            <a:r>
              <a:rPr lang="es-MX" sz="28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91095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323528" y="260648"/>
            <a:ext cx="8568952" cy="6336704"/>
            <a:chOff x="323528" y="260648"/>
            <a:chExt cx="8568952" cy="6336704"/>
          </a:xfrm>
        </p:grpSpPr>
        <p:sp>
          <p:nvSpPr>
            <p:cNvPr id="6"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7"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8" name="Rectángulo 7"/>
          <p:cNvSpPr/>
          <p:nvPr/>
        </p:nvSpPr>
        <p:spPr>
          <a:xfrm>
            <a:off x="611560" y="476672"/>
            <a:ext cx="8064896" cy="6186309"/>
          </a:xfrm>
          <a:prstGeom prst="rect">
            <a:avLst/>
          </a:prstGeom>
        </p:spPr>
        <p:txBody>
          <a:bodyPr wrap="square">
            <a:spAutoFit/>
          </a:bodyPr>
          <a:lstStyle/>
          <a:p>
            <a:pPr>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p>
          <a:p>
            <a:pPr>
              <a:lnSpc>
                <a:spcPct val="150000"/>
              </a:lnSpc>
            </a:pPr>
            <a:r>
              <a:rPr lang="es-MX" sz="2800" b="1" dirty="0">
                <a:latin typeface="Arial" panose="020B0604020202020204" pitchFamily="34" charset="0"/>
                <a:cs typeface="Arial" panose="020B0604020202020204" pitchFamily="34" charset="0"/>
              </a:rPr>
              <a:t>En mérito de lo anteriormente expuesto y </a:t>
            </a:r>
            <a:r>
              <a:rPr lang="es-MX" sz="2800" b="1" dirty="0" smtClean="0">
                <a:latin typeface="Arial" panose="020B0604020202020204" pitchFamily="34" charset="0"/>
                <a:cs typeface="Arial" panose="020B0604020202020204" pitchFamily="34" charset="0"/>
              </a:rPr>
              <a:t>fundado, se emite </a:t>
            </a:r>
            <a:r>
              <a:rPr lang="es-MX" sz="2800" b="1" dirty="0">
                <a:latin typeface="Arial" panose="020B0604020202020204" pitchFamily="34" charset="0"/>
                <a:cs typeface="Arial" panose="020B0604020202020204" pitchFamily="34" charset="0"/>
              </a:rPr>
              <a:t>el siguiente</a:t>
            </a:r>
            <a:r>
              <a:rPr lang="es-MX" sz="2800" b="1" dirty="0" smtClean="0">
                <a:latin typeface="Arial" panose="020B0604020202020204" pitchFamily="34"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a:p>
            <a:pPr algn="ctr">
              <a:lnSpc>
                <a:spcPct val="150000"/>
              </a:lnSpc>
            </a:pPr>
            <a:r>
              <a:rPr lang="es-MX" sz="2800" b="1" dirty="0" smtClean="0">
                <a:latin typeface="Arial" panose="020B0604020202020204" pitchFamily="34" charset="0"/>
                <a:cs typeface="Arial" panose="020B0604020202020204" pitchFamily="34" charset="0"/>
              </a:rPr>
              <a:t>ACUERDO</a:t>
            </a:r>
            <a:endParaRPr lang="es-MX" sz="2800" b="1" dirty="0">
              <a:latin typeface="Arial" panose="020B0604020202020204" pitchFamily="34" charset="0"/>
              <a:cs typeface="Arial" panose="020B0604020202020204" pitchFamily="34" charset="0"/>
            </a:endParaRPr>
          </a:p>
          <a:p>
            <a:pPr algn="ctr">
              <a:lnSpc>
                <a:spcPct val="150000"/>
              </a:lnSpc>
            </a:pPr>
            <a:r>
              <a:rPr lang="es-MX" sz="2800" b="1" dirty="0">
                <a:latin typeface="Arial" panose="020B0604020202020204" pitchFamily="34" charset="0"/>
                <a:cs typeface="Arial" panose="020B0604020202020204" pitchFamily="34" charset="0"/>
              </a:rPr>
              <a:t>ÚNICO. Se expide el </a:t>
            </a:r>
            <a:endParaRPr lang="es-MX" sz="2800" b="1" dirty="0" smtClean="0">
              <a:latin typeface="Arial" panose="020B0604020202020204" pitchFamily="34" charset="0"/>
              <a:cs typeface="Arial" panose="020B0604020202020204" pitchFamily="34" charset="0"/>
            </a:endParaRPr>
          </a:p>
          <a:p>
            <a:pPr algn="ctr">
              <a:lnSpc>
                <a:spcPct val="150000"/>
              </a:lnSpc>
            </a:pPr>
            <a:r>
              <a:rPr lang="es-MX" sz="2800" b="1" dirty="0" smtClean="0">
                <a:solidFill>
                  <a:srgbClr val="FF0000"/>
                </a:solidFill>
                <a:latin typeface="Arial" panose="020B0604020202020204" pitchFamily="34" charset="0"/>
                <a:cs typeface="Arial" panose="020B0604020202020204" pitchFamily="34" charset="0"/>
              </a:rPr>
              <a:t>Código </a:t>
            </a:r>
            <a:r>
              <a:rPr lang="es-MX" sz="2800" b="1" dirty="0">
                <a:solidFill>
                  <a:srgbClr val="FF0000"/>
                </a:solidFill>
                <a:latin typeface="Arial" panose="020B0604020202020204" pitchFamily="34" charset="0"/>
                <a:cs typeface="Arial" panose="020B0604020202020204" pitchFamily="34" charset="0"/>
              </a:rPr>
              <a:t>de Ética y Conducta de los Servidores Públicos de la Administración Pública del Estado de </a:t>
            </a:r>
            <a:r>
              <a:rPr lang="es-MX" sz="2800" b="1" dirty="0" smtClean="0">
                <a:solidFill>
                  <a:srgbClr val="FF0000"/>
                </a:solidFill>
                <a:latin typeface="Arial" panose="020B0604020202020204" pitchFamily="34" charset="0"/>
                <a:cs typeface="Arial" panose="020B0604020202020204" pitchFamily="34" charset="0"/>
              </a:rPr>
              <a:t>Jalisco.</a:t>
            </a:r>
          </a:p>
          <a:p>
            <a:pPr algn="ctr">
              <a:lnSpc>
                <a:spcPct val="150000"/>
              </a:lnSpc>
            </a:pPr>
            <a:r>
              <a:rPr lang="es-MX" sz="2000" b="1" dirty="0" smtClean="0">
                <a:latin typeface="Arial" panose="020B0604020202020204" pitchFamily="34" charset="0"/>
                <a:cs typeface="Arial" panose="020B0604020202020204" pitchFamily="34" charset="0"/>
              </a:rPr>
              <a:t>(Publicado en el Periódico Oficial del Estado de Jalisco el</a:t>
            </a:r>
          </a:p>
          <a:p>
            <a:pPr algn="ctr">
              <a:lnSpc>
                <a:spcPct val="150000"/>
              </a:lnSpc>
            </a:pPr>
            <a:r>
              <a:rPr lang="es-MX" sz="2000" b="1" dirty="0" smtClean="0">
                <a:latin typeface="Arial" panose="020B0604020202020204" pitchFamily="34" charset="0"/>
                <a:cs typeface="Arial" panose="020B0604020202020204" pitchFamily="34" charset="0"/>
              </a:rPr>
              <a:t>09 de febrero de 2017-Secc. II)</a:t>
            </a: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80584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692696"/>
            <a:ext cx="8064896" cy="5724644"/>
          </a:xfrm>
          <a:prstGeom prst="rect">
            <a:avLst/>
          </a:prstGeom>
        </p:spPr>
        <p:txBody>
          <a:bodyPr wrap="square">
            <a:spAutoFit/>
          </a:bodyPr>
          <a:lstStyle/>
          <a:p>
            <a:pPr>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p>
          <a:p>
            <a:pPr>
              <a:lnSpc>
                <a:spcPct val="150000"/>
              </a:lnSpc>
            </a:pPr>
            <a:r>
              <a:rPr lang="es-MX" sz="2800" b="1" dirty="0" smtClean="0">
                <a:latin typeface="Arial" panose="020B0604020202020204" pitchFamily="34" charset="0"/>
                <a:cs typeface="Arial" panose="020B0604020202020204" pitchFamily="34" charset="0"/>
              </a:rPr>
              <a:t>El </a:t>
            </a:r>
            <a:r>
              <a:rPr lang="es-MX" sz="2800" b="1" dirty="0" smtClean="0">
                <a:solidFill>
                  <a:srgbClr val="FF0000"/>
                </a:solidFill>
                <a:latin typeface="Arial" panose="020B0604020202020204" pitchFamily="34" charset="0"/>
                <a:cs typeface="Arial" panose="020B0604020202020204" pitchFamily="34" charset="0"/>
              </a:rPr>
              <a:t>Código </a:t>
            </a:r>
            <a:r>
              <a:rPr lang="es-MX" sz="2800" b="1" dirty="0" smtClean="0">
                <a:latin typeface="Arial" panose="020B0604020202020204" pitchFamily="34" charset="0"/>
                <a:cs typeface="Arial" panose="020B0604020202020204" pitchFamily="34" charset="0"/>
              </a:rPr>
              <a:t> define </a:t>
            </a:r>
            <a:r>
              <a:rPr lang="es-MX" sz="2800" b="1" u="sng" dirty="0" smtClean="0">
                <a:solidFill>
                  <a:schemeClr val="accent6"/>
                </a:solidFill>
                <a:latin typeface="Arial" panose="020B0604020202020204" pitchFamily="34" charset="0"/>
                <a:cs typeface="Arial" panose="020B0604020202020204" pitchFamily="34" charset="0"/>
              </a:rPr>
              <a:t>Ética</a:t>
            </a:r>
            <a:r>
              <a:rPr lang="es-MX" sz="2800" b="1" dirty="0" smtClean="0">
                <a:latin typeface="Arial" panose="020B0604020202020204" pitchFamily="34" charset="0"/>
                <a:cs typeface="Arial" panose="020B0604020202020204" pitchFamily="34" charset="0"/>
              </a:rPr>
              <a:t> como</a:t>
            </a:r>
          </a:p>
          <a:p>
            <a:pPr algn="just">
              <a:lnSpc>
                <a:spcPct val="150000"/>
              </a:lnSpc>
            </a:pPr>
            <a:r>
              <a:rPr lang="es-MX" sz="2800" b="1" dirty="0">
                <a:latin typeface="Arial" panose="020B0604020202020204" pitchFamily="34" charset="0"/>
                <a:cs typeface="Arial" panose="020B0604020202020204" pitchFamily="34" charset="0"/>
              </a:rPr>
              <a:t>la disciplina de valores que estudia y analiza el perfil, la formación y el comportamiento responsable y comprometido de las personas que se ocupan de los asuntos públicos, generando un cambio de actitud en ella al inculcarles valores de </a:t>
            </a:r>
            <a:r>
              <a:rPr lang="es-MX" sz="2800" b="1" dirty="0" smtClean="0">
                <a:latin typeface="Arial" panose="020B0604020202020204" pitchFamily="34" charset="0"/>
                <a:cs typeface="Arial" panose="020B0604020202020204" pitchFamily="34" charset="0"/>
              </a:rPr>
              <a:t>servicio.</a:t>
            </a:r>
            <a:endParaRPr lang="es-MX" sz="2800" b="1" dirty="0" smtClean="0">
              <a:solidFill>
                <a:srgbClr val="FF0000"/>
              </a:solidFill>
              <a:latin typeface="Arial" panose="020B0604020202020204" pitchFamily="34" charset="0"/>
              <a:cs typeface="Arial" panose="020B0604020202020204" pitchFamily="34" charset="0"/>
            </a:endParaRPr>
          </a:p>
          <a:p>
            <a:pPr algn="ctr">
              <a:lnSpc>
                <a:spcPct val="150000"/>
              </a:lnSpc>
            </a:pPr>
            <a:r>
              <a:rPr lang="es-MX" sz="2000" b="1" dirty="0" smtClean="0">
                <a:solidFill>
                  <a:srgbClr val="FF0000"/>
                </a:solidFill>
                <a:latin typeface="Arial" panose="020B0604020202020204" pitchFamily="34" charset="0"/>
                <a:cs typeface="Arial" panose="020B0604020202020204" pitchFamily="34" charset="0"/>
              </a:rPr>
              <a:t>Artículo 4º.</a:t>
            </a:r>
            <a:endParaRPr lang="es-MX"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8269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395536" y="692696"/>
            <a:ext cx="8496944" cy="6155531"/>
          </a:xfrm>
          <a:prstGeom prst="rect">
            <a:avLst/>
          </a:prstGeom>
        </p:spPr>
        <p:txBody>
          <a:bodyPr wrap="square">
            <a:spAutoFit/>
          </a:bodyPr>
          <a:lstStyle/>
          <a:p>
            <a:pPr>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p>
          <a:p>
            <a:pPr>
              <a:lnSpc>
                <a:spcPct val="150000"/>
              </a:lnSpc>
            </a:pPr>
            <a:r>
              <a:rPr lang="es-MX" sz="2800" b="1" dirty="0" smtClean="0">
                <a:latin typeface="Arial" panose="020B0604020202020204" pitchFamily="34" charset="0"/>
                <a:cs typeface="Arial" panose="020B0604020202020204" pitchFamily="34" charset="0"/>
              </a:rPr>
              <a:t>El </a:t>
            </a:r>
            <a:r>
              <a:rPr lang="es-MX" sz="2800" b="1" dirty="0" smtClean="0">
                <a:solidFill>
                  <a:srgbClr val="FF0000"/>
                </a:solidFill>
                <a:latin typeface="Arial" panose="020B0604020202020204" pitchFamily="34" charset="0"/>
                <a:cs typeface="Arial" panose="020B0604020202020204" pitchFamily="34" charset="0"/>
              </a:rPr>
              <a:t>Código </a:t>
            </a:r>
            <a:r>
              <a:rPr lang="es-MX" sz="2800" b="1" dirty="0">
                <a:solidFill>
                  <a:srgbClr val="FF0000"/>
                </a:solidFill>
                <a:latin typeface="Arial" panose="020B0604020202020204" pitchFamily="34" charset="0"/>
                <a:cs typeface="Arial" panose="020B0604020202020204" pitchFamily="34" charset="0"/>
              </a:rPr>
              <a:t>de Ética y </a:t>
            </a:r>
            <a:r>
              <a:rPr lang="es-MX" sz="2800" b="1" dirty="0" smtClean="0">
                <a:solidFill>
                  <a:srgbClr val="FF0000"/>
                </a:solidFill>
                <a:latin typeface="Arial" panose="020B0604020202020204" pitchFamily="34" charset="0"/>
                <a:cs typeface="Arial" panose="020B0604020202020204" pitchFamily="34" charset="0"/>
              </a:rPr>
              <a:t>Conducta </a:t>
            </a:r>
            <a:r>
              <a:rPr lang="es-MX" sz="2800" b="1" dirty="0" smtClean="0">
                <a:latin typeface="Arial" panose="020B0604020202020204" pitchFamily="34" charset="0"/>
                <a:cs typeface="Arial" panose="020B0604020202020204" pitchFamily="34" charset="0"/>
              </a:rPr>
              <a:t>considera:</a:t>
            </a:r>
          </a:p>
          <a:p>
            <a:r>
              <a:rPr lang="es-MX" sz="2800" b="1" u="sng" dirty="0" smtClean="0">
                <a:solidFill>
                  <a:srgbClr val="00B050"/>
                </a:solidFill>
                <a:latin typeface="Arial" panose="020B0604020202020204" pitchFamily="34" charset="0"/>
                <a:cs typeface="Arial" panose="020B0604020202020204" pitchFamily="34" charset="0"/>
              </a:rPr>
              <a:t>Principios</a:t>
            </a:r>
            <a:r>
              <a:rPr lang="es-MX" sz="2800" b="1" dirty="0">
                <a:latin typeface="Arial" panose="020B0604020202020204" pitchFamily="34" charset="0"/>
                <a:cs typeface="Arial" panose="020B0604020202020204" pitchFamily="34" charset="0"/>
              </a:rPr>
              <a:t>: Normas de carácter general, universalmente aceptadas, comprendidas por valores y creencias que orientan y regulan el actuar del servidor </a:t>
            </a:r>
            <a:r>
              <a:rPr lang="es-MX" sz="2800" b="1" dirty="0" smtClean="0">
                <a:latin typeface="Arial" panose="020B0604020202020204" pitchFamily="34" charset="0"/>
                <a:cs typeface="Arial" panose="020B0604020202020204" pitchFamily="34" charset="0"/>
              </a:rPr>
              <a:t>público.</a:t>
            </a:r>
            <a:endParaRPr lang="es-MX" sz="2800" b="1" dirty="0">
              <a:latin typeface="Arial" panose="020B0604020202020204" pitchFamily="34" charset="0"/>
              <a:cs typeface="Arial" panose="020B0604020202020204" pitchFamily="34" charset="0"/>
            </a:endParaRPr>
          </a:p>
          <a:p>
            <a:pPr algn="just"/>
            <a:r>
              <a:rPr lang="es-MX" sz="2800" b="1" u="sng" dirty="0" smtClean="0">
                <a:solidFill>
                  <a:srgbClr val="00B050"/>
                </a:solidFill>
                <a:latin typeface="Arial" panose="020B0604020202020204" pitchFamily="34" charset="0"/>
                <a:cs typeface="Arial" panose="020B0604020202020204" pitchFamily="34" charset="0"/>
              </a:rPr>
              <a:t>Reglas </a:t>
            </a:r>
            <a:r>
              <a:rPr lang="es-MX" sz="2800" b="1" u="sng" dirty="0">
                <a:solidFill>
                  <a:srgbClr val="00B050"/>
                </a:solidFill>
                <a:latin typeface="Arial" panose="020B0604020202020204" pitchFamily="34" charset="0"/>
                <a:cs typeface="Arial" panose="020B0604020202020204" pitchFamily="34" charset="0"/>
              </a:rPr>
              <a:t>de Integridad</a:t>
            </a:r>
            <a:r>
              <a:rPr lang="es-MX" sz="2800" b="1" dirty="0">
                <a:latin typeface="Arial" panose="020B0604020202020204" pitchFamily="34" charset="0"/>
                <a:cs typeface="Arial" panose="020B0604020202020204" pitchFamily="34" charset="0"/>
              </a:rPr>
              <a:t>: N</a:t>
            </a:r>
            <a:r>
              <a:rPr lang="es-MX" sz="2800" b="1" dirty="0" smtClean="0">
                <a:latin typeface="Arial" panose="020B0604020202020204" pitchFamily="34" charset="0"/>
                <a:cs typeface="Arial" panose="020B0604020202020204" pitchFamily="34" charset="0"/>
              </a:rPr>
              <a:t>ormas </a:t>
            </a:r>
            <a:r>
              <a:rPr lang="es-MX" sz="2800" b="1" dirty="0">
                <a:latin typeface="Arial" panose="020B0604020202020204" pitchFamily="34" charset="0"/>
                <a:cs typeface="Arial" panose="020B0604020202020204" pitchFamily="34" charset="0"/>
              </a:rPr>
              <a:t>de ética y conducta que deben observar los servidores </a:t>
            </a:r>
            <a:r>
              <a:rPr lang="es-MX" sz="2800" b="1" dirty="0" smtClean="0">
                <a:latin typeface="Arial" panose="020B0604020202020204" pitchFamily="34" charset="0"/>
                <a:cs typeface="Arial" panose="020B0604020202020204" pitchFamily="34" charset="0"/>
              </a:rPr>
              <a:t>públicos. Congruencia y firmeza en las acciones</a:t>
            </a:r>
          </a:p>
          <a:p>
            <a:pPr algn="just"/>
            <a:r>
              <a:rPr lang="es-MX" sz="2800" b="1" u="sng" dirty="0" smtClean="0">
                <a:solidFill>
                  <a:srgbClr val="00B050"/>
                </a:solidFill>
                <a:latin typeface="Arial" panose="020B0604020202020204" pitchFamily="34" charset="0"/>
                <a:cs typeface="Arial" panose="020B0604020202020204" pitchFamily="34" charset="0"/>
              </a:rPr>
              <a:t>Valores</a:t>
            </a:r>
            <a:r>
              <a:rPr lang="es-MX" sz="2800" b="1" dirty="0">
                <a:latin typeface="Arial" panose="020B0604020202020204" pitchFamily="34" charset="0"/>
                <a:cs typeface="Arial" panose="020B0604020202020204" pitchFamily="34" charset="0"/>
              </a:rPr>
              <a:t>: Costumbres y normas de conducta, adquiridos, asimilados y practicados de un modo estrictamente racional o consciente.</a:t>
            </a:r>
          </a:p>
          <a:p>
            <a:pPr>
              <a:lnSpc>
                <a:spcPct val="150000"/>
              </a:lnSpc>
            </a:pP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0990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692696"/>
            <a:ext cx="8064896" cy="6186309"/>
          </a:xfrm>
          <a:prstGeom prst="rect">
            <a:avLst/>
          </a:prstGeom>
        </p:spPr>
        <p:txBody>
          <a:bodyPr wrap="square">
            <a:spAutoFit/>
          </a:bodyPr>
          <a:lstStyle/>
          <a:p>
            <a:pPr>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p>
          <a:p>
            <a:pPr algn="just">
              <a:lnSpc>
                <a:spcPct val="150000"/>
              </a:lnSpc>
            </a:pPr>
            <a:endParaRPr lang="es-MX" sz="2800" b="1" dirty="0" smtClean="0">
              <a:latin typeface="Arial" panose="020B0604020202020204" pitchFamily="34" charset="0"/>
              <a:cs typeface="Arial" panose="020B0604020202020204" pitchFamily="34" charset="0"/>
            </a:endParaRPr>
          </a:p>
          <a:p>
            <a:pPr algn="just">
              <a:lnSpc>
                <a:spcPct val="150000"/>
              </a:lnSpc>
            </a:pPr>
            <a:r>
              <a:rPr lang="es-MX" sz="2800" b="1" dirty="0" smtClean="0">
                <a:latin typeface="Arial" panose="020B0604020202020204" pitchFamily="34" charset="0"/>
                <a:cs typeface="Arial" panose="020B0604020202020204" pitchFamily="34" charset="0"/>
              </a:rPr>
              <a:t>El objeto del Código es establecer </a:t>
            </a:r>
            <a:r>
              <a:rPr lang="es-MX" sz="2800" b="1" dirty="0">
                <a:latin typeface="Arial" panose="020B0604020202020204" pitchFamily="34" charset="0"/>
                <a:cs typeface="Arial" panose="020B0604020202020204" pitchFamily="34" charset="0"/>
              </a:rPr>
              <a:t>los principios y valores que rigen el servicio público, como reglas de integridad, que deben observar los servidores públicos de las Dependencias y Entidades de la Administración Pública del </a:t>
            </a:r>
            <a:r>
              <a:rPr lang="es-MX" sz="2800" b="1" dirty="0" smtClean="0">
                <a:latin typeface="Arial" panose="020B0604020202020204" pitchFamily="34" charset="0"/>
                <a:cs typeface="Arial" panose="020B0604020202020204" pitchFamily="34" charset="0"/>
              </a:rPr>
              <a:t>Estado.</a:t>
            </a:r>
          </a:p>
          <a:p>
            <a:pPr algn="ctr">
              <a:lnSpc>
                <a:spcPct val="150000"/>
              </a:lnSpc>
            </a:pPr>
            <a:r>
              <a:rPr lang="es-MX" sz="2000" b="1" dirty="0">
                <a:solidFill>
                  <a:srgbClr val="FF0000"/>
                </a:solidFill>
                <a:latin typeface="Arial" panose="020B0604020202020204" pitchFamily="34" charset="0"/>
                <a:cs typeface="Arial" panose="020B0604020202020204" pitchFamily="34" charset="0"/>
              </a:rPr>
              <a:t>Artículo 1°.</a:t>
            </a:r>
            <a:endParaRPr lang="es-MX" sz="2000" b="1" dirty="0" smtClean="0">
              <a:solidFill>
                <a:srgbClr val="FF0000"/>
              </a:solidFill>
              <a:latin typeface="Arial" panose="020B0604020202020204" pitchFamily="34" charset="0"/>
              <a:cs typeface="Arial" panose="020B0604020202020204" pitchFamily="34" charset="0"/>
            </a:endParaRPr>
          </a:p>
          <a:p>
            <a:pPr algn="just">
              <a:lnSpc>
                <a:spcPct val="150000"/>
              </a:lnSpc>
            </a:pP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612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41 Grupo"/>
          <p:cNvGrpSpPr/>
          <p:nvPr/>
        </p:nvGrpSpPr>
        <p:grpSpPr>
          <a:xfrm>
            <a:off x="467544" y="260648"/>
            <a:ext cx="8280920" cy="6192688"/>
            <a:chOff x="467544" y="260648"/>
            <a:chExt cx="8280920" cy="6192688"/>
          </a:xfrm>
        </p:grpSpPr>
        <p:sp>
          <p:nvSpPr>
            <p:cNvPr id="41" name="40 Rectángulo redondeado"/>
            <p:cNvSpPr/>
            <p:nvPr/>
          </p:nvSpPr>
          <p:spPr>
            <a:xfrm>
              <a:off x="467544" y="260648"/>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0" name="Picture 6" descr="Imagen relacionada"/>
            <p:cNvPicPr>
              <a:picLocks noChangeAspect="1" noChangeArrowheads="1"/>
            </p:cNvPicPr>
            <p:nvPr/>
          </p:nvPicPr>
          <p:blipFill>
            <a:blip r:embed="rId2" cstate="print"/>
            <a:srcRect r="47319"/>
            <a:stretch>
              <a:fillRect/>
            </a:stretch>
          </p:blipFill>
          <p:spPr bwMode="auto">
            <a:xfrm>
              <a:off x="4006437" y="666976"/>
              <a:ext cx="1104503" cy="1016143"/>
            </a:xfrm>
            <a:prstGeom prst="rect">
              <a:avLst/>
            </a:prstGeom>
            <a:noFill/>
            <a:ln w="9525">
              <a:noFill/>
              <a:miter lim="800000"/>
              <a:headEnd/>
              <a:tailEnd/>
            </a:ln>
          </p:spPr>
        </p:pic>
      </p:grpSp>
      <p:sp>
        <p:nvSpPr>
          <p:cNvPr id="2" name="1 Rectángulo"/>
          <p:cNvSpPr/>
          <p:nvPr/>
        </p:nvSpPr>
        <p:spPr>
          <a:xfrm>
            <a:off x="1249129" y="1772816"/>
            <a:ext cx="6619120" cy="954107"/>
          </a:xfrm>
          <a:prstGeom prst="rect">
            <a:avLst/>
          </a:prstGeom>
        </p:spPr>
        <p:txBody>
          <a:bodyPr wrap="none">
            <a:spAutoFit/>
          </a:bodyPr>
          <a:lstStyle/>
          <a:p>
            <a:r>
              <a:rPr lang="es-MX" sz="2800" b="1" dirty="0" smtClean="0">
                <a:latin typeface="Arial" panose="020B0604020202020204" pitchFamily="34" charset="0"/>
                <a:cs typeface="Arial" panose="020B0604020202020204" pitchFamily="34" charset="0"/>
              </a:rPr>
              <a:t>Subsecretaría de Enlace Legislativo y</a:t>
            </a:r>
          </a:p>
          <a:p>
            <a:pPr algn="ctr"/>
            <a:r>
              <a:rPr lang="es-MX" sz="2800" b="1" dirty="0" smtClean="0">
                <a:latin typeface="Arial" panose="020B0604020202020204" pitchFamily="34" charset="0"/>
                <a:cs typeface="Arial" panose="020B0604020202020204" pitchFamily="34" charset="0"/>
              </a:rPr>
              <a:t>Concertación Social</a:t>
            </a:r>
            <a:endParaRPr lang="es-MX" sz="2800" dirty="0"/>
          </a:p>
        </p:txBody>
      </p:sp>
      <p:sp>
        <p:nvSpPr>
          <p:cNvPr id="3" name="2 Rectángulo"/>
          <p:cNvSpPr/>
          <p:nvPr/>
        </p:nvSpPr>
        <p:spPr>
          <a:xfrm>
            <a:off x="814760" y="3978930"/>
            <a:ext cx="1774846" cy="1754326"/>
          </a:xfrm>
          <a:prstGeom prst="rect">
            <a:avLst/>
          </a:prstGeom>
        </p:spPr>
        <p:txBody>
          <a:bodyPr wrap="none">
            <a:spAutoFit/>
          </a:bodyPr>
          <a:lstStyle/>
          <a:p>
            <a:pPr algn="ctr"/>
            <a:r>
              <a:rPr lang="es-MX" b="1" dirty="0" smtClean="0">
                <a:latin typeface="Arial" panose="020B0604020202020204" pitchFamily="34" charset="0"/>
                <a:cs typeface="Arial" panose="020B0604020202020204" pitchFamily="34" charset="0"/>
              </a:rPr>
              <a:t>Sistema de </a:t>
            </a:r>
          </a:p>
          <a:p>
            <a:pPr algn="ctr"/>
            <a:r>
              <a:rPr lang="es-MX" b="1" dirty="0" smtClean="0">
                <a:latin typeface="Arial" panose="020B0604020202020204" pitchFamily="34" charset="0"/>
                <a:cs typeface="Arial" panose="020B0604020202020204" pitchFamily="34" charset="0"/>
              </a:rPr>
              <a:t>Protección </a:t>
            </a:r>
          </a:p>
          <a:p>
            <a:pPr algn="ctr"/>
            <a:r>
              <a:rPr lang="es-MX" b="1" dirty="0" smtClean="0">
                <a:latin typeface="Arial" panose="020B0604020202020204" pitchFamily="34" charset="0"/>
                <a:cs typeface="Arial" panose="020B0604020202020204" pitchFamily="34" charset="0"/>
              </a:rPr>
              <a:t>Integral de</a:t>
            </a:r>
          </a:p>
          <a:p>
            <a:pPr algn="ctr"/>
            <a:r>
              <a:rPr lang="es-MX" b="1" dirty="0" smtClean="0">
                <a:latin typeface="Arial" panose="020B0604020202020204" pitchFamily="34" charset="0"/>
                <a:cs typeface="Arial" panose="020B0604020202020204" pitchFamily="34" charset="0"/>
              </a:rPr>
              <a:t>Niñas, Niños y</a:t>
            </a:r>
          </a:p>
          <a:p>
            <a:pPr algn="ctr"/>
            <a:r>
              <a:rPr lang="es-MX" b="1" dirty="0" smtClean="0">
                <a:latin typeface="Arial" panose="020B0604020202020204" pitchFamily="34" charset="0"/>
                <a:cs typeface="Arial" panose="020B0604020202020204" pitchFamily="34" charset="0"/>
              </a:rPr>
              <a:t>Adolescentes</a:t>
            </a:r>
          </a:p>
          <a:p>
            <a:pPr algn="ctr"/>
            <a:r>
              <a:rPr lang="es-MX" b="1" dirty="0" smtClean="0">
                <a:latin typeface="Arial" panose="020B0604020202020204" pitchFamily="34" charset="0"/>
                <a:cs typeface="Arial" panose="020B0604020202020204" pitchFamily="34" charset="0"/>
              </a:rPr>
              <a:t>(SIPINNA)</a:t>
            </a:r>
            <a:endParaRPr lang="es-MX" dirty="0"/>
          </a:p>
        </p:txBody>
      </p:sp>
      <p:sp>
        <p:nvSpPr>
          <p:cNvPr id="4" name="3 Rectángulo"/>
          <p:cNvSpPr/>
          <p:nvPr/>
        </p:nvSpPr>
        <p:spPr>
          <a:xfrm>
            <a:off x="3047010" y="4028871"/>
            <a:ext cx="2159567" cy="1754326"/>
          </a:xfrm>
          <a:prstGeom prst="rect">
            <a:avLst/>
          </a:prstGeom>
        </p:spPr>
        <p:txBody>
          <a:bodyPr wrap="none">
            <a:spAutoFit/>
          </a:bodyPr>
          <a:lstStyle/>
          <a:p>
            <a:pPr algn="ctr"/>
            <a:r>
              <a:rPr lang="es-MX" b="1" dirty="0" smtClean="0">
                <a:solidFill>
                  <a:srgbClr val="FF0000"/>
                </a:solidFill>
                <a:latin typeface="Arial" panose="020B0604020202020204" pitchFamily="34" charset="0"/>
                <a:cs typeface="Arial" panose="020B0604020202020204" pitchFamily="34" charset="0"/>
              </a:rPr>
              <a:t>DIGELAG</a:t>
            </a:r>
          </a:p>
          <a:p>
            <a:pPr algn="ctr"/>
            <a:r>
              <a:rPr lang="es-MX" b="1" dirty="0" smtClean="0">
                <a:latin typeface="Arial" panose="020B0604020202020204" pitchFamily="34" charset="0"/>
                <a:cs typeface="Arial" panose="020B0604020202020204" pitchFamily="34" charset="0"/>
              </a:rPr>
              <a:t>Dirección General</a:t>
            </a:r>
          </a:p>
          <a:p>
            <a:pPr algn="ctr"/>
            <a:r>
              <a:rPr lang="es-MX" b="1" dirty="0">
                <a:latin typeface="Arial" panose="020B0604020202020204" pitchFamily="34" charset="0"/>
                <a:cs typeface="Arial" panose="020B0604020202020204" pitchFamily="34" charset="0"/>
              </a:rPr>
              <a:t>d</a:t>
            </a:r>
            <a:r>
              <a:rPr lang="es-MX" b="1" dirty="0" smtClean="0">
                <a:latin typeface="Arial" panose="020B0604020202020204" pitchFamily="34" charset="0"/>
                <a:cs typeface="Arial" panose="020B0604020202020204" pitchFamily="34" charset="0"/>
              </a:rPr>
              <a:t>e Estudios </a:t>
            </a:r>
          </a:p>
          <a:p>
            <a:pPr algn="ctr"/>
            <a:r>
              <a:rPr lang="es-MX" b="1" dirty="0" smtClean="0">
                <a:latin typeface="Arial" panose="020B0604020202020204" pitchFamily="34" charset="0"/>
                <a:cs typeface="Arial" panose="020B0604020202020204" pitchFamily="34" charset="0"/>
              </a:rPr>
              <a:t>Legislativos y</a:t>
            </a:r>
          </a:p>
          <a:p>
            <a:pPr algn="ctr"/>
            <a:r>
              <a:rPr lang="es-MX" b="1" dirty="0" smtClean="0">
                <a:latin typeface="Arial" panose="020B0604020202020204" pitchFamily="34" charset="0"/>
                <a:cs typeface="Arial" panose="020B0604020202020204" pitchFamily="34" charset="0"/>
              </a:rPr>
              <a:t>Acuerdos </a:t>
            </a:r>
          </a:p>
          <a:p>
            <a:pPr algn="ctr"/>
            <a:r>
              <a:rPr lang="es-MX" b="1" dirty="0" smtClean="0">
                <a:latin typeface="Arial" panose="020B0604020202020204" pitchFamily="34" charset="0"/>
                <a:cs typeface="Arial" panose="020B0604020202020204" pitchFamily="34" charset="0"/>
              </a:rPr>
              <a:t>Gubernamentales</a:t>
            </a:r>
            <a:endParaRPr lang="es-MX" dirty="0"/>
          </a:p>
        </p:txBody>
      </p:sp>
      <p:sp>
        <p:nvSpPr>
          <p:cNvPr id="5" name="4 Rectángulo"/>
          <p:cNvSpPr/>
          <p:nvPr/>
        </p:nvSpPr>
        <p:spPr>
          <a:xfrm>
            <a:off x="7023948" y="3945830"/>
            <a:ext cx="1364476" cy="1200329"/>
          </a:xfrm>
          <a:prstGeom prst="rect">
            <a:avLst/>
          </a:prstGeom>
        </p:spPr>
        <p:txBody>
          <a:bodyPr wrap="none">
            <a:spAutoFit/>
          </a:bodyPr>
          <a:lstStyle/>
          <a:p>
            <a:pPr algn="ctr"/>
            <a:r>
              <a:rPr lang="es-MX" b="1" dirty="0" smtClean="0">
                <a:latin typeface="Arial" panose="020B0604020202020204" pitchFamily="34" charset="0"/>
                <a:cs typeface="Arial" panose="020B0604020202020204" pitchFamily="34" charset="0"/>
              </a:rPr>
              <a:t>Comisión</a:t>
            </a:r>
          </a:p>
          <a:p>
            <a:pPr algn="ctr"/>
            <a:r>
              <a:rPr lang="es-MX" b="1" dirty="0" smtClean="0">
                <a:latin typeface="Arial" panose="020B0604020202020204" pitchFamily="34" charset="0"/>
                <a:cs typeface="Arial" panose="020B0604020202020204" pitchFamily="34" charset="0"/>
              </a:rPr>
              <a:t>Estatal de</a:t>
            </a:r>
          </a:p>
          <a:p>
            <a:pPr algn="ctr"/>
            <a:r>
              <a:rPr lang="es-MX" b="1" dirty="0" smtClean="0">
                <a:latin typeface="Arial" panose="020B0604020202020204" pitchFamily="34" charset="0"/>
                <a:cs typeface="Arial" panose="020B0604020202020204" pitchFamily="34" charset="0"/>
              </a:rPr>
              <a:t>Atención a</a:t>
            </a:r>
          </a:p>
          <a:p>
            <a:pPr algn="ctr"/>
            <a:r>
              <a:rPr lang="es-MX" b="1" dirty="0" smtClean="0">
                <a:latin typeface="Arial" panose="020B0604020202020204" pitchFamily="34" charset="0"/>
                <a:cs typeface="Arial" panose="020B0604020202020204" pitchFamily="34" charset="0"/>
              </a:rPr>
              <a:t>Víctimas</a:t>
            </a:r>
            <a:endParaRPr lang="es-MX" dirty="0"/>
          </a:p>
        </p:txBody>
      </p:sp>
      <p:cxnSp>
        <p:nvCxnSpPr>
          <p:cNvPr id="10" name="9 Conector recto de flecha"/>
          <p:cNvCxnSpPr>
            <a:stCxn id="2" idx="2"/>
            <a:endCxn id="3" idx="0"/>
          </p:cNvCxnSpPr>
          <p:nvPr/>
        </p:nvCxnSpPr>
        <p:spPr>
          <a:xfrm flipH="1">
            <a:off x="1702183" y="2726923"/>
            <a:ext cx="2856506" cy="12520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endCxn id="27" idx="0"/>
          </p:cNvCxnSpPr>
          <p:nvPr/>
        </p:nvCxnSpPr>
        <p:spPr>
          <a:xfrm>
            <a:off x="4589207" y="2739363"/>
            <a:ext cx="1508125" cy="12934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a:stCxn id="2" idx="2"/>
          </p:cNvCxnSpPr>
          <p:nvPr/>
        </p:nvCxnSpPr>
        <p:spPr>
          <a:xfrm>
            <a:off x="4558689" y="2726923"/>
            <a:ext cx="2965639" cy="12520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26 Rectángulo"/>
          <p:cNvSpPr/>
          <p:nvPr/>
        </p:nvSpPr>
        <p:spPr>
          <a:xfrm>
            <a:off x="5415094" y="4032774"/>
            <a:ext cx="1364476" cy="646331"/>
          </a:xfrm>
          <a:prstGeom prst="rect">
            <a:avLst/>
          </a:prstGeom>
        </p:spPr>
        <p:txBody>
          <a:bodyPr wrap="none">
            <a:spAutoFit/>
          </a:bodyPr>
          <a:lstStyle/>
          <a:p>
            <a:pPr algn="ctr"/>
            <a:r>
              <a:rPr lang="es-MX" b="1" dirty="0" smtClean="0">
                <a:latin typeface="Arial" panose="020B0604020202020204" pitchFamily="34" charset="0"/>
                <a:cs typeface="Arial" panose="020B0604020202020204" pitchFamily="34" charset="0"/>
              </a:rPr>
              <a:t>Atención</a:t>
            </a:r>
          </a:p>
          <a:p>
            <a:pPr algn="ctr"/>
            <a:r>
              <a:rPr lang="es-MX" b="1" dirty="0" smtClean="0">
                <a:latin typeface="Arial" panose="020B0604020202020204" pitchFamily="34" charset="0"/>
                <a:cs typeface="Arial" panose="020B0604020202020204" pitchFamily="34" charset="0"/>
              </a:rPr>
              <a:t>Ciudadana</a:t>
            </a:r>
            <a:endParaRPr lang="es-MX" dirty="0"/>
          </a:p>
        </p:txBody>
      </p:sp>
      <p:cxnSp>
        <p:nvCxnSpPr>
          <p:cNvPr id="30" name="29 Conector recto de flecha"/>
          <p:cNvCxnSpPr>
            <a:stCxn id="2" idx="2"/>
            <a:endCxn id="4" idx="0"/>
          </p:cNvCxnSpPr>
          <p:nvPr/>
        </p:nvCxnSpPr>
        <p:spPr>
          <a:xfrm flipH="1">
            <a:off x="4126794" y="2726923"/>
            <a:ext cx="431895" cy="13019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7272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692696"/>
            <a:ext cx="8064896" cy="5724644"/>
          </a:xfrm>
          <a:prstGeom prst="rect">
            <a:avLst/>
          </a:prstGeom>
        </p:spPr>
        <p:txBody>
          <a:bodyPr wrap="square">
            <a:spAutoFit/>
          </a:bodyPr>
          <a:lstStyle/>
          <a:p>
            <a:pPr>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p>
          <a:p>
            <a:pPr algn="just">
              <a:lnSpc>
                <a:spcPct val="150000"/>
              </a:lnSpc>
            </a:pPr>
            <a:r>
              <a:rPr lang="es-MX" sz="2800" b="1" dirty="0" smtClean="0">
                <a:latin typeface="Arial" panose="020B0604020202020204" pitchFamily="34" charset="0"/>
                <a:cs typeface="Arial" panose="020B0604020202020204" pitchFamily="34" charset="0"/>
              </a:rPr>
              <a:t>El </a:t>
            </a:r>
            <a:r>
              <a:rPr lang="es-MX" sz="2800" b="1" dirty="0">
                <a:latin typeface="Arial" panose="020B0604020202020204" pitchFamily="34" charset="0"/>
                <a:cs typeface="Arial" panose="020B0604020202020204" pitchFamily="34" charset="0"/>
              </a:rPr>
              <a:t>fin </a:t>
            </a:r>
            <a:r>
              <a:rPr lang="es-MX" sz="2800" b="1" dirty="0" smtClean="0">
                <a:latin typeface="Arial" panose="020B0604020202020204" pitchFamily="34" charset="0"/>
                <a:cs typeface="Arial" panose="020B0604020202020204" pitchFamily="34" charset="0"/>
              </a:rPr>
              <a:t>es </a:t>
            </a:r>
            <a:r>
              <a:rPr lang="es-MX" sz="2800" b="1" dirty="0">
                <a:latin typeface="Arial" panose="020B0604020202020204" pitchFamily="34" charset="0"/>
                <a:cs typeface="Arial" panose="020B0604020202020204" pitchFamily="34" charset="0"/>
              </a:rPr>
              <a:t>garantizar una actuación ética y responsable en el ejercicio de sus </a:t>
            </a:r>
            <a:r>
              <a:rPr lang="es-MX" sz="2800" b="1" dirty="0" smtClean="0">
                <a:latin typeface="Arial" panose="020B0604020202020204" pitchFamily="34" charset="0"/>
                <a:cs typeface="Arial" panose="020B0604020202020204" pitchFamily="34" charset="0"/>
              </a:rPr>
              <a:t>funciones </a:t>
            </a:r>
            <a:r>
              <a:rPr lang="es-MX" sz="2800" b="1" dirty="0">
                <a:latin typeface="Arial" panose="020B0604020202020204" pitchFamily="34" charset="0"/>
                <a:cs typeface="Arial" panose="020B0604020202020204" pitchFamily="34" charset="0"/>
              </a:rPr>
              <a:t>así como emitir las medidas preventivas que regulen las conductas que propicien buenas </a:t>
            </a:r>
            <a:r>
              <a:rPr lang="es-MX" sz="2800" b="1" dirty="0" smtClean="0">
                <a:latin typeface="Arial" panose="020B0604020202020204" pitchFamily="34" charset="0"/>
                <a:cs typeface="Arial" panose="020B0604020202020204" pitchFamily="34" charset="0"/>
              </a:rPr>
              <a:t>actitudes con </a:t>
            </a:r>
            <a:r>
              <a:rPr lang="es-MX" sz="2800" b="1" dirty="0">
                <a:latin typeface="Arial" panose="020B0604020202020204" pitchFamily="34" charset="0"/>
                <a:cs typeface="Arial" panose="020B0604020202020204" pitchFamily="34" charset="0"/>
              </a:rPr>
              <a:t>las que se garantice la transparencia, la honestidad y la rendición de cuentas en la gestión pública estatal.</a:t>
            </a:r>
          </a:p>
          <a:p>
            <a:pPr algn="ctr">
              <a:lnSpc>
                <a:spcPct val="150000"/>
              </a:lnSpc>
            </a:pPr>
            <a:r>
              <a:rPr lang="es-MX" sz="2000" b="1" dirty="0">
                <a:solidFill>
                  <a:srgbClr val="FF0000"/>
                </a:solidFill>
              </a:rPr>
              <a:t>Artículo 1°.</a:t>
            </a:r>
            <a:endParaRPr lang="es-MX"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97924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692696"/>
            <a:ext cx="8064896" cy="6186309"/>
          </a:xfrm>
          <a:prstGeom prst="rect">
            <a:avLst/>
          </a:prstGeom>
        </p:spPr>
        <p:txBody>
          <a:bodyPr wrap="square">
            <a:spAutoFit/>
          </a:bodyPr>
          <a:lstStyle/>
          <a:p>
            <a:pPr>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p>
          <a:p>
            <a:pPr algn="ctr">
              <a:lnSpc>
                <a:spcPct val="150000"/>
              </a:lnSpc>
            </a:pPr>
            <a:endParaRPr lang="es-MX" sz="2800" b="1" dirty="0" smtClean="0">
              <a:latin typeface="Arial" panose="020B0604020202020204" pitchFamily="34" charset="0"/>
              <a:cs typeface="Arial" panose="020B0604020202020204" pitchFamily="34" charset="0"/>
            </a:endParaRPr>
          </a:p>
          <a:p>
            <a:pPr algn="just">
              <a:lnSpc>
                <a:spcPct val="150000"/>
              </a:lnSpc>
            </a:pPr>
            <a:r>
              <a:rPr lang="es-MX" sz="2800" b="1" dirty="0">
                <a:latin typeface="Arial" panose="020B0604020202020204" pitchFamily="34" charset="0"/>
                <a:cs typeface="Arial" panose="020B0604020202020204" pitchFamily="34" charset="0"/>
              </a:rPr>
              <a:t>Los principios y valores que rigen el servicio público, como reglas de integridad, previstos en este Acuerdo deberán ser cumplidos por todos los servidores públicos de la Administración Pública del Estado.</a:t>
            </a:r>
          </a:p>
          <a:p>
            <a:pPr algn="just">
              <a:lnSpc>
                <a:spcPct val="150000"/>
              </a:lnSpc>
            </a:pPr>
            <a:endParaRPr lang="es-MX" sz="2800" b="1" dirty="0" smtClean="0">
              <a:latin typeface="Arial" panose="020B0604020202020204" pitchFamily="34" charset="0"/>
              <a:cs typeface="Arial" panose="020B0604020202020204" pitchFamily="34" charset="0"/>
            </a:endParaRPr>
          </a:p>
          <a:p>
            <a:pPr algn="ctr">
              <a:lnSpc>
                <a:spcPct val="150000"/>
              </a:lnSpc>
            </a:pPr>
            <a:r>
              <a:rPr lang="es-MX" sz="2000" b="1" dirty="0">
                <a:solidFill>
                  <a:srgbClr val="FF0000"/>
                </a:solidFill>
                <a:latin typeface="Arial" panose="020B0604020202020204" pitchFamily="34" charset="0"/>
                <a:cs typeface="Arial" panose="020B0604020202020204" pitchFamily="34" charset="0"/>
              </a:rPr>
              <a:t>Artículo </a:t>
            </a:r>
            <a:r>
              <a:rPr lang="es-MX" sz="2000" b="1" dirty="0" smtClean="0">
                <a:solidFill>
                  <a:srgbClr val="FF0000"/>
                </a:solidFill>
                <a:latin typeface="Arial" panose="020B0604020202020204" pitchFamily="34" charset="0"/>
                <a:cs typeface="Arial" panose="020B0604020202020204" pitchFamily="34" charset="0"/>
              </a:rPr>
              <a:t>2°.</a:t>
            </a:r>
          </a:p>
          <a:p>
            <a:pPr algn="just">
              <a:lnSpc>
                <a:spcPct val="150000"/>
              </a:lnSpc>
            </a:pP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830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251520" y="257915"/>
            <a:ext cx="8712968" cy="6408712"/>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395536" y="476672"/>
            <a:ext cx="8496944" cy="5909310"/>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sz="2800" b="1" dirty="0" smtClean="0">
              <a:latin typeface="Arial" panose="020B0604020202020204" pitchFamily="34" charset="0"/>
              <a:cs typeface="Arial" panose="020B0604020202020204" pitchFamily="34" charset="0"/>
            </a:endParaRPr>
          </a:p>
          <a:p>
            <a:pPr algn="just"/>
            <a:r>
              <a:rPr lang="es-MX" sz="2800" b="1" dirty="0">
                <a:latin typeface="Arial" panose="020B0604020202020204" pitchFamily="34" charset="0"/>
                <a:cs typeface="Arial" panose="020B0604020202020204" pitchFamily="34" charset="0"/>
              </a:rPr>
              <a:t>Los servidores públicos deberán observar los principios y valores, conforme a las reglas de integridad establecidos en el presente Acuerdo, en el desempeño de su empleo, cargo o comisión, a fin de contribuir al desarrollo de una cultura de legalidad, de ética y de responsabilidad pública</a:t>
            </a:r>
            <a:r>
              <a:rPr lang="es-MX" sz="2800" b="1" dirty="0" smtClean="0">
                <a:latin typeface="Arial" panose="020B0604020202020204" pitchFamily="34"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a:p>
            <a:pPr algn="just"/>
            <a:r>
              <a:rPr lang="es-MX" sz="2800" b="1" dirty="0">
                <a:latin typeface="Arial" panose="020B0604020202020204" pitchFamily="34" charset="0"/>
                <a:cs typeface="Arial" panose="020B0604020202020204" pitchFamily="34" charset="0"/>
              </a:rPr>
              <a:t>La contravención a lo anterior, será investigada conforme a los procedimientos previstos en el Acuerdo de Creación de la Unidad Especializada en Ética, Conducta y Prevención de conflictos de </a:t>
            </a:r>
            <a:r>
              <a:rPr lang="es-MX" sz="2800" b="1" dirty="0" smtClean="0">
                <a:latin typeface="Arial" panose="020B0604020202020204" pitchFamily="34" charset="0"/>
                <a:cs typeface="Arial" panose="020B0604020202020204" pitchFamily="34" charset="0"/>
              </a:rPr>
              <a:t>Interés.			</a:t>
            </a:r>
            <a:r>
              <a:rPr lang="es-MX" sz="2000" b="1" dirty="0" smtClean="0">
                <a:solidFill>
                  <a:srgbClr val="FF0000"/>
                </a:solidFill>
                <a:latin typeface="Arial" panose="020B0604020202020204" pitchFamily="34" charset="0"/>
                <a:cs typeface="Arial" panose="020B0604020202020204" pitchFamily="34" charset="0"/>
              </a:rPr>
              <a:t>Artículo </a:t>
            </a:r>
            <a:r>
              <a:rPr lang="es-MX" sz="2000" b="1" dirty="0">
                <a:solidFill>
                  <a:srgbClr val="FF0000"/>
                </a:solidFill>
                <a:latin typeface="Arial" panose="020B0604020202020204" pitchFamily="34" charset="0"/>
                <a:cs typeface="Arial" panose="020B0604020202020204" pitchFamily="34" charset="0"/>
              </a:rPr>
              <a:t>5</a:t>
            </a:r>
            <a:r>
              <a:rPr lang="es-MX" sz="2000" b="1" dirty="0" smtClean="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201965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692696"/>
            <a:ext cx="8064896" cy="6186309"/>
          </a:xfrm>
          <a:prstGeom prst="rect">
            <a:avLst/>
          </a:prstGeom>
        </p:spPr>
        <p:txBody>
          <a:bodyPr wrap="square">
            <a:spAutoFit/>
          </a:bodyPr>
          <a:lstStyle/>
          <a:p>
            <a:pPr>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p>
          <a:p>
            <a:pPr algn="ctr">
              <a:lnSpc>
                <a:spcPct val="150000"/>
              </a:lnSpc>
            </a:pPr>
            <a:endParaRPr lang="es-MX" sz="2800" b="1" dirty="0" smtClean="0">
              <a:latin typeface="Arial" panose="020B0604020202020204" pitchFamily="34" charset="0"/>
              <a:cs typeface="Arial" panose="020B0604020202020204" pitchFamily="34" charset="0"/>
            </a:endParaRPr>
          </a:p>
          <a:p>
            <a:pPr algn="just">
              <a:lnSpc>
                <a:spcPct val="150000"/>
              </a:lnSpc>
            </a:pPr>
            <a:r>
              <a:rPr lang="es-MX" sz="2800" b="1" dirty="0">
                <a:latin typeface="Arial" panose="020B0604020202020204" pitchFamily="34" charset="0"/>
                <a:cs typeface="Arial" panose="020B0604020202020204" pitchFamily="34" charset="0"/>
              </a:rPr>
              <a:t>La Contraloría será competente para aplicar, vigilar y evaluar el cumplimiento del presente instrumento, a través de la </a:t>
            </a:r>
            <a:r>
              <a:rPr lang="es-MX" sz="2800" b="1" u="sng" dirty="0">
                <a:latin typeface="Arial" panose="020B0604020202020204" pitchFamily="34" charset="0"/>
                <a:cs typeface="Arial" panose="020B0604020202020204" pitchFamily="34" charset="0"/>
              </a:rPr>
              <a:t>Unidad Especializada</a:t>
            </a:r>
            <a:r>
              <a:rPr lang="es-MX" sz="2800" b="1" dirty="0">
                <a:latin typeface="Arial" panose="020B0604020202020204" pitchFamily="34" charset="0"/>
                <a:cs typeface="Arial" panose="020B0604020202020204" pitchFamily="34" charset="0"/>
              </a:rPr>
              <a:t> que se cree para tal efecto.</a:t>
            </a:r>
          </a:p>
          <a:p>
            <a:pPr algn="just">
              <a:lnSpc>
                <a:spcPct val="150000"/>
              </a:lnSpc>
            </a:pPr>
            <a:endParaRPr lang="es-MX" sz="2800" b="1" dirty="0">
              <a:latin typeface="Arial" panose="020B0604020202020204" pitchFamily="34" charset="0"/>
              <a:cs typeface="Arial" panose="020B0604020202020204" pitchFamily="34" charset="0"/>
            </a:endParaRPr>
          </a:p>
          <a:p>
            <a:pPr algn="just">
              <a:lnSpc>
                <a:spcPct val="150000"/>
              </a:lnSpc>
            </a:pPr>
            <a:endParaRPr lang="es-MX" sz="2800" b="1" dirty="0" smtClean="0">
              <a:latin typeface="Arial" panose="020B0604020202020204" pitchFamily="34" charset="0"/>
              <a:cs typeface="Arial" panose="020B0604020202020204" pitchFamily="34" charset="0"/>
            </a:endParaRPr>
          </a:p>
          <a:p>
            <a:pPr algn="ctr">
              <a:lnSpc>
                <a:spcPct val="150000"/>
              </a:lnSpc>
            </a:pPr>
            <a:r>
              <a:rPr lang="es-MX" sz="2000" b="1" dirty="0">
                <a:solidFill>
                  <a:srgbClr val="FF0000"/>
                </a:solidFill>
                <a:latin typeface="Arial" panose="020B0604020202020204" pitchFamily="34" charset="0"/>
                <a:cs typeface="Arial" panose="020B0604020202020204" pitchFamily="34" charset="0"/>
              </a:rPr>
              <a:t>Artículo </a:t>
            </a:r>
            <a:r>
              <a:rPr lang="es-MX" sz="2000" b="1" dirty="0" smtClean="0">
                <a:solidFill>
                  <a:srgbClr val="FF0000"/>
                </a:solidFill>
                <a:latin typeface="Arial" panose="020B0604020202020204" pitchFamily="34" charset="0"/>
                <a:cs typeface="Arial" panose="020B0604020202020204" pitchFamily="34" charset="0"/>
              </a:rPr>
              <a:t>2°.</a:t>
            </a:r>
          </a:p>
          <a:p>
            <a:pPr algn="just">
              <a:lnSpc>
                <a:spcPct val="150000"/>
              </a:lnSpc>
            </a:pP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7640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539552" y="548680"/>
            <a:ext cx="8496944" cy="5909310"/>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sz="2800" b="1" dirty="0" smtClean="0">
              <a:latin typeface="Arial" panose="020B0604020202020204" pitchFamily="34" charset="0"/>
              <a:cs typeface="Arial" panose="020B0604020202020204" pitchFamily="34" charset="0"/>
            </a:endParaRPr>
          </a:p>
          <a:p>
            <a:r>
              <a:rPr lang="es-MX" sz="2800" b="1" dirty="0">
                <a:latin typeface="Arial" panose="020B0604020202020204" pitchFamily="34" charset="0"/>
                <a:cs typeface="Arial" panose="020B0604020202020204" pitchFamily="34" charset="0"/>
              </a:rPr>
              <a:t>Son </a:t>
            </a:r>
            <a:r>
              <a:rPr lang="es-MX" sz="2800" b="1" u="sng" dirty="0">
                <a:solidFill>
                  <a:srgbClr val="FF0000"/>
                </a:solidFill>
                <a:latin typeface="Arial" panose="020B0604020202020204" pitchFamily="34" charset="0"/>
                <a:cs typeface="Arial" panose="020B0604020202020204" pitchFamily="34" charset="0"/>
              </a:rPr>
              <a:t>principios</a:t>
            </a:r>
            <a:r>
              <a:rPr lang="es-MX" sz="2800" b="1" dirty="0">
                <a:latin typeface="Arial" panose="020B0604020202020204" pitchFamily="34" charset="0"/>
                <a:cs typeface="Arial" panose="020B0604020202020204" pitchFamily="34" charset="0"/>
              </a:rPr>
              <a:t> aplicables a los servidores </a:t>
            </a:r>
            <a:r>
              <a:rPr lang="es-MX" sz="2800" b="1" dirty="0" smtClean="0">
                <a:latin typeface="Arial" panose="020B0604020202020204" pitchFamily="34" charset="0"/>
                <a:cs typeface="Arial" panose="020B0604020202020204" pitchFamily="34" charset="0"/>
              </a:rPr>
              <a:t>públicos:</a:t>
            </a:r>
            <a:endParaRPr lang="es-MX" sz="2800" b="1" dirty="0">
              <a:latin typeface="Arial" panose="020B0604020202020204" pitchFamily="34" charset="0"/>
              <a:cs typeface="Arial" panose="020B0604020202020204" pitchFamily="34" charset="0"/>
            </a:endParaRPr>
          </a:p>
          <a:p>
            <a:r>
              <a:rPr lang="es-MX" sz="2800" b="1" dirty="0">
                <a:latin typeface="Arial" panose="020B0604020202020204" pitchFamily="34" charset="0"/>
                <a:cs typeface="Arial" panose="020B0604020202020204" pitchFamily="34" charset="0"/>
              </a:rPr>
              <a:t> </a:t>
            </a:r>
            <a:r>
              <a:rPr lang="es-MX" sz="2800" b="1" dirty="0" smtClean="0">
                <a:latin typeface="Arial" panose="020B0604020202020204" pitchFamily="34" charset="0"/>
                <a:cs typeface="Arial" panose="020B0604020202020204" pitchFamily="34" charset="0"/>
              </a:rPr>
              <a:t>I</a:t>
            </a:r>
            <a:r>
              <a:rPr lang="es-MX" sz="2800" b="1" dirty="0">
                <a:latin typeface="Arial" panose="020B0604020202020204" pitchFamily="34" charset="0"/>
                <a:cs typeface="Arial" panose="020B0604020202020204" pitchFamily="34" charset="0"/>
              </a:rPr>
              <a:t>. </a:t>
            </a:r>
            <a:r>
              <a:rPr lang="es-MX" sz="2800" b="1" u="sng" dirty="0">
                <a:latin typeface="Arial" panose="020B0604020202020204" pitchFamily="34" charset="0"/>
                <a:cs typeface="Arial" panose="020B0604020202020204" pitchFamily="34" charset="0"/>
              </a:rPr>
              <a:t>Competencia por </a:t>
            </a:r>
            <a:r>
              <a:rPr lang="es-MX" sz="2800" b="1" u="sng" dirty="0" smtClean="0">
                <a:latin typeface="Arial" panose="020B0604020202020204" pitchFamily="34" charset="0"/>
                <a:cs typeface="Arial" panose="020B0604020202020204" pitchFamily="34" charset="0"/>
              </a:rPr>
              <a:t>mérito</a:t>
            </a:r>
            <a:r>
              <a:rPr lang="es-MX" sz="2800" b="1" dirty="0">
                <a:latin typeface="Arial" panose="020B0604020202020204" pitchFamily="34" charset="0"/>
                <a:cs typeface="Arial" panose="020B0604020202020204" pitchFamily="34" charset="0"/>
              </a:rPr>
              <a:t> </a:t>
            </a:r>
          </a:p>
          <a:p>
            <a:r>
              <a:rPr lang="es-MX" sz="2800" b="1" dirty="0">
                <a:latin typeface="Arial" panose="020B0604020202020204" pitchFamily="34" charset="0"/>
                <a:cs typeface="Arial" panose="020B0604020202020204" pitchFamily="34" charset="0"/>
              </a:rPr>
              <a:t>II. </a:t>
            </a:r>
            <a:r>
              <a:rPr lang="es-MX" sz="2800" b="1" u="sng" dirty="0" smtClean="0">
                <a:latin typeface="Arial" panose="020B0604020202020204" pitchFamily="34" charset="0"/>
                <a:cs typeface="Arial" panose="020B0604020202020204" pitchFamily="34" charset="0"/>
              </a:rPr>
              <a:t>Confidencialidad</a:t>
            </a:r>
            <a:endParaRPr lang="es-MX" sz="2800" b="1" u="sng" dirty="0">
              <a:latin typeface="Arial" panose="020B0604020202020204" pitchFamily="34" charset="0"/>
              <a:cs typeface="Arial" panose="020B0604020202020204" pitchFamily="34" charset="0"/>
            </a:endParaRPr>
          </a:p>
          <a:p>
            <a:r>
              <a:rPr lang="es-MX" sz="2800" b="1" dirty="0">
                <a:latin typeface="Arial" panose="020B0604020202020204" pitchFamily="34" charset="0"/>
                <a:cs typeface="Arial" panose="020B0604020202020204" pitchFamily="34" charset="0"/>
              </a:rPr>
              <a:t>III. </a:t>
            </a:r>
            <a:r>
              <a:rPr lang="es-MX" sz="2800" b="1" u="sng" dirty="0">
                <a:latin typeface="Arial" panose="020B0604020202020204" pitchFamily="34" charset="0"/>
                <a:cs typeface="Arial" panose="020B0604020202020204" pitchFamily="34" charset="0"/>
              </a:rPr>
              <a:t>Economía</a:t>
            </a:r>
            <a:r>
              <a:rPr lang="es-MX" sz="2800" b="1" dirty="0">
                <a:latin typeface="Arial" panose="020B0604020202020204" pitchFamily="34" charset="0"/>
                <a:cs typeface="Arial" panose="020B0604020202020204" pitchFamily="34" charset="0"/>
              </a:rPr>
              <a:t>: Es el aprovechamiento y optimización de los recursos que usen, administren o </a:t>
            </a:r>
            <a:r>
              <a:rPr lang="es-MX" sz="2800" b="1" dirty="0" smtClean="0">
                <a:latin typeface="Arial" panose="020B0604020202020204" pitchFamily="34" charset="0"/>
                <a:cs typeface="Arial" panose="020B0604020202020204" pitchFamily="34" charset="0"/>
              </a:rPr>
              <a:t>ejecuten</a:t>
            </a:r>
            <a:r>
              <a:rPr lang="es-MX" sz="2800" b="1" dirty="0">
                <a:latin typeface="Arial" panose="020B0604020202020204" pitchFamily="34" charset="0"/>
                <a:cs typeface="Arial" panose="020B0604020202020204" pitchFamily="34" charset="0"/>
              </a:rPr>
              <a:t> </a:t>
            </a:r>
          </a:p>
          <a:p>
            <a:r>
              <a:rPr lang="es-MX" sz="2800" b="1" dirty="0">
                <a:latin typeface="Arial" panose="020B0604020202020204" pitchFamily="34" charset="0"/>
                <a:cs typeface="Arial" panose="020B0604020202020204" pitchFamily="34" charset="0"/>
              </a:rPr>
              <a:t>IV. </a:t>
            </a:r>
            <a:r>
              <a:rPr lang="es-MX" sz="2800" b="1" u="sng" dirty="0">
                <a:latin typeface="Arial" panose="020B0604020202020204" pitchFamily="34" charset="0"/>
                <a:cs typeface="Arial" panose="020B0604020202020204" pitchFamily="34" charset="0"/>
              </a:rPr>
              <a:t>Eficacia</a:t>
            </a:r>
            <a:r>
              <a:rPr lang="es-MX" sz="2800" b="1" dirty="0">
                <a:latin typeface="Arial" panose="020B0604020202020204" pitchFamily="34" charset="0"/>
                <a:cs typeface="Arial" panose="020B0604020202020204" pitchFamily="34" charset="0"/>
              </a:rPr>
              <a:t>: </a:t>
            </a:r>
            <a:r>
              <a:rPr lang="es-MX" sz="2800" b="1" dirty="0" smtClean="0">
                <a:latin typeface="Arial" panose="020B0604020202020204" pitchFamily="34" charset="0"/>
                <a:cs typeface="Arial" panose="020B0604020202020204" pitchFamily="34" charset="0"/>
              </a:rPr>
              <a:t>capacidad para </a:t>
            </a:r>
            <a:r>
              <a:rPr lang="es-MX" sz="2800" b="1" dirty="0">
                <a:latin typeface="Arial" panose="020B0604020202020204" pitchFamily="34" charset="0"/>
                <a:cs typeface="Arial" panose="020B0604020202020204" pitchFamily="34" charset="0"/>
              </a:rPr>
              <a:t>alcanzar metas y objetivos </a:t>
            </a:r>
            <a:r>
              <a:rPr lang="es-MX" sz="2800" dirty="0">
                <a:latin typeface="Arial" panose="020B0604020202020204" pitchFamily="34" charset="0"/>
                <a:cs typeface="Arial" panose="020B0604020202020204" pitchFamily="34" charset="0"/>
              </a:rPr>
              <a:t> </a:t>
            </a:r>
          </a:p>
          <a:p>
            <a:r>
              <a:rPr lang="es-MX" sz="2800" b="1" dirty="0">
                <a:latin typeface="Arial" panose="020B0604020202020204" pitchFamily="34" charset="0"/>
                <a:cs typeface="Arial" panose="020B0604020202020204" pitchFamily="34" charset="0"/>
              </a:rPr>
              <a:t>VI. </a:t>
            </a:r>
            <a:r>
              <a:rPr lang="es-MX" sz="2800" b="1" u="sng" dirty="0">
                <a:latin typeface="Arial" panose="020B0604020202020204" pitchFamily="34" charset="0"/>
                <a:cs typeface="Arial" panose="020B0604020202020204" pitchFamily="34" charset="0"/>
              </a:rPr>
              <a:t>Equidad</a:t>
            </a:r>
            <a:r>
              <a:rPr lang="es-MX" sz="2800" b="1" dirty="0">
                <a:latin typeface="Arial" panose="020B0604020202020204" pitchFamily="34" charset="0"/>
                <a:cs typeface="Arial" panose="020B0604020202020204" pitchFamily="34" charset="0"/>
              </a:rPr>
              <a:t>: </a:t>
            </a:r>
            <a:r>
              <a:rPr lang="es-MX" sz="2800" b="1" dirty="0" smtClean="0">
                <a:latin typeface="Arial" panose="020B0604020202020204" pitchFamily="34" charset="0"/>
                <a:cs typeface="Arial" panose="020B0604020202020204" pitchFamily="34" charset="0"/>
              </a:rPr>
              <a:t>no </a:t>
            </a:r>
            <a:r>
              <a:rPr lang="es-MX" sz="2800" b="1" dirty="0">
                <a:latin typeface="Arial" panose="020B0604020202020204" pitchFamily="34" charset="0"/>
                <a:cs typeface="Arial" panose="020B0604020202020204" pitchFamily="34" charset="0"/>
              </a:rPr>
              <a:t>favorecer en el trato a una persona perjudicando a </a:t>
            </a:r>
            <a:r>
              <a:rPr lang="es-MX" sz="2800" b="1" dirty="0" smtClean="0">
                <a:latin typeface="Arial" panose="020B0604020202020204" pitchFamily="34" charset="0"/>
                <a:cs typeface="Arial" panose="020B0604020202020204" pitchFamily="34" charset="0"/>
              </a:rPr>
              <a:t>otra</a:t>
            </a:r>
          </a:p>
          <a:p>
            <a:r>
              <a:rPr lang="es-MX" sz="2800" b="1" dirty="0" smtClean="0">
                <a:latin typeface="Arial" panose="020B0604020202020204" pitchFamily="34" charset="0"/>
                <a:cs typeface="Arial" panose="020B0604020202020204" pitchFamily="34" charset="0"/>
              </a:rPr>
              <a:t>VII</a:t>
            </a:r>
            <a:r>
              <a:rPr lang="es-MX" sz="2800" b="1" dirty="0">
                <a:latin typeface="Arial" panose="020B0604020202020204" pitchFamily="34" charset="0"/>
                <a:cs typeface="Arial" panose="020B0604020202020204" pitchFamily="34" charset="0"/>
              </a:rPr>
              <a:t>. </a:t>
            </a:r>
            <a:r>
              <a:rPr lang="es-MX" sz="2800" b="1" u="sng" dirty="0" smtClean="0">
                <a:latin typeface="Arial" panose="020B0604020202020204" pitchFamily="34" charset="0"/>
                <a:cs typeface="Arial" panose="020B0604020202020204" pitchFamily="34" charset="0"/>
              </a:rPr>
              <a:t>Honradez</a:t>
            </a:r>
            <a:r>
              <a:rPr lang="es-MX" sz="2800" b="1" dirty="0">
                <a:latin typeface="Arial" panose="020B0604020202020204" pitchFamily="34" charset="0"/>
                <a:cs typeface="Arial" panose="020B0604020202020204" pitchFamily="34" charset="0"/>
              </a:rPr>
              <a:t> </a:t>
            </a:r>
            <a:r>
              <a:rPr lang="es-MX" sz="2800" b="1" dirty="0">
                <a:solidFill>
                  <a:srgbClr val="FF0000"/>
                </a:solidFill>
                <a:latin typeface="Arial" panose="020B0604020202020204" pitchFamily="34" charset="0"/>
                <a:cs typeface="Arial" panose="020B0604020202020204" pitchFamily="34" charset="0"/>
              </a:rPr>
              <a:t> </a:t>
            </a:r>
            <a:r>
              <a:rPr lang="es-MX" sz="2800" b="1" dirty="0" smtClean="0">
                <a:solidFill>
                  <a:srgbClr val="FF0000"/>
                </a:solidFill>
                <a:latin typeface="Arial" panose="020B0604020202020204" pitchFamily="34" charset="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a:t>
            </a:r>
            <a:r>
              <a:rPr lang="es-MX" sz="2000" b="1" dirty="0">
                <a:solidFill>
                  <a:srgbClr val="FF0000"/>
                </a:solidFill>
                <a:latin typeface="Arial" panose="020B0604020202020204" pitchFamily="34" charset="0"/>
                <a:cs typeface="Arial" panose="020B0604020202020204" pitchFamily="34" charset="0"/>
              </a:rPr>
              <a:t>6°.</a:t>
            </a: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00424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539552" y="548680"/>
            <a:ext cx="8496944" cy="5909310"/>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sz="2800" b="1" dirty="0" smtClean="0">
              <a:latin typeface="Arial" panose="020B0604020202020204" pitchFamily="34" charset="0"/>
              <a:cs typeface="Arial" panose="020B0604020202020204" pitchFamily="34" charset="0"/>
            </a:endParaRPr>
          </a:p>
          <a:p>
            <a:r>
              <a:rPr lang="es-MX" sz="2800" b="1" u="sng" dirty="0" smtClean="0">
                <a:solidFill>
                  <a:srgbClr val="FF0000"/>
                </a:solidFill>
                <a:latin typeface="Arial" panose="020B0604020202020204" pitchFamily="34" charset="0"/>
                <a:cs typeface="Arial" panose="020B0604020202020204" pitchFamily="34" charset="0"/>
              </a:rPr>
              <a:t>Principios</a:t>
            </a:r>
            <a:r>
              <a:rPr lang="es-MX" sz="2800" b="1" dirty="0" smtClean="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aplicables a los servidores </a:t>
            </a:r>
            <a:r>
              <a:rPr lang="es-MX" sz="2800" b="1" dirty="0" smtClean="0">
                <a:latin typeface="Arial" panose="020B0604020202020204" pitchFamily="34" charset="0"/>
                <a:cs typeface="Arial" panose="020B0604020202020204" pitchFamily="34" charset="0"/>
              </a:rPr>
              <a:t>públicos:</a:t>
            </a:r>
            <a:endParaRPr lang="es-MX" sz="2800" b="1" dirty="0">
              <a:latin typeface="Arial" panose="020B0604020202020204" pitchFamily="34" charset="0"/>
              <a:cs typeface="Arial" panose="020B0604020202020204" pitchFamily="34" charset="0"/>
            </a:endParaRPr>
          </a:p>
          <a:p>
            <a:r>
              <a:rPr lang="es-MX" sz="2800" b="1" dirty="0">
                <a:latin typeface="Arial" panose="020B0604020202020204" pitchFamily="34" charset="0"/>
                <a:cs typeface="Arial" panose="020B0604020202020204" pitchFamily="34" charset="0"/>
              </a:rPr>
              <a:t> VIII. </a:t>
            </a:r>
            <a:r>
              <a:rPr lang="es-MX" sz="2800" b="1" u="sng" dirty="0">
                <a:latin typeface="Arial" panose="020B0604020202020204" pitchFamily="34" charset="0"/>
                <a:cs typeface="Arial" panose="020B0604020202020204" pitchFamily="34" charset="0"/>
              </a:rPr>
              <a:t>Imparcialidad</a:t>
            </a:r>
            <a:endParaRPr lang="es-MX" sz="2800" b="1" dirty="0">
              <a:latin typeface="Arial" panose="020B0604020202020204" pitchFamily="34" charset="0"/>
              <a:cs typeface="Arial" panose="020B0604020202020204" pitchFamily="34" charset="0"/>
            </a:endParaRPr>
          </a:p>
          <a:p>
            <a:r>
              <a:rPr lang="es-MX" sz="2800" b="1" dirty="0">
                <a:latin typeface="Arial" panose="020B0604020202020204" pitchFamily="34" charset="0"/>
                <a:cs typeface="Arial" panose="020B0604020202020204" pitchFamily="34" charset="0"/>
              </a:rPr>
              <a:t> IX. </a:t>
            </a:r>
            <a:r>
              <a:rPr lang="es-MX" sz="2800" b="1" u="sng" dirty="0">
                <a:latin typeface="Arial" panose="020B0604020202020204" pitchFamily="34" charset="0"/>
                <a:cs typeface="Arial" panose="020B0604020202020204" pitchFamily="34" charset="0"/>
              </a:rPr>
              <a:t>Igualdad de trato y oportunidades, inclusión y no discriminación</a:t>
            </a:r>
            <a:r>
              <a:rPr lang="es-MX" sz="2800" b="1" dirty="0">
                <a:latin typeface="Arial" panose="020B0604020202020204" pitchFamily="34" charset="0"/>
                <a:cs typeface="Arial" panose="020B0604020202020204" pitchFamily="34" charset="0"/>
              </a:rPr>
              <a:t>	</a:t>
            </a:r>
            <a:endParaRPr lang="es-MX" sz="2000" b="1" dirty="0">
              <a:solidFill>
                <a:srgbClr val="FF0000"/>
              </a:solidFill>
              <a:latin typeface="Arial" panose="020B0604020202020204" pitchFamily="34" charset="0"/>
              <a:cs typeface="Arial" panose="020B0604020202020204" pitchFamily="34" charset="0"/>
            </a:endParaRPr>
          </a:p>
          <a:p>
            <a:r>
              <a:rPr lang="es-MX" sz="2800" b="1" u="sng" dirty="0" smtClean="0">
                <a:latin typeface="Arial" panose="020B0604020202020204" pitchFamily="34" charset="0"/>
                <a:cs typeface="Arial" panose="020B0604020202020204" pitchFamily="34" charset="0"/>
              </a:rPr>
              <a:t>X. Independencia</a:t>
            </a:r>
          </a:p>
          <a:p>
            <a:r>
              <a:rPr lang="es-MX" sz="2800" b="1" u="sng" dirty="0" smtClean="0">
                <a:latin typeface="Arial" panose="020B0604020202020204" pitchFamily="34" charset="0"/>
                <a:cs typeface="Arial" panose="020B0604020202020204" pitchFamily="34" charset="0"/>
              </a:rPr>
              <a:t>XI. Integridad</a:t>
            </a:r>
          </a:p>
          <a:p>
            <a:r>
              <a:rPr lang="es-MX" sz="2800" b="1" u="sng" dirty="0" smtClean="0">
                <a:latin typeface="Arial" panose="020B0604020202020204" pitchFamily="34" charset="0"/>
                <a:cs typeface="Arial" panose="020B0604020202020204" pitchFamily="34" charset="0"/>
              </a:rPr>
              <a:t>XII. Lealtad</a:t>
            </a:r>
          </a:p>
          <a:p>
            <a:r>
              <a:rPr lang="es-MX" sz="2800" b="1" u="sng" dirty="0" smtClean="0">
                <a:latin typeface="Arial" panose="020B0604020202020204" pitchFamily="34" charset="0"/>
                <a:cs typeface="Arial" panose="020B0604020202020204" pitchFamily="34" charset="0"/>
              </a:rPr>
              <a:t>XIII. Legalidad</a:t>
            </a:r>
          </a:p>
          <a:p>
            <a:r>
              <a:rPr lang="es-MX" sz="2800" b="1" u="sng" dirty="0" smtClean="0">
                <a:latin typeface="Arial" panose="020B0604020202020204" pitchFamily="34" charset="0"/>
                <a:cs typeface="Arial" panose="020B0604020202020204" pitchFamily="34" charset="0"/>
              </a:rPr>
              <a:t>XIV. Objetividad</a:t>
            </a:r>
          </a:p>
          <a:p>
            <a:r>
              <a:rPr lang="es-MX" sz="2800" b="1" u="sng" dirty="0" smtClean="0">
                <a:latin typeface="Arial" panose="020B0604020202020204" pitchFamily="34" charset="0"/>
                <a:cs typeface="Arial" panose="020B0604020202020204" pitchFamily="34" charset="0"/>
              </a:rPr>
              <a:t>XV. Profesionalismo</a:t>
            </a:r>
          </a:p>
          <a:p>
            <a:r>
              <a:rPr lang="es-MX" sz="2800" b="1" u="sng" dirty="0" smtClean="0">
                <a:latin typeface="Arial" panose="020B0604020202020204" pitchFamily="34" charset="0"/>
                <a:cs typeface="Arial" panose="020B0604020202020204" pitchFamily="34" charset="0"/>
              </a:rPr>
              <a:t>XVI. Respeto a la Dignidad Humana</a:t>
            </a:r>
          </a:p>
          <a:p>
            <a:r>
              <a:rPr lang="es-MX" sz="2800" b="1" u="sng" dirty="0" smtClean="0">
                <a:latin typeface="Arial" panose="020B0604020202020204" pitchFamily="34" charset="0"/>
                <a:cs typeface="Arial" panose="020B0604020202020204" pitchFamily="34" charset="0"/>
              </a:rPr>
              <a:t>XVII. Transparencia</a:t>
            </a:r>
            <a:r>
              <a:rPr lang="es-MX" sz="2800" b="1" dirty="0" smtClean="0">
                <a:latin typeface="Arial" panose="020B0604020202020204" pitchFamily="34" charset="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6°.</a:t>
            </a:r>
          </a:p>
        </p:txBody>
      </p:sp>
    </p:spTree>
    <p:extLst>
      <p:ext uri="{BB962C8B-B14F-4D97-AF65-F5344CB8AC3E}">
        <p14:creationId xmlns:p14="http://schemas.microsoft.com/office/powerpoint/2010/main" val="36368353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188639"/>
            <a:ext cx="8568952" cy="6412205"/>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756869" y="260648"/>
            <a:ext cx="7919587" cy="6340197"/>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sz="2800" b="1" dirty="0" smtClean="0">
              <a:latin typeface="Arial" panose="020B0604020202020204" pitchFamily="34" charset="0"/>
              <a:cs typeface="Arial" panose="020B0604020202020204" pitchFamily="34" charset="0"/>
            </a:endParaRPr>
          </a:p>
          <a:p>
            <a:r>
              <a:rPr lang="es-MX" sz="2800" b="1" u="sng" dirty="0" smtClean="0">
                <a:solidFill>
                  <a:srgbClr val="FF0000"/>
                </a:solidFill>
                <a:latin typeface="Arial" panose="020B0604020202020204" pitchFamily="34" charset="0"/>
                <a:cs typeface="Arial" panose="020B0604020202020204" pitchFamily="34" charset="0"/>
              </a:rPr>
              <a:t>Valores</a:t>
            </a:r>
            <a:r>
              <a:rPr lang="es-MX" sz="2800" b="1" dirty="0" smtClean="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aplicables a los servidores </a:t>
            </a:r>
            <a:r>
              <a:rPr lang="es-MX" sz="2800" b="1" dirty="0" smtClean="0">
                <a:latin typeface="Arial" panose="020B0604020202020204" pitchFamily="34" charset="0"/>
                <a:cs typeface="Arial" panose="020B0604020202020204" pitchFamily="34" charset="0"/>
              </a:rPr>
              <a:t>públicos:</a:t>
            </a:r>
            <a:endParaRPr lang="es-MX" sz="2800" b="1" dirty="0">
              <a:latin typeface="Arial" panose="020B0604020202020204" pitchFamily="34" charset="0"/>
              <a:cs typeface="Arial" panose="020B0604020202020204" pitchFamily="34" charset="0"/>
            </a:endParaRPr>
          </a:p>
          <a:p>
            <a:r>
              <a:rPr lang="es-MX" sz="2800" b="1" u="sng" dirty="0" smtClean="0"/>
              <a:t>I</a:t>
            </a:r>
            <a:r>
              <a:rPr lang="es-MX" sz="2800" b="1" u="sng" dirty="0"/>
              <a:t>. </a:t>
            </a:r>
            <a:r>
              <a:rPr lang="es-MX" sz="2800" b="1" u="sng" dirty="0" smtClean="0"/>
              <a:t>Compromiso</a:t>
            </a:r>
            <a:endParaRPr lang="es-MX" sz="2800" b="1" u="sng" dirty="0"/>
          </a:p>
          <a:p>
            <a:r>
              <a:rPr lang="es-MX" sz="2800" b="1" u="sng" dirty="0"/>
              <a:t>II. </a:t>
            </a:r>
            <a:r>
              <a:rPr lang="es-MX" sz="2800" b="1" u="sng" dirty="0" smtClean="0"/>
              <a:t>Cooperación</a:t>
            </a:r>
            <a:endParaRPr lang="es-MX" sz="2800" b="1" u="sng" dirty="0"/>
          </a:p>
          <a:p>
            <a:r>
              <a:rPr lang="es-MX" sz="2800" b="1" u="sng" dirty="0"/>
              <a:t>III. </a:t>
            </a:r>
            <a:r>
              <a:rPr lang="es-MX" sz="2800" b="1" u="sng" dirty="0" smtClean="0"/>
              <a:t>Disciplina</a:t>
            </a:r>
            <a:endParaRPr lang="es-MX" sz="2800" b="1" u="sng" dirty="0"/>
          </a:p>
          <a:p>
            <a:r>
              <a:rPr lang="es-MX" sz="2800" b="1" u="sng" dirty="0"/>
              <a:t>IV. </a:t>
            </a:r>
            <a:r>
              <a:rPr lang="es-MX" sz="2800" b="1" u="sng" dirty="0" smtClean="0"/>
              <a:t>Honestidad</a:t>
            </a:r>
            <a:endParaRPr lang="es-MX" sz="2800" b="1" u="sng" dirty="0"/>
          </a:p>
          <a:p>
            <a:r>
              <a:rPr lang="es-MX" sz="2800" b="1" u="sng" dirty="0"/>
              <a:t>V. </a:t>
            </a:r>
            <a:r>
              <a:rPr lang="es-MX" sz="2800" b="1" u="sng" dirty="0" smtClean="0"/>
              <a:t>Liderazgo </a:t>
            </a:r>
          </a:p>
          <a:p>
            <a:r>
              <a:rPr lang="es-MX" sz="2800" b="1" u="sng" dirty="0" smtClean="0"/>
              <a:t>VI</a:t>
            </a:r>
            <a:r>
              <a:rPr lang="es-MX" sz="2800" b="1" u="sng" dirty="0"/>
              <a:t>. Rendición de </a:t>
            </a:r>
            <a:r>
              <a:rPr lang="es-MX" sz="2800" b="1" u="sng" dirty="0" smtClean="0"/>
              <a:t>cuentas</a:t>
            </a:r>
          </a:p>
          <a:p>
            <a:r>
              <a:rPr lang="es-MX" sz="2800" b="1" u="sng" dirty="0">
                <a:cs typeface="Arial" panose="020B0604020202020204" pitchFamily="34" charset="0"/>
              </a:rPr>
              <a:t>VII. </a:t>
            </a:r>
            <a:r>
              <a:rPr lang="es-MX" sz="2800" b="1" u="sng" dirty="0" smtClean="0">
                <a:cs typeface="Arial" panose="020B0604020202020204" pitchFamily="34" charset="0"/>
              </a:rPr>
              <a:t>Respeto</a:t>
            </a:r>
            <a:endParaRPr lang="es-MX" sz="2800" b="1" u="sng" dirty="0">
              <a:cs typeface="Arial" panose="020B0604020202020204" pitchFamily="34" charset="0"/>
            </a:endParaRPr>
          </a:p>
          <a:p>
            <a:r>
              <a:rPr lang="es-MX" sz="2800" b="1" u="sng" dirty="0">
                <a:cs typeface="Arial" panose="020B0604020202020204" pitchFamily="34" charset="0"/>
              </a:rPr>
              <a:t>VIII. Respeto a la Equidad de </a:t>
            </a:r>
            <a:r>
              <a:rPr lang="es-MX" sz="2800" b="1" u="sng" dirty="0" smtClean="0">
                <a:cs typeface="Arial" panose="020B0604020202020204" pitchFamily="34" charset="0"/>
              </a:rPr>
              <a:t>Género</a:t>
            </a:r>
            <a:endParaRPr lang="es-MX" sz="2800" b="1" u="sng" dirty="0">
              <a:cs typeface="Arial" panose="020B0604020202020204" pitchFamily="34" charset="0"/>
            </a:endParaRPr>
          </a:p>
          <a:p>
            <a:r>
              <a:rPr lang="es-MX" sz="2800" b="1" u="sng" dirty="0">
                <a:cs typeface="Arial" panose="020B0604020202020204" pitchFamily="34" charset="0"/>
              </a:rPr>
              <a:t>IX. </a:t>
            </a:r>
            <a:r>
              <a:rPr lang="es-MX" sz="2800" b="1" u="sng" dirty="0" smtClean="0">
                <a:cs typeface="Arial" panose="020B0604020202020204" pitchFamily="34" charset="0"/>
              </a:rPr>
              <a:t>Responsabilidad</a:t>
            </a:r>
            <a:endParaRPr lang="es-MX" sz="2800" b="1" u="sng" dirty="0">
              <a:cs typeface="Arial" panose="020B0604020202020204" pitchFamily="34" charset="0"/>
            </a:endParaRPr>
          </a:p>
          <a:p>
            <a:r>
              <a:rPr lang="es-MX" sz="2800" b="1" u="sng" dirty="0">
                <a:cs typeface="Arial" panose="020B0604020202020204" pitchFamily="34" charset="0"/>
              </a:rPr>
              <a:t>X. </a:t>
            </a:r>
            <a:r>
              <a:rPr lang="es-MX" sz="2800" b="1" u="sng" dirty="0" smtClean="0">
                <a:cs typeface="Arial" panose="020B0604020202020204" pitchFamily="34" charset="0"/>
              </a:rPr>
              <a:t>Solidaridad</a:t>
            </a:r>
            <a:endParaRPr lang="es-MX" sz="2800" b="1" u="sng" dirty="0">
              <a:cs typeface="Arial" panose="020B0604020202020204" pitchFamily="34" charset="0"/>
            </a:endParaRPr>
          </a:p>
          <a:p>
            <a:r>
              <a:rPr lang="es-MX" sz="2800" b="1" u="sng" dirty="0">
                <a:cs typeface="Arial" panose="020B0604020202020204" pitchFamily="34" charset="0"/>
              </a:rPr>
              <a:t>XI. </a:t>
            </a:r>
            <a:r>
              <a:rPr lang="es-MX" sz="2800" b="1" u="sng" dirty="0" smtClean="0">
                <a:cs typeface="Arial" panose="020B0604020202020204" pitchFamily="34" charset="0"/>
              </a:rPr>
              <a:t>Tolerancia</a:t>
            </a:r>
            <a:endParaRPr lang="es-MX" sz="2800" b="1" u="sng" dirty="0">
              <a:cs typeface="Arial" panose="020B0604020202020204" pitchFamily="34" charset="0"/>
            </a:endParaRPr>
          </a:p>
          <a:p>
            <a:r>
              <a:rPr lang="es-MX" sz="2800" b="1" u="sng" dirty="0">
                <a:cs typeface="Arial" panose="020B0604020202020204" pitchFamily="34" charset="0"/>
              </a:rPr>
              <a:t>XII. Vocación de </a:t>
            </a:r>
            <a:r>
              <a:rPr lang="es-MX" sz="2800" b="1" u="sng" dirty="0" smtClean="0">
                <a:cs typeface="Arial" panose="020B0604020202020204" pitchFamily="34" charset="0"/>
              </a:rPr>
              <a:t>servicio</a:t>
            </a:r>
            <a:r>
              <a:rPr lang="es-MX" sz="2800" b="1" dirty="0">
                <a:cs typeface="Arial" panose="020B0604020202020204" pitchFamily="34" charset="0"/>
              </a:rPr>
              <a:t>	</a:t>
            </a:r>
            <a:r>
              <a:rPr lang="es-MX" sz="2800" b="1" dirty="0" smtClean="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7°.</a:t>
            </a:r>
          </a:p>
        </p:txBody>
      </p:sp>
    </p:spTree>
    <p:extLst>
      <p:ext uri="{BB962C8B-B14F-4D97-AF65-F5344CB8AC3E}">
        <p14:creationId xmlns:p14="http://schemas.microsoft.com/office/powerpoint/2010/main" val="42524929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188640"/>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756869" y="64938"/>
            <a:ext cx="7919587" cy="6247864"/>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sz="2800" b="1" dirty="0" smtClean="0">
              <a:latin typeface="Arial" panose="020B0604020202020204" pitchFamily="34" charset="0"/>
              <a:cs typeface="Arial" panose="020B0604020202020204" pitchFamily="34" charset="0"/>
            </a:endParaRPr>
          </a:p>
          <a:p>
            <a:endParaRPr lang="es-MX" b="1" dirty="0" smtClean="0"/>
          </a:p>
          <a:p>
            <a:endParaRPr lang="es-MX" b="1" dirty="0"/>
          </a:p>
          <a:p>
            <a:pPr>
              <a:lnSpc>
                <a:spcPct val="150000"/>
              </a:lnSpc>
            </a:pPr>
            <a:r>
              <a:rPr lang="es-MX" sz="2800" b="1" dirty="0" smtClean="0">
                <a:latin typeface="Arial" panose="020B0604020202020204" pitchFamily="34" charset="0"/>
                <a:cs typeface="Arial" panose="020B0604020202020204" pitchFamily="34" charset="0"/>
              </a:rPr>
              <a:t>Las </a:t>
            </a:r>
            <a:r>
              <a:rPr lang="es-MX" sz="2800" b="1" dirty="0">
                <a:latin typeface="Arial" panose="020B0604020202020204" pitchFamily="34" charset="0"/>
                <a:cs typeface="Arial" panose="020B0604020202020204" pitchFamily="34" charset="0"/>
              </a:rPr>
              <a:t>autoridades competentes para aplicar el </a:t>
            </a:r>
            <a:r>
              <a:rPr lang="es-MX" sz="2800" b="1" dirty="0" smtClean="0">
                <a:latin typeface="Arial" panose="020B0604020202020204" pitchFamily="34" charset="0"/>
                <a:cs typeface="Arial" panose="020B0604020202020204" pitchFamily="34" charset="0"/>
              </a:rPr>
              <a:t>Acuerdo que crea el </a:t>
            </a:r>
            <a:r>
              <a:rPr lang="es-MX" sz="2800" b="1" i="1" dirty="0" smtClean="0">
                <a:solidFill>
                  <a:srgbClr val="FF0000"/>
                </a:solidFill>
                <a:latin typeface="Arial" panose="020B0604020202020204" pitchFamily="34" charset="0"/>
                <a:cs typeface="Arial" panose="020B0604020202020204" pitchFamily="34" charset="0"/>
              </a:rPr>
              <a:t>Código de Ética y Conducta de los Servidores Públicos de la Administración Pública del Estado de Jalisco</a:t>
            </a:r>
            <a:r>
              <a:rPr lang="es-MX" sz="2800" b="1" dirty="0" smtClean="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son</a:t>
            </a:r>
            <a:r>
              <a:rPr lang="es-MX" sz="2800" b="1" dirty="0" smtClean="0">
                <a:latin typeface="Arial" panose="020B0604020202020204" pitchFamily="34"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a:p>
            <a:r>
              <a:rPr lang="es-MX" sz="2800" b="1" dirty="0">
                <a:latin typeface="Arial" panose="020B0604020202020204" pitchFamily="34" charset="0"/>
                <a:cs typeface="Arial" panose="020B0604020202020204" pitchFamily="34" charset="0"/>
              </a:rPr>
              <a:t>I. La Contraloría</a:t>
            </a:r>
            <a:r>
              <a:rPr lang="es-MX" sz="2800" b="1" dirty="0" smtClean="0">
                <a:latin typeface="Arial" panose="020B0604020202020204" pitchFamily="34"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a:p>
            <a:r>
              <a:rPr lang="es-MX" sz="2800" b="1" dirty="0">
                <a:latin typeface="Arial" panose="020B0604020202020204" pitchFamily="34" charset="0"/>
                <a:cs typeface="Arial" panose="020B0604020202020204" pitchFamily="34" charset="0"/>
              </a:rPr>
              <a:t>II. La Unidad Especializada; </a:t>
            </a:r>
            <a:r>
              <a:rPr lang="es-MX" sz="2800" b="1" dirty="0" smtClean="0">
                <a:latin typeface="Arial" panose="020B0604020202020204" pitchFamily="34" charset="0"/>
                <a:cs typeface="Arial" panose="020B0604020202020204" pitchFamily="34" charset="0"/>
              </a:rPr>
              <a:t>y</a:t>
            </a:r>
            <a:endParaRPr lang="es-MX" sz="2800" b="1" dirty="0">
              <a:latin typeface="Arial" panose="020B0604020202020204" pitchFamily="34" charset="0"/>
              <a:cs typeface="Arial" panose="020B0604020202020204" pitchFamily="34" charset="0"/>
            </a:endParaRPr>
          </a:p>
          <a:p>
            <a:r>
              <a:rPr lang="es-MX" sz="2800" b="1" dirty="0">
                <a:latin typeface="Arial" panose="020B0604020202020204" pitchFamily="34" charset="0"/>
                <a:cs typeface="Arial" panose="020B0604020202020204" pitchFamily="34" charset="0"/>
              </a:rPr>
              <a:t>III. Los Comités.</a:t>
            </a:r>
          </a:p>
          <a:p>
            <a:r>
              <a:rPr lang="es-MX" sz="2800" b="1" dirty="0" smtClean="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26°.</a:t>
            </a:r>
          </a:p>
        </p:txBody>
      </p:sp>
    </p:spTree>
    <p:extLst>
      <p:ext uri="{BB962C8B-B14F-4D97-AF65-F5344CB8AC3E}">
        <p14:creationId xmlns:p14="http://schemas.microsoft.com/office/powerpoint/2010/main" val="35265134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188640"/>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756869" y="695012"/>
            <a:ext cx="7919587" cy="5109091"/>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smtClean="0"/>
          </a:p>
          <a:p>
            <a:endParaRPr lang="es-MX" b="1" dirty="0"/>
          </a:p>
          <a:p>
            <a:pPr algn="just">
              <a:lnSpc>
                <a:spcPct val="150000"/>
              </a:lnSpc>
            </a:pPr>
            <a:r>
              <a:rPr lang="es-MX" sz="2800" b="1" dirty="0">
                <a:latin typeface="Arial" panose="020B0604020202020204" pitchFamily="34" charset="0"/>
                <a:cs typeface="Arial" panose="020B0604020202020204" pitchFamily="34" charset="0"/>
              </a:rPr>
              <a:t>La Contraloría promoverá coordinará y vigilará la observancia de las disposiciones contenidas en este Acuerdo, por conducto de la Unidad Especializada en Ética y Prevención de Conflictos de Interés.</a:t>
            </a:r>
          </a:p>
          <a:p>
            <a:r>
              <a:rPr lang="es-MX" sz="2800" b="1" dirty="0" smtClean="0">
                <a:cs typeface="Arial" panose="020B0604020202020204" pitchFamily="34" charset="0"/>
              </a:rPr>
              <a:t>		</a:t>
            </a:r>
          </a:p>
          <a:p>
            <a:r>
              <a:rPr lang="es-MX" sz="2800" b="1" dirty="0" smtClean="0">
                <a:solidFill>
                  <a:srgbClr val="FF0000"/>
                </a:solidFill>
                <a:latin typeface="Arial" panose="020B0604020202020204" pitchFamily="34" charset="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27°.</a:t>
            </a:r>
          </a:p>
        </p:txBody>
      </p:sp>
    </p:spTree>
    <p:extLst>
      <p:ext uri="{BB962C8B-B14F-4D97-AF65-F5344CB8AC3E}">
        <p14:creationId xmlns:p14="http://schemas.microsoft.com/office/powerpoint/2010/main" val="11850679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188640"/>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756869" y="1055052"/>
            <a:ext cx="7919587" cy="4678204"/>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smtClean="0"/>
          </a:p>
          <a:p>
            <a:endParaRPr lang="es-MX" b="1" dirty="0"/>
          </a:p>
          <a:p>
            <a:pPr algn="just">
              <a:lnSpc>
                <a:spcPct val="150000"/>
              </a:lnSpc>
            </a:pPr>
            <a:r>
              <a:rPr lang="es-MX" sz="2800" b="1" dirty="0">
                <a:latin typeface="Arial" panose="020B0604020202020204" pitchFamily="34" charset="0"/>
                <a:cs typeface="Arial" panose="020B0604020202020204" pitchFamily="34" charset="0"/>
              </a:rPr>
              <a:t>La Contraloría, a través de la Unidad Especializada, validará, dará seguimiento y evaluará los Programas Anuales de Trabajo de los Comités de las entidades públicas.</a:t>
            </a:r>
          </a:p>
          <a:p>
            <a:pPr algn="just">
              <a:lnSpc>
                <a:spcPct val="150000"/>
              </a:lnSpc>
            </a:pPr>
            <a:endParaRPr lang="es-MX" sz="2800" b="1" dirty="0">
              <a:latin typeface="Arial" panose="020B0604020202020204" pitchFamily="34" charset="0"/>
              <a:cs typeface="Arial" panose="020B0604020202020204" pitchFamily="34" charset="0"/>
            </a:endParaRPr>
          </a:p>
          <a:p>
            <a:r>
              <a:rPr lang="es-MX" sz="2800" b="1" dirty="0" smtClean="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28°.</a:t>
            </a:r>
          </a:p>
        </p:txBody>
      </p:sp>
    </p:spTree>
    <p:extLst>
      <p:ext uri="{BB962C8B-B14F-4D97-AF65-F5344CB8AC3E}">
        <p14:creationId xmlns:p14="http://schemas.microsoft.com/office/powerpoint/2010/main" val="83819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323528" y="260648"/>
            <a:ext cx="8496944" cy="6408712"/>
            <a:chOff x="323528" y="260648"/>
            <a:chExt cx="8496944" cy="6408712"/>
          </a:xfrm>
        </p:grpSpPr>
        <p:sp>
          <p:nvSpPr>
            <p:cNvPr id="5" name="40 Rectángulo redondeado"/>
            <p:cNvSpPr/>
            <p:nvPr/>
          </p:nvSpPr>
          <p:spPr>
            <a:xfrm>
              <a:off x="323528" y="260648"/>
              <a:ext cx="8496944" cy="6408712"/>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475609" y="355068"/>
              <a:ext cx="1104503" cy="1016143"/>
            </a:xfrm>
            <a:prstGeom prst="rect">
              <a:avLst/>
            </a:prstGeom>
            <a:noFill/>
            <a:ln w="9525">
              <a:noFill/>
              <a:miter lim="800000"/>
              <a:headEnd/>
              <a:tailEnd/>
            </a:ln>
          </p:spPr>
        </p:pic>
      </p:grpSp>
      <p:sp>
        <p:nvSpPr>
          <p:cNvPr id="7" name="Rectángulo 6"/>
          <p:cNvSpPr/>
          <p:nvPr/>
        </p:nvSpPr>
        <p:spPr>
          <a:xfrm>
            <a:off x="467544" y="404664"/>
            <a:ext cx="8064896" cy="6124754"/>
          </a:xfrm>
          <a:prstGeom prst="rect">
            <a:avLst/>
          </a:prstGeom>
        </p:spPr>
        <p:txBody>
          <a:bodyPr wrap="square">
            <a:spAutoFit/>
          </a:bodyPr>
          <a:lstStyle/>
          <a:p>
            <a:pPr algn="just">
              <a:lnSpc>
                <a:spcPct val="150000"/>
              </a:lnSpc>
            </a:pPr>
            <a:r>
              <a:rPr lang="es-MX" sz="2800" b="1" dirty="0" smtClean="0">
                <a:solidFill>
                  <a:srgbClr val="991D49"/>
                </a:solidFill>
                <a:latin typeface="Arial" panose="020B0604020202020204" pitchFamily="34" charset="0"/>
                <a:cs typeface="Arial" panose="020B0604020202020204" pitchFamily="34" charset="0"/>
              </a:rPr>
              <a:t>“Es </a:t>
            </a:r>
            <a:r>
              <a:rPr lang="es-MX" sz="2800" b="1" u="sng" dirty="0">
                <a:solidFill>
                  <a:srgbClr val="991D49"/>
                </a:solidFill>
                <a:latin typeface="Arial" panose="020B0604020202020204" pitchFamily="34" charset="0"/>
                <a:cs typeface="Arial" panose="020B0604020202020204" pitchFamily="34" charset="0"/>
              </a:rPr>
              <a:t>interés primordial</a:t>
            </a:r>
            <a:r>
              <a:rPr lang="es-MX" sz="2800" b="1" dirty="0">
                <a:solidFill>
                  <a:srgbClr val="991D49"/>
                </a:solidFill>
                <a:latin typeface="Arial" panose="020B0604020202020204" pitchFamily="34" charset="0"/>
                <a:cs typeface="Arial" panose="020B0604020202020204" pitchFamily="34" charset="0"/>
              </a:rPr>
              <a:t> </a:t>
            </a:r>
            <a:endParaRPr lang="es-MX" sz="2800" b="1" dirty="0" smtClean="0">
              <a:solidFill>
                <a:srgbClr val="991D49"/>
              </a:solidFill>
              <a:latin typeface="Arial" panose="020B0604020202020204" pitchFamily="34" charset="0"/>
              <a:cs typeface="Arial" panose="020B0604020202020204" pitchFamily="34" charset="0"/>
            </a:endParaRPr>
          </a:p>
          <a:p>
            <a:pPr algn="just">
              <a:lnSpc>
                <a:spcPct val="150000"/>
              </a:lnSpc>
            </a:pPr>
            <a:r>
              <a:rPr lang="es-MX" sz="2800" b="1" dirty="0" smtClean="0">
                <a:solidFill>
                  <a:srgbClr val="991D49"/>
                </a:solidFill>
                <a:latin typeface="Arial" panose="020B0604020202020204" pitchFamily="34" charset="0"/>
                <a:cs typeface="Arial" panose="020B0604020202020204" pitchFamily="34" charset="0"/>
              </a:rPr>
              <a:t>de </a:t>
            </a:r>
            <a:r>
              <a:rPr lang="es-MX" sz="2800" b="1" dirty="0">
                <a:solidFill>
                  <a:srgbClr val="991D49"/>
                </a:solidFill>
                <a:latin typeface="Arial" panose="020B0604020202020204" pitchFamily="34" charset="0"/>
                <a:cs typeface="Arial" panose="020B0604020202020204" pitchFamily="34" charset="0"/>
              </a:rPr>
              <a:t>mi gobierno prevenir y abatir corrupción e </a:t>
            </a:r>
            <a:r>
              <a:rPr lang="es-MX" sz="2800" b="1" dirty="0" smtClean="0">
                <a:solidFill>
                  <a:srgbClr val="991D49"/>
                </a:solidFill>
                <a:latin typeface="Arial" panose="020B0604020202020204" pitchFamily="34" charset="0"/>
                <a:cs typeface="Arial" panose="020B0604020202020204" pitchFamily="34" charset="0"/>
              </a:rPr>
              <a:t>impunidad e instaurar </a:t>
            </a:r>
            <a:r>
              <a:rPr lang="es-MX" sz="2800" b="1" dirty="0">
                <a:solidFill>
                  <a:srgbClr val="991D49"/>
                </a:solidFill>
                <a:latin typeface="Arial" panose="020B0604020202020204" pitchFamily="34" charset="0"/>
                <a:cs typeface="Arial" panose="020B0604020202020204" pitchFamily="34" charset="0"/>
              </a:rPr>
              <a:t>una gestión pública eficiente que fomente la cultura de la transparencia, la legalidad y la rendición de cuentas, </a:t>
            </a:r>
            <a:r>
              <a:rPr lang="es-MX" sz="2800" b="1" dirty="0" smtClean="0">
                <a:solidFill>
                  <a:srgbClr val="991D49"/>
                </a:solidFill>
                <a:latin typeface="Arial" panose="020B0604020202020204" pitchFamily="34" charset="0"/>
                <a:cs typeface="Arial" panose="020B0604020202020204" pitchFamily="34" charset="0"/>
              </a:rPr>
              <a:t>que </a:t>
            </a:r>
            <a:r>
              <a:rPr lang="es-MX" sz="2800" b="1" dirty="0">
                <a:solidFill>
                  <a:srgbClr val="991D49"/>
                </a:solidFill>
                <a:latin typeface="Arial" panose="020B0604020202020204" pitchFamily="34" charset="0"/>
                <a:cs typeface="Arial" panose="020B0604020202020204" pitchFamily="34" charset="0"/>
              </a:rPr>
              <a:t>genere confianza y certidumbre </a:t>
            </a:r>
            <a:r>
              <a:rPr lang="es-MX" sz="2800" b="1" dirty="0" smtClean="0">
                <a:solidFill>
                  <a:srgbClr val="991D49"/>
                </a:solidFill>
                <a:latin typeface="Arial" panose="020B0604020202020204" pitchFamily="34" charset="0"/>
                <a:cs typeface="Arial" panose="020B0604020202020204" pitchFamily="34" charset="0"/>
              </a:rPr>
              <a:t>en las </a:t>
            </a:r>
            <a:r>
              <a:rPr lang="es-MX" sz="2800" b="1" dirty="0">
                <a:solidFill>
                  <a:srgbClr val="991D49"/>
                </a:solidFill>
                <a:latin typeface="Arial" panose="020B0604020202020204" pitchFamily="34" charset="0"/>
                <a:cs typeface="Arial" panose="020B0604020202020204" pitchFamily="34" charset="0"/>
              </a:rPr>
              <a:t>instituciones públicas </a:t>
            </a:r>
            <a:r>
              <a:rPr lang="es-MX" sz="2800" b="1" dirty="0" smtClean="0">
                <a:solidFill>
                  <a:srgbClr val="991D49"/>
                </a:solidFill>
                <a:latin typeface="Arial" panose="020B0604020202020204" pitchFamily="34" charset="0"/>
                <a:cs typeface="Arial" panose="020B0604020202020204" pitchFamily="34" charset="0"/>
              </a:rPr>
              <a:t>y en  </a:t>
            </a:r>
            <a:r>
              <a:rPr lang="es-MX" sz="2800" b="1" dirty="0">
                <a:solidFill>
                  <a:srgbClr val="991D49"/>
                </a:solidFill>
                <a:latin typeface="Arial" panose="020B0604020202020204" pitchFamily="34" charset="0"/>
                <a:cs typeface="Arial" panose="020B0604020202020204" pitchFamily="34" charset="0"/>
              </a:rPr>
              <a:t>los servidores públicos de </a:t>
            </a:r>
            <a:r>
              <a:rPr lang="es-MX" sz="2800" b="1" dirty="0" smtClean="0">
                <a:solidFill>
                  <a:srgbClr val="991D49"/>
                </a:solidFill>
                <a:latin typeface="Arial" panose="020B0604020202020204" pitchFamily="34" charset="0"/>
                <a:cs typeface="Arial" panose="020B0604020202020204" pitchFamily="34" charset="0"/>
              </a:rPr>
              <a:t>Jalisco”.</a:t>
            </a:r>
            <a:endParaRPr lang="es-MX" sz="2800" b="1" dirty="0">
              <a:solidFill>
                <a:srgbClr val="991D49"/>
              </a:solidFill>
              <a:latin typeface="Arial" panose="020B0604020202020204" pitchFamily="34" charset="0"/>
              <a:cs typeface="Arial" panose="020B0604020202020204" pitchFamily="34" charset="0"/>
            </a:endParaRPr>
          </a:p>
          <a:p>
            <a:pPr algn="ctr"/>
            <a:r>
              <a:rPr lang="es-MX" sz="28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Mtro. Jorge Aristóteles Sandoval Díaz</a:t>
            </a:r>
          </a:p>
          <a:p>
            <a:pPr algn="ctr"/>
            <a:r>
              <a:rPr lang="es-MX" sz="28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Gobernador del Estado de Jalisco</a:t>
            </a:r>
            <a:endParaRPr lang="es-MX" sz="2800" dirty="0"/>
          </a:p>
        </p:txBody>
      </p:sp>
    </p:spTree>
    <p:extLst>
      <p:ext uri="{BB962C8B-B14F-4D97-AF65-F5344CB8AC3E}">
        <p14:creationId xmlns:p14="http://schemas.microsoft.com/office/powerpoint/2010/main" val="42756915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188640"/>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756869" y="64938"/>
            <a:ext cx="7919587" cy="6617196"/>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smtClean="0"/>
          </a:p>
          <a:p>
            <a:endParaRPr lang="es-MX" b="1" dirty="0"/>
          </a:p>
          <a:p>
            <a:pPr algn="just">
              <a:lnSpc>
                <a:spcPct val="150000"/>
              </a:lnSpc>
            </a:pPr>
            <a:r>
              <a:rPr lang="es-MX" sz="2800" b="1" dirty="0">
                <a:latin typeface="Arial" panose="020B0604020202020204" pitchFamily="34" charset="0"/>
                <a:cs typeface="Arial" panose="020B0604020202020204" pitchFamily="34" charset="0"/>
              </a:rPr>
              <a:t>La Contraloría será competente para expedir los manuales, lineamientos, directrices, guías, metodologías, procedimientos o cualquier otro documento complementario a las disposiciones contenidas en este Acuerdo, y será competente para interpretar para los efectos administrativos cualquier aspecto relacionado con el mismo.</a:t>
            </a:r>
          </a:p>
          <a:p>
            <a:r>
              <a:rPr lang="es-MX" sz="2800" b="1" dirty="0" smtClean="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29°.</a:t>
            </a:r>
          </a:p>
        </p:txBody>
      </p:sp>
    </p:spTree>
    <p:extLst>
      <p:ext uri="{BB962C8B-B14F-4D97-AF65-F5344CB8AC3E}">
        <p14:creationId xmlns:p14="http://schemas.microsoft.com/office/powerpoint/2010/main" val="38595621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188640"/>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83568" y="696753"/>
            <a:ext cx="7919587" cy="5324535"/>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smtClean="0"/>
          </a:p>
          <a:p>
            <a:endParaRPr lang="es-MX" b="1" dirty="0"/>
          </a:p>
          <a:p>
            <a:pPr algn="just">
              <a:lnSpc>
                <a:spcPct val="150000"/>
              </a:lnSpc>
            </a:pPr>
            <a:r>
              <a:rPr lang="es-MX" sz="2800" b="1" dirty="0">
                <a:latin typeface="Arial" panose="020B0604020202020204" pitchFamily="34" charset="0"/>
                <a:cs typeface="Arial" panose="020B0604020202020204" pitchFamily="34" charset="0"/>
              </a:rPr>
              <a:t>La </a:t>
            </a:r>
            <a:r>
              <a:rPr lang="es-MX" sz="2800" b="1" dirty="0">
                <a:solidFill>
                  <a:srgbClr val="FF0000"/>
                </a:solidFill>
                <a:latin typeface="Arial" panose="020B0604020202020204" pitchFamily="34" charset="0"/>
                <a:cs typeface="Arial" panose="020B0604020202020204" pitchFamily="34" charset="0"/>
              </a:rPr>
              <a:t>Unidad Especializada</a:t>
            </a:r>
            <a:r>
              <a:rPr lang="es-MX" sz="2800" b="1" dirty="0">
                <a:latin typeface="Arial" panose="020B0604020202020204" pitchFamily="34" charset="0"/>
                <a:cs typeface="Arial" panose="020B0604020202020204" pitchFamily="34" charset="0"/>
              </a:rPr>
              <a:t> dependerá orgánicamente de la Contraloría y fungirá como entidad rectora de la definición de políticas públicas, medidas preventivas y estrategias que permitan la salvaguarda efectiva de los </a:t>
            </a:r>
            <a:r>
              <a:rPr lang="es-MX" sz="2800" b="1" dirty="0" smtClean="0">
                <a:latin typeface="Arial" panose="020B0604020202020204" pitchFamily="34" charset="0"/>
                <a:cs typeface="Arial" panose="020B0604020202020204" pitchFamily="34" charset="0"/>
              </a:rPr>
              <a:t>principios.</a:t>
            </a:r>
            <a:endParaRPr lang="es-MX" sz="2800" b="1" dirty="0">
              <a:latin typeface="Arial" panose="020B0604020202020204" pitchFamily="34" charset="0"/>
              <a:cs typeface="Arial" panose="020B0604020202020204" pitchFamily="34" charset="0"/>
            </a:endParaRPr>
          </a:p>
          <a:p>
            <a:r>
              <a:rPr lang="es-MX" sz="2800" b="1" dirty="0" smtClean="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30°.</a:t>
            </a:r>
          </a:p>
        </p:txBody>
      </p:sp>
    </p:spTree>
    <p:extLst>
      <p:ext uri="{BB962C8B-B14F-4D97-AF65-F5344CB8AC3E}">
        <p14:creationId xmlns:p14="http://schemas.microsoft.com/office/powerpoint/2010/main" val="38938900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188640"/>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83568" y="696753"/>
            <a:ext cx="7919587" cy="4678204"/>
          </a:xfrm>
          <a:prstGeom prst="rect">
            <a:avLst/>
          </a:prstGeom>
        </p:spPr>
        <p:txBody>
          <a:bodyPr wrap="square">
            <a:spAutoFit/>
          </a:bodyPr>
          <a:lstStyle/>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smtClean="0"/>
          </a:p>
          <a:p>
            <a:endParaRPr lang="es-MX" b="1" dirty="0"/>
          </a:p>
          <a:p>
            <a:pPr>
              <a:lnSpc>
                <a:spcPct val="150000"/>
              </a:lnSpc>
            </a:pPr>
            <a:r>
              <a:rPr lang="es-MX" sz="2800" b="1" dirty="0">
                <a:latin typeface="Arial" panose="020B0604020202020204" pitchFamily="34" charset="0"/>
                <a:cs typeface="Arial" panose="020B0604020202020204" pitchFamily="34" charset="0"/>
              </a:rPr>
              <a:t>La </a:t>
            </a:r>
            <a:r>
              <a:rPr lang="es-MX" sz="2800" b="1" dirty="0">
                <a:solidFill>
                  <a:srgbClr val="FF0000"/>
                </a:solidFill>
                <a:latin typeface="Arial" panose="020B0604020202020204" pitchFamily="34" charset="0"/>
                <a:cs typeface="Arial" panose="020B0604020202020204" pitchFamily="34" charset="0"/>
              </a:rPr>
              <a:t>Unidad Especializada</a:t>
            </a:r>
            <a:r>
              <a:rPr lang="es-MX" sz="2800" b="1" dirty="0">
                <a:latin typeface="Arial" panose="020B0604020202020204" pitchFamily="34" charset="0"/>
                <a:cs typeface="Arial" panose="020B0604020202020204" pitchFamily="34" charset="0"/>
              </a:rPr>
              <a:t> será el vínculo entre la Contraloría y los Comités de las entidades públicas; y su integración y funcionamiento se regirá conforme al ordenamiento de su creación.</a:t>
            </a:r>
          </a:p>
          <a:p>
            <a:r>
              <a:rPr lang="es-MX" sz="2800" b="1" dirty="0" smtClean="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31°.</a:t>
            </a:r>
          </a:p>
        </p:txBody>
      </p:sp>
    </p:spTree>
    <p:extLst>
      <p:ext uri="{BB962C8B-B14F-4D97-AF65-F5344CB8AC3E}">
        <p14:creationId xmlns:p14="http://schemas.microsoft.com/office/powerpoint/2010/main" val="29483871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95536" y="116632"/>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539552" y="-442844"/>
            <a:ext cx="8280920" cy="6986528"/>
          </a:xfrm>
          <a:prstGeom prst="rect">
            <a:avLst/>
          </a:prstGeom>
        </p:spPr>
        <p:txBody>
          <a:bodyPr wrap="square">
            <a:spAutoFit/>
          </a:bodyPr>
          <a:lstStyle/>
          <a:p>
            <a:pPr algn="just">
              <a:lnSpc>
                <a:spcPct val="150000"/>
              </a:lnSpc>
            </a:pPr>
            <a:endParaRPr lang="es-MX" sz="2800" b="1" dirty="0" smtClean="0">
              <a:solidFill>
                <a:srgbClr val="7030A0"/>
              </a:solidFill>
              <a:latin typeface="Arial" panose="020B0604020202020204" pitchFamily="34" charset="0"/>
              <a:cs typeface="Arial" panose="020B0604020202020204" pitchFamily="34" charset="0"/>
            </a:endParaRPr>
          </a:p>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a:p>
          <a:p>
            <a:pPr algn="just">
              <a:lnSpc>
                <a:spcPct val="150000"/>
              </a:lnSpc>
            </a:pPr>
            <a:r>
              <a:rPr lang="es-MX" sz="2800" b="1" dirty="0" smtClean="0">
                <a:latin typeface="Arial" panose="020B0604020202020204" pitchFamily="34" charset="0"/>
                <a:cs typeface="Arial" panose="020B0604020202020204" pitchFamily="34" charset="0"/>
              </a:rPr>
              <a:t>Los </a:t>
            </a:r>
            <a:r>
              <a:rPr lang="es-MX" sz="2800" b="1" dirty="0">
                <a:solidFill>
                  <a:srgbClr val="FF0000"/>
                </a:solidFill>
                <a:latin typeface="Arial" panose="020B0604020202020204" pitchFamily="34" charset="0"/>
                <a:cs typeface="Arial" panose="020B0604020202020204" pitchFamily="34" charset="0"/>
              </a:rPr>
              <a:t>Comités</a:t>
            </a:r>
            <a:r>
              <a:rPr lang="es-MX" sz="2800" b="1" dirty="0">
                <a:latin typeface="Arial" panose="020B0604020202020204" pitchFamily="34" charset="0"/>
                <a:cs typeface="Arial" panose="020B0604020202020204" pitchFamily="34" charset="0"/>
              </a:rPr>
              <a:t> son los órganos colegiados responsables de llevar a cabo la implementación y seguimiento oportuno y eficaz de las acciones previstas en el Acuerdo de su creación, así como de aquéllas que le sean determinadas por la Unidad Especializada, en el ámbito de la entidad pública de su respectiva </a:t>
            </a:r>
            <a:r>
              <a:rPr lang="es-MX" sz="2800" b="1" dirty="0" smtClean="0">
                <a:latin typeface="Arial" panose="020B0604020202020204" pitchFamily="34" charset="0"/>
                <a:cs typeface="Arial" panose="020B0604020202020204" pitchFamily="34" charset="0"/>
              </a:rPr>
              <a:t>adscripción. </a:t>
            </a:r>
            <a:endParaRPr lang="es-MX" sz="2800" b="1" dirty="0">
              <a:latin typeface="Arial" panose="020B0604020202020204" pitchFamily="34" charset="0"/>
              <a:cs typeface="Arial" panose="020B0604020202020204" pitchFamily="34" charset="0"/>
            </a:endParaRPr>
          </a:p>
          <a:p>
            <a:pPr algn="just"/>
            <a:r>
              <a:rPr lang="es-MX" sz="2800" b="1" dirty="0" smtClean="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32°.</a:t>
            </a:r>
          </a:p>
        </p:txBody>
      </p:sp>
    </p:spTree>
    <p:extLst>
      <p:ext uri="{BB962C8B-B14F-4D97-AF65-F5344CB8AC3E}">
        <p14:creationId xmlns:p14="http://schemas.microsoft.com/office/powerpoint/2010/main" val="354431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95536" y="116632"/>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539552" y="183406"/>
            <a:ext cx="8280920" cy="5693866"/>
          </a:xfrm>
          <a:prstGeom prst="rect">
            <a:avLst/>
          </a:prstGeom>
        </p:spPr>
        <p:txBody>
          <a:bodyPr wrap="square">
            <a:spAutoFit/>
          </a:bodyPr>
          <a:lstStyle/>
          <a:p>
            <a:pPr algn="just">
              <a:lnSpc>
                <a:spcPct val="150000"/>
              </a:lnSpc>
            </a:pPr>
            <a:endParaRPr lang="es-MX" sz="2800" b="1" dirty="0" smtClean="0">
              <a:solidFill>
                <a:srgbClr val="7030A0"/>
              </a:solidFill>
              <a:latin typeface="Arial" panose="020B0604020202020204" pitchFamily="34" charset="0"/>
              <a:cs typeface="Arial" panose="020B0604020202020204" pitchFamily="34" charset="0"/>
            </a:endParaRPr>
          </a:p>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a:p>
          <a:p>
            <a:pPr algn="just">
              <a:lnSpc>
                <a:spcPct val="150000"/>
              </a:lnSpc>
            </a:pPr>
            <a:r>
              <a:rPr lang="es-MX" sz="2800" b="1" dirty="0">
                <a:latin typeface="Arial" panose="020B0604020202020204" pitchFamily="34" charset="0"/>
                <a:cs typeface="Arial" panose="020B0604020202020204" pitchFamily="34" charset="0"/>
              </a:rPr>
              <a:t>Los titulares de las entidades públicas garantizarán la conformación de los Comités de su respectiva adscripción, conforme a las reglas previstas en la normatividad que rija la operación y funcionamiento de dichos órganos.</a:t>
            </a:r>
          </a:p>
          <a:p>
            <a:pPr algn="just"/>
            <a:r>
              <a:rPr lang="es-MX" sz="2800" b="1" dirty="0" smtClean="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33º. </a:t>
            </a:r>
          </a:p>
        </p:txBody>
      </p:sp>
    </p:spTree>
    <p:extLst>
      <p:ext uri="{BB962C8B-B14F-4D97-AF65-F5344CB8AC3E}">
        <p14:creationId xmlns:p14="http://schemas.microsoft.com/office/powerpoint/2010/main" val="12938190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323528" y="260648"/>
            <a:ext cx="8568952" cy="6336704"/>
            <a:chOff x="323528" y="260648"/>
            <a:chExt cx="8568952" cy="6336704"/>
          </a:xfrm>
        </p:grpSpPr>
        <p:sp>
          <p:nvSpPr>
            <p:cNvPr id="6"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7"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8" name="Rectángulo 7"/>
          <p:cNvSpPr/>
          <p:nvPr/>
        </p:nvSpPr>
        <p:spPr>
          <a:xfrm>
            <a:off x="539552" y="397688"/>
            <a:ext cx="8280920" cy="5047536"/>
          </a:xfrm>
          <a:prstGeom prst="rect">
            <a:avLst/>
          </a:prstGeom>
        </p:spPr>
        <p:txBody>
          <a:bodyPr wrap="square">
            <a:spAutoFit/>
          </a:bodyPr>
          <a:lstStyle/>
          <a:p>
            <a:pPr algn="just">
              <a:lnSpc>
                <a:spcPct val="150000"/>
              </a:lnSpc>
            </a:pPr>
            <a:endParaRPr lang="es-MX" sz="2800" b="1" dirty="0" smtClean="0">
              <a:solidFill>
                <a:srgbClr val="7030A0"/>
              </a:solidFill>
              <a:latin typeface="Arial" panose="020B0604020202020204" pitchFamily="34" charset="0"/>
              <a:cs typeface="Arial" panose="020B0604020202020204" pitchFamily="34" charset="0"/>
            </a:endParaRPr>
          </a:p>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a:p>
          <a:p>
            <a:pPr algn="just">
              <a:lnSpc>
                <a:spcPct val="150000"/>
              </a:lnSpc>
            </a:pPr>
            <a:r>
              <a:rPr lang="es-MX" sz="2800" b="1" dirty="0">
                <a:latin typeface="Arial" panose="020B0604020202020204" pitchFamily="34" charset="0"/>
                <a:cs typeface="Arial" panose="020B0604020202020204" pitchFamily="34" charset="0"/>
              </a:rPr>
              <a:t>La integración, funcionamiento y seguimiento de la gestión en materia de ética por parte de los Comités, se sujetará a la normatividad relativa a su creación y a cualquier otra disposición legal o administrativa</a:t>
            </a:r>
            <a:r>
              <a:rPr lang="es-MX" dirty="0" smtClean="0"/>
              <a:t>.</a:t>
            </a:r>
            <a:endParaRPr lang="es-MX" sz="2800" b="1" dirty="0">
              <a:latin typeface="Arial" panose="020B0604020202020204" pitchFamily="34" charset="0"/>
              <a:cs typeface="Arial" panose="020B0604020202020204" pitchFamily="34" charset="0"/>
            </a:endParaRPr>
          </a:p>
          <a:p>
            <a:pPr algn="just"/>
            <a:r>
              <a:rPr lang="es-MX" sz="2800" b="1" dirty="0" smtClean="0">
                <a:cs typeface="Arial" panose="020B0604020202020204" pitchFamily="34" charset="0"/>
              </a:rPr>
              <a:t>				</a:t>
            </a:r>
            <a:r>
              <a:rPr lang="es-MX" sz="2000" b="1" dirty="0" smtClean="0">
                <a:solidFill>
                  <a:srgbClr val="FF0000"/>
                </a:solidFill>
                <a:latin typeface="Arial" panose="020B0604020202020204" pitchFamily="34" charset="0"/>
                <a:cs typeface="Arial" panose="020B0604020202020204" pitchFamily="34" charset="0"/>
              </a:rPr>
              <a:t>Artículo 34º. </a:t>
            </a:r>
          </a:p>
        </p:txBody>
      </p:sp>
    </p:spTree>
    <p:extLst>
      <p:ext uri="{BB962C8B-B14F-4D97-AF65-F5344CB8AC3E}">
        <p14:creationId xmlns:p14="http://schemas.microsoft.com/office/powerpoint/2010/main" val="26652358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323528" y="260648"/>
            <a:ext cx="8568952" cy="6336704"/>
            <a:chOff x="323528" y="260648"/>
            <a:chExt cx="8568952" cy="6336704"/>
          </a:xfrm>
        </p:grpSpPr>
        <p:sp>
          <p:nvSpPr>
            <p:cNvPr id="6"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7"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8" name="Rectángulo 7"/>
          <p:cNvSpPr/>
          <p:nvPr/>
        </p:nvSpPr>
        <p:spPr>
          <a:xfrm>
            <a:off x="611560" y="-21591"/>
            <a:ext cx="8280920" cy="6555641"/>
          </a:xfrm>
          <a:prstGeom prst="rect">
            <a:avLst/>
          </a:prstGeom>
        </p:spPr>
        <p:txBody>
          <a:bodyPr wrap="square">
            <a:spAutoFit/>
          </a:bodyPr>
          <a:lstStyle/>
          <a:p>
            <a:pPr algn="just">
              <a:lnSpc>
                <a:spcPct val="150000"/>
              </a:lnSpc>
            </a:pPr>
            <a:endParaRPr lang="es-MX" sz="2800" b="1" dirty="0" smtClean="0">
              <a:solidFill>
                <a:srgbClr val="7030A0"/>
              </a:solidFill>
              <a:latin typeface="Arial" panose="020B0604020202020204" pitchFamily="34" charset="0"/>
              <a:cs typeface="Arial" panose="020B0604020202020204" pitchFamily="34" charset="0"/>
            </a:endParaRPr>
          </a:p>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a:p>
          <a:p>
            <a:pPr algn="just"/>
            <a:r>
              <a:rPr lang="es-MX" sz="2800" b="1" u="sng" dirty="0" smtClean="0">
                <a:solidFill>
                  <a:srgbClr val="FF0000"/>
                </a:solidFill>
                <a:latin typeface="Arial" panose="020B0604020202020204" pitchFamily="34" charset="0"/>
                <a:cs typeface="Arial" panose="020B0604020202020204" pitchFamily="34" charset="0"/>
              </a:rPr>
              <a:t>Artículo </a:t>
            </a:r>
            <a:r>
              <a:rPr lang="es-MX" sz="2800" b="1" u="sng" dirty="0">
                <a:solidFill>
                  <a:srgbClr val="FF0000"/>
                </a:solidFill>
                <a:latin typeface="Arial" panose="020B0604020202020204" pitchFamily="34" charset="0"/>
                <a:cs typeface="Arial" panose="020B0604020202020204" pitchFamily="34" charset="0"/>
              </a:rPr>
              <a:t>Transitorio </a:t>
            </a:r>
            <a:r>
              <a:rPr lang="es-MX" sz="2800" b="1" u="sng" dirty="0" smtClean="0">
                <a:solidFill>
                  <a:srgbClr val="FF0000"/>
                </a:solidFill>
                <a:latin typeface="Arial" panose="020B0604020202020204" pitchFamily="34" charset="0"/>
                <a:cs typeface="Arial" panose="020B0604020202020204" pitchFamily="34" charset="0"/>
              </a:rPr>
              <a:t>Segundo</a:t>
            </a:r>
            <a:r>
              <a:rPr lang="es-MX" sz="2800" b="1" dirty="0" smtClean="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Las entidades públicas, a través de sus Comités, serán competentes para emitir de manera complementaria la norma relativa a las conductas que tutelen los principios y valores relativos a su objeto</a:t>
            </a:r>
            <a:r>
              <a:rPr lang="es-MX" sz="2800" b="1" dirty="0" smtClean="0">
                <a:latin typeface="Arial" panose="020B0604020202020204" pitchFamily="34"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a:p>
            <a:pPr algn="just"/>
            <a:r>
              <a:rPr lang="es-MX" sz="2800" b="1" u="sng" dirty="0" smtClean="0">
                <a:solidFill>
                  <a:srgbClr val="FF0000"/>
                </a:solidFill>
                <a:latin typeface="Arial" panose="020B0604020202020204" pitchFamily="34" charset="0"/>
                <a:cs typeface="Arial" panose="020B0604020202020204" pitchFamily="34" charset="0"/>
              </a:rPr>
              <a:t>Artículo Transitorio Tercero</a:t>
            </a:r>
            <a:r>
              <a:rPr lang="es-MX" sz="2800" b="1" dirty="0">
                <a:latin typeface="Arial" panose="020B0604020202020204" pitchFamily="34" charset="0"/>
                <a:cs typeface="Arial" panose="020B0604020202020204" pitchFamily="34" charset="0"/>
              </a:rPr>
              <a:t>. Las disposiciones previstas en el presente Acuerdo serán aplicables hasta en tanto se expidan los Lineamientos en la materia, en el marco de operación del sistema anticorrupción que corresponda</a:t>
            </a:r>
            <a:r>
              <a:rPr lang="es-MX" sz="2800" b="1" dirty="0" smtClean="0">
                <a:latin typeface="Arial" panose="020B0604020202020204" pitchFamily="34"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8565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23528" y="260648"/>
            <a:ext cx="8568952" cy="6336704"/>
            <a:chOff x="323528" y="260648"/>
            <a:chExt cx="8568952" cy="6336704"/>
          </a:xfrm>
        </p:grpSpPr>
        <p:sp>
          <p:nvSpPr>
            <p:cNvPr id="5" name="4 Rectángulo redondeado"/>
            <p:cNvSpPr/>
            <p:nvPr/>
          </p:nvSpPr>
          <p:spPr>
            <a:xfrm>
              <a:off x="323528" y="260648"/>
              <a:ext cx="8568952" cy="633670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3862421" y="404664"/>
              <a:ext cx="1142920" cy="1016143"/>
            </a:xfrm>
            <a:prstGeom prst="rect">
              <a:avLst/>
            </a:prstGeom>
            <a:noFill/>
            <a:ln w="9525">
              <a:noFill/>
              <a:miter lim="800000"/>
              <a:headEnd/>
              <a:tailEnd/>
            </a:ln>
          </p:spPr>
        </p:pic>
      </p:grpSp>
      <p:sp>
        <p:nvSpPr>
          <p:cNvPr id="7" name="Rectángulo 6"/>
          <p:cNvSpPr/>
          <p:nvPr/>
        </p:nvSpPr>
        <p:spPr>
          <a:xfrm>
            <a:off x="611560" y="539963"/>
            <a:ext cx="8280920" cy="4401205"/>
          </a:xfrm>
          <a:prstGeom prst="rect">
            <a:avLst/>
          </a:prstGeom>
        </p:spPr>
        <p:txBody>
          <a:bodyPr wrap="square">
            <a:spAutoFit/>
          </a:bodyPr>
          <a:lstStyle/>
          <a:p>
            <a:pPr algn="just">
              <a:lnSpc>
                <a:spcPct val="150000"/>
              </a:lnSpc>
            </a:pPr>
            <a:endParaRPr lang="es-MX" sz="2800" b="1" dirty="0" smtClean="0">
              <a:solidFill>
                <a:srgbClr val="7030A0"/>
              </a:solidFill>
              <a:latin typeface="Arial" panose="020B0604020202020204" pitchFamily="34" charset="0"/>
              <a:cs typeface="Arial" panose="020B0604020202020204" pitchFamily="34" charset="0"/>
            </a:endParaRPr>
          </a:p>
          <a:p>
            <a:pPr algn="just">
              <a:lnSpc>
                <a:spcPct val="150000"/>
              </a:lnSpc>
            </a:pPr>
            <a:r>
              <a:rPr lang="es-MX" sz="2800" b="1" dirty="0" smtClean="0">
                <a:solidFill>
                  <a:srgbClr val="7030A0"/>
                </a:solidFill>
                <a:latin typeface="Arial" panose="020B0604020202020204" pitchFamily="34" charset="0"/>
                <a:cs typeface="Arial" panose="020B0604020202020204" pitchFamily="34" charset="0"/>
              </a:rPr>
              <a:t>Acuerdo 04/2017		Código de Ética</a:t>
            </a:r>
            <a:endParaRPr lang="es-MX" b="1" dirty="0"/>
          </a:p>
          <a:p>
            <a:pPr algn="just"/>
            <a:endParaRPr lang="es-MX" sz="2800" b="1" u="sng" dirty="0" smtClean="0">
              <a:solidFill>
                <a:srgbClr val="FF0000"/>
              </a:solidFill>
              <a:latin typeface="Arial" panose="020B0604020202020204" pitchFamily="34" charset="0"/>
              <a:cs typeface="Arial" panose="020B0604020202020204" pitchFamily="34" charset="0"/>
            </a:endParaRPr>
          </a:p>
          <a:p>
            <a:pPr algn="just">
              <a:lnSpc>
                <a:spcPct val="150000"/>
              </a:lnSpc>
            </a:pPr>
            <a:r>
              <a:rPr lang="es-MX" sz="2800" b="1" u="sng" dirty="0" smtClean="0">
                <a:solidFill>
                  <a:srgbClr val="FF0000"/>
                </a:solidFill>
                <a:latin typeface="Arial" panose="020B0604020202020204" pitchFamily="34" charset="0"/>
                <a:cs typeface="Arial" panose="020B0604020202020204" pitchFamily="34" charset="0"/>
              </a:rPr>
              <a:t>Artículo </a:t>
            </a:r>
            <a:r>
              <a:rPr lang="es-MX" sz="2800" b="1" u="sng" dirty="0">
                <a:solidFill>
                  <a:srgbClr val="FF0000"/>
                </a:solidFill>
                <a:latin typeface="Arial" panose="020B0604020202020204" pitchFamily="34" charset="0"/>
                <a:cs typeface="Arial" panose="020B0604020202020204" pitchFamily="34" charset="0"/>
              </a:rPr>
              <a:t>Transitorio </a:t>
            </a:r>
            <a:r>
              <a:rPr lang="es-MX" sz="2800" b="1" u="sng" dirty="0" smtClean="0">
                <a:solidFill>
                  <a:srgbClr val="FF0000"/>
                </a:solidFill>
                <a:latin typeface="Arial" panose="020B0604020202020204" pitchFamily="34" charset="0"/>
                <a:cs typeface="Arial" panose="020B0604020202020204" pitchFamily="34" charset="0"/>
              </a:rPr>
              <a:t>Quinto</a:t>
            </a:r>
            <a:r>
              <a:rPr lang="es-MX" sz="2800" b="1" dirty="0" smtClean="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La aplicación del presente Acuerdo se sujetará al inicio de operaciones de la Unidad Especializada y de los Comités</a:t>
            </a:r>
            <a:r>
              <a:rPr lang="es-MX" sz="2800" b="1" dirty="0" smtClean="0">
                <a:latin typeface="Arial" panose="020B0604020202020204" pitchFamily="34" charset="0"/>
                <a:cs typeface="Arial" panose="020B0604020202020204" pitchFamily="34" charset="0"/>
              </a:rPr>
              <a:t>.</a:t>
            </a:r>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9855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479576" y="188640"/>
            <a:ext cx="8280920" cy="6480720"/>
            <a:chOff x="479576" y="188640"/>
            <a:chExt cx="8280920" cy="6480720"/>
          </a:xfrm>
        </p:grpSpPr>
        <p:sp>
          <p:nvSpPr>
            <p:cNvPr id="7" name="6 Rectángulo redondeado"/>
            <p:cNvSpPr/>
            <p:nvPr/>
          </p:nvSpPr>
          <p:spPr>
            <a:xfrm>
              <a:off x="479576" y="188640"/>
              <a:ext cx="8280920" cy="648072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8" name="Picture 6" descr="Imagen relacionada"/>
            <p:cNvPicPr>
              <a:picLocks noChangeAspect="1" noChangeArrowheads="1"/>
            </p:cNvPicPr>
            <p:nvPr/>
          </p:nvPicPr>
          <p:blipFill>
            <a:blip r:embed="rId2" cstate="print"/>
            <a:srcRect r="47319"/>
            <a:stretch>
              <a:fillRect/>
            </a:stretch>
          </p:blipFill>
          <p:spPr bwMode="auto">
            <a:xfrm>
              <a:off x="4018469" y="260648"/>
              <a:ext cx="1104503" cy="1063405"/>
            </a:xfrm>
            <a:prstGeom prst="rect">
              <a:avLst/>
            </a:prstGeom>
            <a:noFill/>
            <a:ln w="9525">
              <a:noFill/>
              <a:miter lim="800000"/>
              <a:headEnd/>
              <a:tailEnd/>
            </a:ln>
          </p:spPr>
        </p:pic>
      </p:grpSp>
      <p:sp>
        <p:nvSpPr>
          <p:cNvPr id="4" name="3 Rectángulo"/>
          <p:cNvSpPr/>
          <p:nvPr/>
        </p:nvSpPr>
        <p:spPr>
          <a:xfrm>
            <a:off x="899592" y="-99392"/>
            <a:ext cx="7488832" cy="6894195"/>
          </a:xfrm>
          <a:prstGeom prst="rect">
            <a:avLst/>
          </a:prstGeom>
        </p:spPr>
        <p:txBody>
          <a:bodyPr wrap="square">
            <a:spAutoFit/>
          </a:bodyPr>
          <a:lstStyle/>
          <a:p>
            <a:endParaRPr lang="es-MX" sz="2800" b="1" dirty="0" smtClean="0"/>
          </a:p>
          <a:p>
            <a:endParaRPr lang="es-MX" sz="2800" b="1" dirty="0"/>
          </a:p>
          <a:p>
            <a:endParaRPr lang="es-MX" sz="2800" b="1" dirty="0" smtClean="0"/>
          </a:p>
          <a:p>
            <a:pPr algn="ctr"/>
            <a:r>
              <a:rPr lang="es-MX" sz="2800" b="1" dirty="0">
                <a:solidFill>
                  <a:srgbClr val="FF0000"/>
                </a:solidFill>
                <a:effectLst>
                  <a:outerShdw blurRad="38100" dist="38100" dir="2700000" algn="tl">
                    <a:srgbClr val="000000">
                      <a:alpha val="43137"/>
                    </a:srgbClr>
                  </a:outerShdw>
                </a:effectLst>
              </a:rPr>
              <a:t>Código de Ética y Conducta de los Servidores Públicos de la Administración Pública del</a:t>
            </a:r>
          </a:p>
          <a:p>
            <a:pPr algn="ctr"/>
            <a:r>
              <a:rPr lang="es-MX" sz="2800" b="1" dirty="0">
                <a:solidFill>
                  <a:srgbClr val="FF0000"/>
                </a:solidFill>
                <a:effectLst>
                  <a:outerShdw blurRad="38100" dist="38100" dir="2700000" algn="tl">
                    <a:srgbClr val="000000">
                      <a:alpha val="43137"/>
                    </a:srgbClr>
                  </a:outerShdw>
                </a:effectLst>
              </a:rPr>
              <a:t>Estado de Jalisco</a:t>
            </a:r>
            <a:r>
              <a:rPr lang="es-MX" sz="2800" b="1" dirty="0">
                <a:effectLst>
                  <a:outerShdw blurRad="38100" dist="38100" dir="2700000" algn="tl">
                    <a:srgbClr val="000000">
                      <a:alpha val="43137"/>
                    </a:srgbClr>
                  </a:outerShdw>
                </a:effectLst>
              </a:rPr>
              <a:t> </a:t>
            </a:r>
            <a:endParaRPr lang="es-MX" sz="2800" b="1" dirty="0" smtClean="0">
              <a:effectLst>
                <a:outerShdw blurRad="38100" dist="38100" dir="2700000" algn="tl">
                  <a:srgbClr val="000000">
                    <a:alpha val="43137"/>
                  </a:srgbClr>
                </a:outerShdw>
              </a:effectLst>
            </a:endParaRPr>
          </a:p>
          <a:p>
            <a:pPr algn="ctr"/>
            <a:r>
              <a:rPr lang="es-MX" sz="2800" b="1" dirty="0" smtClean="0">
                <a:latin typeface="Arial" panose="020B0604020202020204" pitchFamily="34" charset="0"/>
                <a:cs typeface="Arial" panose="020B0604020202020204" pitchFamily="34" charset="0"/>
              </a:rPr>
              <a:t>DIGELAG </a:t>
            </a:r>
            <a:r>
              <a:rPr lang="es-MX" sz="2800" b="1" dirty="0">
                <a:latin typeface="Arial" panose="020B0604020202020204" pitchFamily="34" charset="0"/>
                <a:cs typeface="Arial" panose="020B0604020202020204" pitchFamily="34" charset="0"/>
              </a:rPr>
              <a:t>ACU 04/2017</a:t>
            </a:r>
          </a:p>
          <a:p>
            <a:pPr algn="ctr"/>
            <a:endParaRPr lang="es-MX" sz="800" b="1" dirty="0" smtClean="0">
              <a:latin typeface="Arial" panose="020B0604020202020204" pitchFamily="34" charset="0"/>
              <a:cs typeface="Arial" panose="020B0604020202020204" pitchFamily="34" charset="0"/>
            </a:endParaRPr>
          </a:p>
          <a:p>
            <a:pPr algn="ctr"/>
            <a:r>
              <a:rPr lang="es-MX" sz="2800" b="1" dirty="0" smtClean="0">
                <a:latin typeface="Arial" panose="020B0604020202020204" pitchFamily="34" charset="0"/>
                <a:cs typeface="Arial" panose="020B0604020202020204" pitchFamily="34" charset="0"/>
              </a:rPr>
              <a:t>Secretaría General de Gobierno</a:t>
            </a:r>
          </a:p>
          <a:p>
            <a:pPr algn="ctr"/>
            <a:r>
              <a:rPr lang="es-MX" sz="2800" b="1" dirty="0" smtClean="0">
                <a:cs typeface="Arial" panose="020B0604020202020204" pitchFamily="34" charset="0"/>
              </a:rPr>
              <a:t>Subsecretaría de Enlace Legislativo y</a:t>
            </a:r>
          </a:p>
          <a:p>
            <a:pPr algn="ctr"/>
            <a:r>
              <a:rPr lang="es-MX" sz="2800" b="1" dirty="0" smtClean="0">
                <a:cs typeface="Arial" panose="020B0604020202020204" pitchFamily="34" charset="0"/>
              </a:rPr>
              <a:t>Concertación Social</a:t>
            </a:r>
          </a:p>
          <a:p>
            <a:pPr algn="ctr"/>
            <a:r>
              <a:rPr lang="es-MX" sz="2800" b="1" dirty="0" smtClean="0">
                <a:cs typeface="Arial" panose="020B0604020202020204" pitchFamily="34" charset="0"/>
              </a:rPr>
              <a:t>Dirección General de Estudios Legislativos y Acuerdos Gubernamentales</a:t>
            </a:r>
            <a:endParaRPr lang="es-MX" sz="2800" b="1" dirty="0">
              <a:cs typeface="Arial" panose="020B0604020202020204" pitchFamily="34" charset="0"/>
            </a:endParaRPr>
          </a:p>
          <a:p>
            <a:pPr algn="ctr"/>
            <a:r>
              <a:rPr lang="es-MX" sz="2800" b="1" dirty="0" smtClean="0"/>
              <a:t>(DIGELAG)</a:t>
            </a:r>
          </a:p>
          <a:p>
            <a:pPr algn="ctr"/>
            <a:r>
              <a:rPr lang="es-MX" sz="2800" b="1" dirty="0" smtClean="0"/>
              <a:t>CONTRALORÍA GENERAL DEL ESTADO </a:t>
            </a:r>
          </a:p>
          <a:p>
            <a:endParaRPr lang="es-MX" sz="1400" b="1" dirty="0" smtClean="0">
              <a:latin typeface="Arial" panose="020B0604020202020204" pitchFamily="34" charset="0"/>
              <a:cs typeface="Arial" panose="020B0604020202020204" pitchFamily="34" charset="0"/>
            </a:endParaRPr>
          </a:p>
          <a:p>
            <a:pPr algn="ctr"/>
            <a:r>
              <a:rPr lang="es-MX" sz="2800" b="1" dirty="0" smtClean="0">
                <a:latin typeface="Arial" panose="020B0604020202020204" pitchFamily="34" charset="0"/>
                <a:cs typeface="Arial" panose="020B0604020202020204" pitchFamily="34" charset="0"/>
              </a:rPr>
              <a:t>Vigencia:	10 de febrero de 2017</a:t>
            </a:r>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92833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479576" y="305094"/>
            <a:ext cx="8280920" cy="6192688"/>
            <a:chOff x="467544" y="260648"/>
            <a:chExt cx="8280920" cy="6192688"/>
          </a:xfrm>
        </p:grpSpPr>
        <p:sp>
          <p:nvSpPr>
            <p:cNvPr id="5" name="4 Rectángulo redondeado"/>
            <p:cNvSpPr/>
            <p:nvPr/>
          </p:nvSpPr>
          <p:spPr>
            <a:xfrm>
              <a:off x="467544" y="260648"/>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06437" y="666976"/>
              <a:ext cx="1104503" cy="1016143"/>
            </a:xfrm>
            <a:prstGeom prst="rect">
              <a:avLst/>
            </a:prstGeom>
            <a:noFill/>
            <a:ln w="9525">
              <a:noFill/>
              <a:miter lim="800000"/>
              <a:headEnd/>
              <a:tailEnd/>
            </a:ln>
          </p:spPr>
        </p:pic>
      </p:grpSp>
      <p:sp>
        <p:nvSpPr>
          <p:cNvPr id="7" name="6 Rectángulo"/>
          <p:cNvSpPr/>
          <p:nvPr/>
        </p:nvSpPr>
        <p:spPr>
          <a:xfrm>
            <a:off x="999563" y="1844824"/>
            <a:ext cx="7212232" cy="4585871"/>
          </a:xfrm>
          <a:prstGeom prst="rect">
            <a:avLst/>
          </a:prstGeom>
        </p:spPr>
        <p:txBody>
          <a:bodyPr wrap="none">
            <a:spAutoFit/>
          </a:bodyPr>
          <a:lstStyle/>
          <a:p>
            <a:pPr algn="ctr"/>
            <a:r>
              <a:rPr lang="es-MX" sz="4000" b="1" i="1" dirty="0" smtClean="0">
                <a:solidFill>
                  <a:schemeClr val="accent6">
                    <a:lumMod val="50000"/>
                  </a:schemeClr>
                </a:solidFill>
                <a:latin typeface="Arial" pitchFamily="34" charset="0"/>
                <a:cs typeface="Arial" pitchFamily="34" charset="0"/>
              </a:rPr>
              <a:t>¡Muchas gracias por su </a:t>
            </a:r>
          </a:p>
          <a:p>
            <a:pPr algn="ctr"/>
            <a:r>
              <a:rPr lang="es-MX" sz="4000" b="1" i="1" dirty="0" smtClean="0">
                <a:solidFill>
                  <a:schemeClr val="accent6">
                    <a:lumMod val="50000"/>
                  </a:schemeClr>
                </a:solidFill>
                <a:latin typeface="Arial" pitchFamily="34" charset="0"/>
                <a:cs typeface="Arial" pitchFamily="34" charset="0"/>
              </a:rPr>
              <a:t>atención…!</a:t>
            </a:r>
          </a:p>
          <a:p>
            <a:pPr algn="ctr"/>
            <a:endParaRPr lang="es-MX" sz="4000" b="1" i="1" dirty="0" smtClean="0">
              <a:solidFill>
                <a:schemeClr val="accent6">
                  <a:lumMod val="50000"/>
                </a:schemeClr>
              </a:solidFill>
              <a:latin typeface="Arial" pitchFamily="34" charset="0"/>
              <a:cs typeface="Arial" pitchFamily="34" charset="0"/>
            </a:endParaRPr>
          </a:p>
          <a:p>
            <a:pPr algn="ctr"/>
            <a:endParaRPr lang="es-MX" sz="2800" b="1" i="1" dirty="0">
              <a:solidFill>
                <a:schemeClr val="accent6">
                  <a:lumMod val="50000"/>
                </a:schemeClr>
              </a:solidFill>
              <a:latin typeface="Arial" pitchFamily="34" charset="0"/>
              <a:cs typeface="Arial" pitchFamily="34" charset="0"/>
            </a:endParaRPr>
          </a:p>
          <a:p>
            <a:pPr algn="ctr"/>
            <a:r>
              <a:rPr lang="es-MX" sz="3600" b="1" i="1" dirty="0" smtClean="0">
                <a:solidFill>
                  <a:schemeClr val="accent6">
                    <a:lumMod val="50000"/>
                  </a:schemeClr>
                </a:solidFill>
                <a:latin typeface="Arial" pitchFamily="34" charset="0"/>
                <a:cs typeface="Arial" pitchFamily="34" charset="0"/>
              </a:rPr>
              <a:t>Maestro José Luis Leal Campos</a:t>
            </a:r>
          </a:p>
          <a:p>
            <a:pPr algn="ctr"/>
            <a:r>
              <a:rPr lang="es-MX" sz="2800" i="1" dirty="0" smtClean="0">
                <a:solidFill>
                  <a:schemeClr val="accent6">
                    <a:lumMod val="50000"/>
                  </a:schemeClr>
                </a:solidFill>
                <a:latin typeface="Arial" pitchFamily="34" charset="0"/>
                <a:cs typeface="Arial" pitchFamily="34" charset="0"/>
              </a:rPr>
              <a:t>Subsecretario de Enlace Legislativo y</a:t>
            </a:r>
          </a:p>
          <a:p>
            <a:pPr algn="ctr"/>
            <a:r>
              <a:rPr lang="es-MX" sz="2800" i="1" dirty="0" smtClean="0">
                <a:solidFill>
                  <a:schemeClr val="accent6">
                    <a:lumMod val="50000"/>
                  </a:schemeClr>
                </a:solidFill>
                <a:latin typeface="Arial" pitchFamily="34" charset="0"/>
                <a:cs typeface="Arial" pitchFamily="34" charset="0"/>
              </a:rPr>
              <a:t>Concertación Social</a:t>
            </a:r>
          </a:p>
          <a:p>
            <a:pPr algn="ctr"/>
            <a:endParaRPr lang="es-MX" sz="2800" b="1" i="1" dirty="0">
              <a:solidFill>
                <a:schemeClr val="accent6">
                  <a:lumMod val="50000"/>
                </a:schemeClr>
              </a:solidFill>
              <a:latin typeface="Arial" pitchFamily="34" charset="0"/>
              <a:cs typeface="Arial" pitchFamily="34" charset="0"/>
            </a:endParaRPr>
          </a:p>
          <a:p>
            <a:pPr algn="ctr"/>
            <a:r>
              <a:rPr lang="es-MX" sz="2400" dirty="0" smtClean="0">
                <a:solidFill>
                  <a:schemeClr val="accent6">
                    <a:lumMod val="50000"/>
                  </a:schemeClr>
                </a:solidFill>
                <a:latin typeface="Arial" pitchFamily="34" charset="0"/>
                <a:cs typeface="Arial" pitchFamily="34" charset="0"/>
              </a:rPr>
              <a:t>Guadalajara, 10 de octubre de 2017</a:t>
            </a:r>
            <a:endParaRPr lang="es-MX" sz="2400" dirty="0">
              <a:solidFill>
                <a:schemeClr val="accent6">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731331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479576" y="332656"/>
            <a:ext cx="8280920" cy="6192688"/>
            <a:chOff x="467544" y="260648"/>
            <a:chExt cx="8280920" cy="6192688"/>
          </a:xfrm>
        </p:grpSpPr>
        <p:sp>
          <p:nvSpPr>
            <p:cNvPr id="5" name="4 Rectángulo redondeado"/>
            <p:cNvSpPr/>
            <p:nvPr/>
          </p:nvSpPr>
          <p:spPr>
            <a:xfrm>
              <a:off x="467544" y="260648"/>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06437" y="666976"/>
              <a:ext cx="1104503" cy="1016143"/>
            </a:xfrm>
            <a:prstGeom prst="rect">
              <a:avLst/>
            </a:prstGeom>
            <a:noFill/>
            <a:ln w="9525">
              <a:noFill/>
              <a:miter lim="800000"/>
              <a:headEnd/>
              <a:tailEnd/>
            </a:ln>
          </p:spPr>
        </p:pic>
      </p:grpSp>
      <p:sp>
        <p:nvSpPr>
          <p:cNvPr id="4" name="3 Rectángulo"/>
          <p:cNvSpPr/>
          <p:nvPr/>
        </p:nvSpPr>
        <p:spPr>
          <a:xfrm>
            <a:off x="1187624" y="614293"/>
            <a:ext cx="6624736" cy="5909310"/>
          </a:xfrm>
          <a:prstGeom prst="rect">
            <a:avLst/>
          </a:prstGeom>
        </p:spPr>
        <p:txBody>
          <a:bodyPr wrap="square">
            <a:spAutoFit/>
          </a:bodyPr>
          <a:lstStyle/>
          <a:p>
            <a:pPr algn="just">
              <a:lnSpc>
                <a:spcPct val="150000"/>
              </a:lnSpc>
            </a:pPr>
            <a:r>
              <a:rPr lang="es-MX" sz="2800" b="1" u="sng" dirty="0" smtClean="0">
                <a:solidFill>
                  <a:srgbClr val="1A3CC0"/>
                </a:solidFill>
                <a:latin typeface="Arial" panose="020B0604020202020204" pitchFamily="34" charset="0"/>
                <a:cs typeface="Arial" panose="020B0604020202020204" pitchFamily="34" charset="0"/>
              </a:rPr>
              <a:t>Antecedentes</a:t>
            </a:r>
            <a:r>
              <a:rPr lang="es-MX" sz="2800" b="1" u="sng" dirty="0" smtClean="0">
                <a:solidFill>
                  <a:srgbClr val="002060"/>
                </a:solidFill>
                <a:latin typeface="Arial" panose="020B0604020202020204" pitchFamily="34" charset="0"/>
                <a:cs typeface="Arial" panose="020B0604020202020204" pitchFamily="34" charset="0"/>
              </a:rPr>
              <a:t> </a:t>
            </a:r>
          </a:p>
          <a:p>
            <a:pPr algn="just">
              <a:lnSpc>
                <a:spcPct val="150000"/>
              </a:lnSpc>
            </a:pPr>
            <a:endParaRPr lang="es-MX" sz="2800" b="1" dirty="0" smtClean="0">
              <a:latin typeface="Arial" panose="020B0604020202020204" pitchFamily="34" charset="0"/>
              <a:cs typeface="Arial" panose="020B0604020202020204" pitchFamily="34" charset="0"/>
            </a:endParaRPr>
          </a:p>
          <a:p>
            <a:pPr algn="just">
              <a:lnSpc>
                <a:spcPct val="150000"/>
              </a:lnSpc>
            </a:pPr>
            <a:r>
              <a:rPr lang="es-MX" sz="2800" b="1" dirty="0" smtClean="0">
                <a:latin typeface="Arial" panose="020B0604020202020204" pitchFamily="34" charset="0"/>
                <a:cs typeface="Arial" panose="020B0604020202020204" pitchFamily="34" charset="0"/>
              </a:rPr>
              <a:t>Es </a:t>
            </a:r>
            <a:r>
              <a:rPr lang="es-MX" sz="2800" b="1" dirty="0">
                <a:latin typeface="Arial" panose="020B0604020202020204" pitchFamily="34" charset="0"/>
                <a:cs typeface="Arial" panose="020B0604020202020204" pitchFamily="34" charset="0"/>
              </a:rPr>
              <a:t>aceptado de manera general, que la corrupción es un lastre que detiene el desarrollo y dificulta </a:t>
            </a:r>
            <a:r>
              <a:rPr lang="es-MX" sz="2800" b="1" dirty="0" smtClean="0">
                <a:latin typeface="Arial" panose="020B0604020202020204" pitchFamily="34" charset="0"/>
                <a:cs typeface="Arial" panose="020B0604020202020204" pitchFamily="34" charset="0"/>
              </a:rPr>
              <a:t>el crecimiento </a:t>
            </a:r>
            <a:r>
              <a:rPr lang="es-MX" sz="2800" b="1" dirty="0">
                <a:latin typeface="Arial" panose="020B0604020202020204" pitchFamily="34" charset="0"/>
                <a:cs typeface="Arial" panose="020B0604020202020204" pitchFamily="34" charset="0"/>
              </a:rPr>
              <a:t>económico por los enormes costos políticos y sociales que ocasiona. </a:t>
            </a:r>
            <a:endParaRPr lang="es-MX" sz="2800" b="1" dirty="0" smtClean="0">
              <a:latin typeface="Arial" panose="020B0604020202020204" pitchFamily="34" charset="0"/>
              <a:cs typeface="Arial" panose="020B0604020202020204" pitchFamily="34" charset="0"/>
            </a:endParaRPr>
          </a:p>
          <a:p>
            <a:pPr algn="ctr">
              <a:lnSpc>
                <a:spcPct val="150000"/>
              </a:lnSpc>
            </a:pPr>
            <a:r>
              <a:rPr lang="es-MX" sz="2800" b="1" dirty="0" smtClean="0">
                <a:solidFill>
                  <a:srgbClr val="FF0000"/>
                </a:solidFill>
                <a:latin typeface="Arial" panose="020B0604020202020204" pitchFamily="34" charset="0"/>
                <a:cs typeface="Arial" panose="020B0604020202020204" pitchFamily="34" charset="0"/>
              </a:rPr>
              <a:t>La </a:t>
            </a:r>
            <a:r>
              <a:rPr lang="es-MX" sz="2800" b="1" dirty="0">
                <a:solidFill>
                  <a:srgbClr val="FF0000"/>
                </a:solidFill>
                <a:latin typeface="Arial" panose="020B0604020202020204" pitchFamily="34" charset="0"/>
                <a:cs typeface="Arial" panose="020B0604020202020204" pitchFamily="34" charset="0"/>
              </a:rPr>
              <a:t>corrupción indigna y lastima a la sociedad</a:t>
            </a:r>
            <a:r>
              <a:rPr lang="es-MX" sz="2800" b="1" dirty="0" smtClean="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8509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479576" y="332656"/>
            <a:ext cx="8280920" cy="6192688"/>
            <a:chOff x="479576" y="332656"/>
            <a:chExt cx="8280920" cy="6192688"/>
          </a:xfrm>
        </p:grpSpPr>
        <p:sp>
          <p:nvSpPr>
            <p:cNvPr id="5"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738984"/>
              <a:ext cx="1104503" cy="1016143"/>
            </a:xfrm>
            <a:prstGeom prst="rect">
              <a:avLst/>
            </a:prstGeom>
            <a:noFill/>
            <a:ln w="9525">
              <a:noFill/>
              <a:miter lim="800000"/>
              <a:headEnd/>
              <a:tailEnd/>
            </a:ln>
          </p:spPr>
        </p:pic>
      </p:grpSp>
      <p:sp>
        <p:nvSpPr>
          <p:cNvPr id="4" name="Rectángulo 3"/>
          <p:cNvSpPr/>
          <p:nvPr/>
        </p:nvSpPr>
        <p:spPr>
          <a:xfrm>
            <a:off x="683568" y="908720"/>
            <a:ext cx="7920880" cy="5262979"/>
          </a:xfrm>
          <a:prstGeom prst="rect">
            <a:avLst/>
          </a:prstGeom>
        </p:spPr>
        <p:txBody>
          <a:bodyPr wrap="square">
            <a:spAutoFit/>
          </a:bodyPr>
          <a:lstStyle/>
          <a:p>
            <a:pPr algn="just">
              <a:lnSpc>
                <a:spcPct val="150000"/>
              </a:lnSpc>
            </a:pPr>
            <a:r>
              <a:rPr lang="es-MX" sz="2800" b="1" u="sng" dirty="0" smtClean="0">
                <a:solidFill>
                  <a:srgbClr val="1A3CC0"/>
                </a:solidFill>
                <a:latin typeface="Arial" panose="020B0604020202020204" pitchFamily="34" charset="0"/>
                <a:cs typeface="Arial" panose="020B0604020202020204" pitchFamily="34" charset="0"/>
              </a:rPr>
              <a:t>Antecedentes</a:t>
            </a:r>
          </a:p>
          <a:p>
            <a:pPr algn="just">
              <a:lnSpc>
                <a:spcPct val="150000"/>
              </a:lnSpc>
            </a:pPr>
            <a:r>
              <a:rPr lang="es-MX" sz="2800" b="1" dirty="0" smtClean="0">
                <a:latin typeface="Arial" panose="020B0604020202020204" pitchFamily="34" charset="0"/>
                <a:cs typeface="Arial" panose="020B0604020202020204" pitchFamily="34" charset="0"/>
              </a:rPr>
              <a:t>Es </a:t>
            </a:r>
            <a:r>
              <a:rPr lang="es-MX" sz="2800" b="1" dirty="0">
                <a:latin typeface="Arial" panose="020B0604020202020204" pitchFamily="34" charset="0"/>
                <a:cs typeface="Arial" panose="020B0604020202020204" pitchFamily="34" charset="0"/>
              </a:rPr>
              <a:t>un profundo acto </a:t>
            </a:r>
            <a:r>
              <a:rPr lang="es-MX" sz="2800" b="1" dirty="0" smtClean="0">
                <a:latin typeface="Arial" panose="020B0604020202020204" pitchFamily="34" charset="0"/>
                <a:cs typeface="Arial" panose="020B0604020202020204" pitchFamily="34" charset="0"/>
              </a:rPr>
              <a:t>de deshonestidad </a:t>
            </a:r>
            <a:r>
              <a:rPr lang="es-MX" sz="2800" b="1" dirty="0">
                <a:latin typeface="Arial" panose="020B0604020202020204" pitchFamily="34" charset="0"/>
                <a:cs typeface="Arial" panose="020B0604020202020204" pitchFamily="34" charset="0"/>
              </a:rPr>
              <a:t>que fragmenta a las sociedades, que polariza a la opinión pública y que debilita la cohesión entre gobierno y sociedad. </a:t>
            </a:r>
            <a:endParaRPr lang="es-MX" sz="2800" b="1" dirty="0" smtClean="0">
              <a:latin typeface="Arial" panose="020B0604020202020204" pitchFamily="34" charset="0"/>
              <a:cs typeface="Arial" panose="020B0604020202020204" pitchFamily="34" charset="0"/>
            </a:endParaRPr>
          </a:p>
          <a:p>
            <a:pPr algn="just">
              <a:lnSpc>
                <a:spcPct val="150000"/>
              </a:lnSpc>
            </a:pPr>
            <a:r>
              <a:rPr lang="es-MX" sz="2800" b="1" dirty="0">
                <a:latin typeface="Arial" panose="020B0604020202020204" pitchFamily="34" charset="0"/>
                <a:cs typeface="Arial" panose="020B0604020202020204" pitchFamily="34" charset="0"/>
              </a:rPr>
              <a:t>Combatirla </a:t>
            </a:r>
            <a:r>
              <a:rPr lang="es-MX" sz="2800" b="1" dirty="0" smtClean="0">
                <a:latin typeface="Arial" panose="020B0604020202020204" pitchFamily="34" charset="0"/>
                <a:cs typeface="Arial" panose="020B0604020202020204" pitchFamily="34" charset="0"/>
              </a:rPr>
              <a:t>debe ser tarea permanente,  </a:t>
            </a:r>
            <a:r>
              <a:rPr lang="es-MX" sz="2800" b="1" dirty="0">
                <a:latin typeface="Arial" panose="020B0604020202020204" pitchFamily="34" charset="0"/>
                <a:cs typeface="Arial" panose="020B0604020202020204" pitchFamily="34" charset="0"/>
              </a:rPr>
              <a:t>profunda </a:t>
            </a:r>
            <a:r>
              <a:rPr lang="es-MX" sz="2800" b="1" dirty="0" smtClean="0">
                <a:latin typeface="Arial" panose="020B0604020202020204" pitchFamily="34" charset="0"/>
                <a:cs typeface="Arial" panose="020B0604020202020204" pitchFamily="34" charset="0"/>
              </a:rPr>
              <a:t>y desinteresada de los </a:t>
            </a:r>
            <a:r>
              <a:rPr lang="es-MX" sz="2800" b="1" dirty="0">
                <a:latin typeface="Arial" panose="020B0604020202020204" pitchFamily="34" charset="0"/>
                <a:cs typeface="Arial" panose="020B0604020202020204" pitchFamily="34" charset="0"/>
              </a:rPr>
              <a:t>sectores sociales y </a:t>
            </a:r>
            <a:r>
              <a:rPr lang="es-MX" sz="2800" b="1" dirty="0" smtClean="0">
                <a:latin typeface="Arial" panose="020B0604020202020204" pitchFamily="34" charset="0"/>
                <a:cs typeface="Arial" panose="020B0604020202020204" pitchFamily="34" charset="0"/>
              </a:rPr>
              <a:t>gubernamentales. </a:t>
            </a:r>
            <a:endParaRPr lang="es-MX" sz="2800" dirty="0"/>
          </a:p>
        </p:txBody>
      </p:sp>
    </p:spTree>
    <p:extLst>
      <p:ext uri="{BB962C8B-B14F-4D97-AF65-F5344CB8AC3E}">
        <p14:creationId xmlns:p14="http://schemas.microsoft.com/office/powerpoint/2010/main" val="685926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79576" y="332656"/>
            <a:ext cx="8280920" cy="6192688"/>
            <a:chOff x="479576" y="332656"/>
            <a:chExt cx="8280920" cy="6192688"/>
          </a:xfrm>
        </p:grpSpPr>
        <p:sp>
          <p:nvSpPr>
            <p:cNvPr id="4"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grpSp>
      <p:sp>
        <p:nvSpPr>
          <p:cNvPr id="5" name="Rectángulo 4"/>
          <p:cNvSpPr/>
          <p:nvPr/>
        </p:nvSpPr>
        <p:spPr>
          <a:xfrm>
            <a:off x="611560" y="974333"/>
            <a:ext cx="8136904" cy="5262979"/>
          </a:xfrm>
          <a:prstGeom prst="rect">
            <a:avLst/>
          </a:prstGeom>
        </p:spPr>
        <p:txBody>
          <a:bodyPr wrap="square">
            <a:spAutoFit/>
          </a:bodyPr>
          <a:lstStyle/>
          <a:p>
            <a:pPr>
              <a:lnSpc>
                <a:spcPct val="150000"/>
              </a:lnSpc>
            </a:pPr>
            <a:r>
              <a:rPr lang="es-MX" sz="2800" b="1" u="sng" dirty="0">
                <a:solidFill>
                  <a:srgbClr val="1A3CC0"/>
                </a:solidFill>
                <a:latin typeface="Arial" panose="020B0604020202020204" pitchFamily="34" charset="0"/>
                <a:cs typeface="Arial" panose="020B0604020202020204" pitchFamily="34" charset="0"/>
              </a:rPr>
              <a:t>Antecedentes</a:t>
            </a:r>
            <a:r>
              <a:rPr lang="es-MX" sz="2800" b="1" dirty="0">
                <a:solidFill>
                  <a:srgbClr val="002060"/>
                </a:solidFill>
                <a:latin typeface="Arial" panose="020B0604020202020204" pitchFamily="34" charset="0"/>
                <a:cs typeface="Arial" panose="020B0604020202020204" pitchFamily="34" charset="0"/>
              </a:rPr>
              <a:t> </a:t>
            </a:r>
            <a:endParaRPr lang="es-MX" sz="2800" b="1" dirty="0" smtClean="0">
              <a:solidFill>
                <a:srgbClr val="002060"/>
              </a:solidFill>
              <a:latin typeface="Arial" panose="020B0604020202020204" pitchFamily="34" charset="0"/>
              <a:cs typeface="Arial" panose="020B0604020202020204" pitchFamily="34" charset="0"/>
            </a:endParaRPr>
          </a:p>
          <a:p>
            <a:pPr algn="ctr">
              <a:lnSpc>
                <a:spcPct val="150000"/>
              </a:lnSpc>
            </a:pPr>
            <a:r>
              <a:rPr lang="es-MX" sz="2800" b="1" dirty="0" smtClean="0">
                <a:latin typeface="Arial" panose="020B0604020202020204" pitchFamily="34" charset="0"/>
                <a:cs typeface="Arial" panose="020B0604020202020204" pitchFamily="34" charset="0"/>
              </a:rPr>
              <a:t>El ataque a la corrupción y a la impunidad debe ser totalizador, integral y transversal</a:t>
            </a:r>
          </a:p>
          <a:p>
            <a:pPr algn="ctr">
              <a:lnSpc>
                <a:spcPct val="150000"/>
              </a:lnSpc>
            </a:pPr>
            <a:r>
              <a:rPr lang="es-MX" sz="2800" b="1" dirty="0" smtClean="0">
                <a:solidFill>
                  <a:srgbClr val="FF0000"/>
                </a:solidFill>
                <a:latin typeface="Arial" panose="020B0604020202020204" pitchFamily="34" charset="0"/>
                <a:cs typeface="Arial" panose="020B0604020202020204" pitchFamily="34" charset="0"/>
              </a:rPr>
              <a:t>La </a:t>
            </a:r>
            <a:r>
              <a:rPr lang="es-MX" sz="2800" b="1" dirty="0">
                <a:solidFill>
                  <a:srgbClr val="FF0000"/>
                </a:solidFill>
                <a:latin typeface="Arial" panose="020B0604020202020204" pitchFamily="34" charset="0"/>
                <a:cs typeface="Arial" panose="020B0604020202020204" pitchFamily="34" charset="0"/>
              </a:rPr>
              <a:t>corrupción no es un hecho aislado ni se genera de manera unipersonal.</a:t>
            </a:r>
          </a:p>
          <a:p>
            <a:pPr algn="ctr">
              <a:lnSpc>
                <a:spcPct val="150000"/>
              </a:lnSpc>
            </a:pPr>
            <a:r>
              <a:rPr lang="es-MX" sz="2800" b="1" dirty="0">
                <a:solidFill>
                  <a:srgbClr val="FF0000"/>
                </a:solidFill>
                <a:latin typeface="Arial" panose="020B0604020202020204" pitchFamily="34" charset="0"/>
                <a:cs typeface="Arial" panose="020B0604020202020204" pitchFamily="34" charset="0"/>
              </a:rPr>
              <a:t> Detrás de todo corrupto hay redes formales e informales, públicas y privadas, que lo </a:t>
            </a:r>
            <a:r>
              <a:rPr lang="es-MX" sz="2800" b="1" dirty="0" smtClean="0">
                <a:solidFill>
                  <a:srgbClr val="FF0000"/>
                </a:solidFill>
                <a:latin typeface="Arial" panose="020B0604020202020204" pitchFamily="34" charset="0"/>
                <a:cs typeface="Arial" panose="020B0604020202020204" pitchFamily="34" charset="0"/>
              </a:rPr>
              <a:t>alimentan, estimulan </a:t>
            </a:r>
            <a:r>
              <a:rPr lang="es-MX" sz="2800" b="1" dirty="0">
                <a:solidFill>
                  <a:srgbClr val="FF0000"/>
                </a:solidFill>
                <a:latin typeface="Arial" panose="020B0604020202020204" pitchFamily="34" charset="0"/>
                <a:cs typeface="Arial" panose="020B0604020202020204" pitchFamily="34" charset="0"/>
              </a:rPr>
              <a:t>y propician.</a:t>
            </a:r>
            <a:endParaRPr lang="es-MX" sz="2800" dirty="0"/>
          </a:p>
        </p:txBody>
      </p:sp>
    </p:spTree>
    <p:extLst>
      <p:ext uri="{BB962C8B-B14F-4D97-AF65-F5344CB8AC3E}">
        <p14:creationId xmlns:p14="http://schemas.microsoft.com/office/powerpoint/2010/main" val="323837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479576" y="332656"/>
            <a:ext cx="8280920" cy="6192688"/>
            <a:chOff x="479576" y="332656"/>
            <a:chExt cx="8280920" cy="6192688"/>
          </a:xfrm>
        </p:grpSpPr>
        <p:sp>
          <p:nvSpPr>
            <p:cNvPr id="5" name="4 Rectángulo redondeado"/>
            <p:cNvSpPr/>
            <p:nvPr/>
          </p:nvSpPr>
          <p:spPr>
            <a:xfrm>
              <a:off x="479576" y="332656"/>
              <a:ext cx="8280920" cy="619268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6" descr="Imagen relacionada"/>
            <p:cNvPicPr>
              <a:picLocks noChangeAspect="1" noChangeArrowheads="1"/>
            </p:cNvPicPr>
            <p:nvPr/>
          </p:nvPicPr>
          <p:blipFill>
            <a:blip r:embed="rId2" cstate="print"/>
            <a:srcRect r="47319"/>
            <a:stretch>
              <a:fillRect/>
            </a:stretch>
          </p:blipFill>
          <p:spPr bwMode="auto">
            <a:xfrm>
              <a:off x="4018469" y="476672"/>
              <a:ext cx="1104503" cy="1016143"/>
            </a:xfrm>
            <a:prstGeom prst="rect">
              <a:avLst/>
            </a:prstGeom>
            <a:noFill/>
            <a:ln w="9525">
              <a:noFill/>
              <a:miter lim="800000"/>
              <a:headEnd/>
              <a:tailEnd/>
            </a:ln>
          </p:spPr>
        </p:pic>
      </p:grpSp>
      <p:sp>
        <p:nvSpPr>
          <p:cNvPr id="7" name="Rectángulo 6"/>
          <p:cNvSpPr/>
          <p:nvPr/>
        </p:nvSpPr>
        <p:spPr>
          <a:xfrm>
            <a:off x="683568" y="565268"/>
            <a:ext cx="7920880" cy="5909310"/>
          </a:xfrm>
          <a:prstGeom prst="rect">
            <a:avLst/>
          </a:prstGeom>
        </p:spPr>
        <p:txBody>
          <a:bodyPr wrap="square">
            <a:spAutoFit/>
          </a:bodyPr>
          <a:lstStyle/>
          <a:p>
            <a:pPr algn="just">
              <a:lnSpc>
                <a:spcPct val="150000"/>
              </a:lnSpc>
            </a:pPr>
            <a:r>
              <a:rPr lang="es-MX" sz="2800" b="1" u="sng" dirty="0">
                <a:solidFill>
                  <a:srgbClr val="1A3CC0"/>
                </a:solidFill>
                <a:latin typeface="Arial" panose="020B0604020202020204" pitchFamily="34" charset="0"/>
                <a:cs typeface="Arial" panose="020B0604020202020204" pitchFamily="34" charset="0"/>
              </a:rPr>
              <a:t>Antecedentes</a:t>
            </a:r>
            <a:r>
              <a:rPr lang="es-MX" sz="2800" b="1" dirty="0">
                <a:solidFill>
                  <a:srgbClr val="1A3CC0"/>
                </a:solidFill>
                <a:latin typeface="Arial" panose="020B0604020202020204" pitchFamily="34" charset="0"/>
                <a:cs typeface="Arial" panose="020B0604020202020204" pitchFamily="34" charset="0"/>
              </a:rPr>
              <a:t> </a:t>
            </a:r>
          </a:p>
          <a:p>
            <a:pPr algn="just">
              <a:lnSpc>
                <a:spcPct val="150000"/>
              </a:lnSpc>
            </a:pPr>
            <a:r>
              <a:rPr lang="es-MX" sz="2800" b="1" dirty="0" smtClean="0">
                <a:latin typeface="Arial" panose="020B0604020202020204" pitchFamily="34" charset="0"/>
                <a:cs typeface="Arial" panose="020B0604020202020204" pitchFamily="34" charset="0"/>
              </a:rPr>
              <a:t>Ya en </a:t>
            </a:r>
            <a:r>
              <a:rPr lang="es-MX" sz="2800" b="1" dirty="0">
                <a:latin typeface="Arial" panose="020B0604020202020204" pitchFamily="34" charset="0"/>
                <a:cs typeface="Arial" panose="020B0604020202020204" pitchFamily="34" charset="0"/>
              </a:rPr>
              <a:t>las antiguas civilizaciones se encuentran referencias sobre la formación en valores para los gobernantes antes de que asumieran su cargo. El instrumento fundamental para formar a los hombres de gobierno era la </a:t>
            </a:r>
            <a:r>
              <a:rPr lang="es-MX" sz="2800" b="1" dirty="0" smtClean="0">
                <a:latin typeface="Arial" panose="020B0604020202020204" pitchFamily="34" charset="0"/>
                <a:cs typeface="Arial" panose="020B0604020202020204" pitchFamily="34" charset="0"/>
              </a:rPr>
              <a:t>Ética, el </a:t>
            </a:r>
            <a:r>
              <a:rPr lang="es-MX" sz="2800" b="1" dirty="0">
                <a:latin typeface="Arial" panose="020B0604020202020204" pitchFamily="34" charset="0"/>
                <a:cs typeface="Arial" panose="020B0604020202020204" pitchFamily="34" charset="0"/>
              </a:rPr>
              <a:t>filtro para hacer que los hombres que llegaran a ocupar los cargos públicos </a:t>
            </a:r>
            <a:r>
              <a:rPr lang="es-MX" sz="2800" b="1" dirty="0" smtClean="0">
                <a:latin typeface="Arial" panose="020B0604020202020204" pitchFamily="34" charset="0"/>
                <a:cs typeface="Arial" panose="020B0604020202020204" pitchFamily="34" charset="0"/>
              </a:rPr>
              <a:t>trabajaran </a:t>
            </a:r>
            <a:r>
              <a:rPr lang="es-MX" sz="2800" b="1" dirty="0">
                <a:latin typeface="Arial" panose="020B0604020202020204" pitchFamily="34" charset="0"/>
                <a:cs typeface="Arial" panose="020B0604020202020204" pitchFamily="34" charset="0"/>
              </a:rPr>
              <a:t>bien. </a:t>
            </a:r>
            <a:endParaRPr lang="es-MX" sz="2800" dirty="0"/>
          </a:p>
        </p:txBody>
      </p:sp>
    </p:spTree>
    <p:extLst>
      <p:ext uri="{BB962C8B-B14F-4D97-AF65-F5344CB8AC3E}">
        <p14:creationId xmlns:p14="http://schemas.microsoft.com/office/powerpoint/2010/main" val="23889556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4283</TotalTime>
  <Words>1457</Words>
  <Application>Microsoft Office PowerPoint</Application>
  <PresentationFormat>Carta (216 x 279 mm)</PresentationFormat>
  <Paragraphs>311</Paragraphs>
  <Slides>59</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59</vt:i4>
      </vt:variant>
    </vt:vector>
  </HeadingPairs>
  <TitlesOfParts>
    <vt:vector size="65" baseType="lpstr">
      <vt:lpstr>Algerian</vt: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Omar Gómez</dc:creator>
  <cp:lastModifiedBy>Liz</cp:lastModifiedBy>
  <cp:revision>416</cp:revision>
  <cp:lastPrinted>2017-03-10T16:37:29Z</cp:lastPrinted>
  <dcterms:created xsi:type="dcterms:W3CDTF">2016-11-09T15:49:50Z</dcterms:created>
  <dcterms:modified xsi:type="dcterms:W3CDTF">2017-10-09T20:14:53Z</dcterms:modified>
</cp:coreProperties>
</file>