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1" r:id="rId4"/>
    <p:sldId id="262" r:id="rId5"/>
    <p:sldId id="257" r:id="rId6"/>
    <p:sldId id="259" r:id="rId7"/>
    <p:sldId id="263" r:id="rId8"/>
    <p:sldId id="260" r:id="rId9"/>
    <p:sldId id="264" r:id="rId10"/>
    <p:sldId id="266" r:id="rId11"/>
    <p:sldId id="267" r:id="rId12"/>
    <p:sldId id="270" r:id="rId13"/>
    <p:sldId id="269" r:id="rId1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638" y="2048887"/>
            <a:ext cx="11707632" cy="3684940"/>
          </a:xfrm>
        </p:spPr>
        <p:txBody>
          <a:bodyPr anchor="ctr">
            <a:noAutofit/>
          </a:bodyPr>
          <a:lstStyle/>
          <a:p>
            <a:r>
              <a:rPr lang="es-MX" sz="6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COMISIÓN DE CONTRALORES MUNICIPIOS </a:t>
            </a:r>
            <a:r>
              <a:rPr lang="es-MX" sz="6000" dirty="0">
                <a:latin typeface="Batang" panose="02030600000101010101" pitchFamily="18" charset="-127"/>
                <a:ea typeface="Batang" panose="02030600000101010101" pitchFamily="18" charset="-127"/>
              </a:rPr>
              <a:t>– estado</a:t>
            </a:r>
            <a:br>
              <a:rPr lang="es-MX" sz="60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s-MX" sz="6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s-MX" sz="6000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Plan </a:t>
            </a:r>
            <a:r>
              <a:rPr lang="es-MX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Anual de trabajo </a:t>
            </a:r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2018</a:t>
            </a:r>
            <a:endParaRPr lang="es-MX" sz="2800" b="1" dirty="0">
              <a:solidFill>
                <a:schemeClr val="tx1">
                  <a:lumMod val="65000"/>
                  <a:lumOff val="3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Imagen 3" descr="E:\9.- Comisión Contralores Estado - Municipios (CCEM)\Pagina Comision Contralores\Logo CCME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002" y="139215"/>
            <a:ext cx="2522942" cy="1161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74829"/>
          </a:xfrm>
        </p:spPr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Contraloría Social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4400" y="1780086"/>
            <a:ext cx="10363826" cy="465298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9. PROYECTO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Dar seguimiento a Red de Orientación en Contraloría </a:t>
            </a: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S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ocial de Gobiernos </a:t>
            </a: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L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ocales (ROCSGL) y Blindaje Electoral.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400" b="1" cap="none" dirty="0" smtClean="0">
              <a:solidFill>
                <a:schemeClr val="bg1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Presentar informe de resultados del diagnóstico de la Red de Orientación de </a:t>
            </a:r>
            <a:r>
              <a:rPr lang="es-MX" altLang="ko-KR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C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ontraloría </a:t>
            </a:r>
            <a:r>
              <a:rPr lang="es-MX" altLang="ko-KR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S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ocial en los Gobiernos Locales</a:t>
            </a:r>
            <a:r>
              <a:rPr lang="es-MX" altLang="ko-KR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(2017).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Capacitar y dar seguimiento a </a:t>
            </a:r>
            <a:r>
              <a:rPr lang="es-MX" altLang="ko-KR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la Red de Orientación de Contraloría Social en los Gobiernos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Locales.</a:t>
            </a:r>
            <a:endParaRPr lang="es-MX" altLang="ko-KR" sz="2400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Capacitar en Blindaje</a:t>
            </a:r>
            <a:r>
              <a:rPr lang="es-ES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Electoral, Delitos </a:t>
            </a:r>
            <a:r>
              <a:rPr lang="es-ES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E</a:t>
            </a:r>
            <a:r>
              <a:rPr lang="es-ES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lectorales y Responsabilidades </a:t>
            </a:r>
            <a:r>
              <a:rPr lang="es-ES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A</a:t>
            </a:r>
            <a:r>
              <a:rPr lang="es-ES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dministrativas de los servidores públicos.</a:t>
            </a:r>
            <a:endParaRPr lang="es-MX" altLang="ko-KR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801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Acuerdo de Coordinación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456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10. PROYECTO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 Impulsar la adhesión de los municipios faltantes a esta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Comisión </a:t>
            </a: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de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Contralores Municipios-Estado.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4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1. Invitar a los municipios del Estado de Jalisco que aún no forman parte de la </a:t>
            </a: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Comisión de Contralores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Municipios-Estado, a que se incorporen </a:t>
            </a:r>
            <a:r>
              <a:rPr lang="es-MX" altLang="es-MX" sz="24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través de la firma del </a:t>
            </a:r>
            <a:r>
              <a:rPr lang="es-MX" altLang="es-MX" sz="2400" b="1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</a:t>
            </a:r>
            <a:r>
              <a:rPr lang="es-MX" altLang="es-MX" sz="2400" b="1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cuerdo de Coordinación para el Fortalecimiento del Subsistema  Municipal de Control y Evaluación de la Gestión </a:t>
            </a:r>
            <a:r>
              <a:rPr lang="es-MX" altLang="es-MX" sz="2400" b="1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P</a:t>
            </a:r>
            <a:r>
              <a:rPr lang="es-MX" altLang="es-MX" sz="2400" b="1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ública y del Sistema de Control y Evaluación Gubernamental, en el ámbito municipal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</a:p>
          <a:p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88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9003" y="927776"/>
            <a:ext cx="6975167" cy="758462"/>
          </a:xfrm>
        </p:spPr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Difusión Institucional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04673" y="1686238"/>
            <a:ext cx="10363826" cy="4862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11. Proyecto</a:t>
            </a:r>
          </a:p>
          <a:p>
            <a:pPr marL="0" indent="0">
              <a:buNone/>
            </a:pP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	Impulsar la comunicación efectiva y difundir información relativa sobre los acontecimientos que impactan en el actuar diario de los </a:t>
            </a:r>
            <a:r>
              <a:rPr lang="es-MX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Ó</a:t>
            </a: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rganos Internos de Control Municipales.</a:t>
            </a:r>
          </a:p>
          <a:p>
            <a:pPr marL="0" indent="0">
              <a:lnSpc>
                <a:spcPct val="100000"/>
              </a:lnSpc>
              <a:buNone/>
            </a:pPr>
            <a:endParaRPr lang="es-MX" altLang="es-MX" sz="2400" b="1" cap="none" dirty="0" smtClean="0">
              <a:solidFill>
                <a:schemeClr val="bg1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  <a:endParaRPr lang="es-MX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MX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Creación y difusión de una revista digital con temas relevantes en materia de Control y </a:t>
            </a: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Fiscalización.</a:t>
            </a:r>
            <a:endParaRPr lang="es-MX" sz="2400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Creación de un link, en la pagina de la Comisión de Contralores Municipios-Estado (CCME), a través del cual se difundan las mejores prácticas que implementen los municipios</a:t>
            </a:r>
            <a:r>
              <a:rPr lang="es-MX" sz="2400" cap="none" dirty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es-MX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endParaRPr lang="es-MX" sz="2400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30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3898" y="470672"/>
            <a:ext cx="6405012" cy="763788"/>
          </a:xfrm>
        </p:spPr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Calendario de Sesiones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0"/>
            <a:ext cx="2522942" cy="11615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Marcador de contenido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01722229"/>
              </p:ext>
            </p:extLst>
          </p:nvPr>
        </p:nvGraphicFramePr>
        <p:xfrm>
          <a:off x="1153759" y="1968393"/>
          <a:ext cx="9681882" cy="3227551"/>
        </p:xfrm>
        <a:graphic>
          <a:graphicData uri="http://schemas.openxmlformats.org/drawingml/2006/table">
            <a:tbl>
              <a:tblPr firstRow="1" firstCol="1" bandRow="1"/>
              <a:tblGrid>
                <a:gridCol w="7984267"/>
                <a:gridCol w="1697615"/>
              </a:tblGrid>
              <a:tr h="2621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SESIONES</a:t>
                      </a:r>
                      <a:endParaRPr lang="es-MX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</a:t>
                      </a:r>
                      <a:endParaRPr lang="es-MX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1ra. Reunión </a:t>
                      </a: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Regional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07,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14 y 21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 marzo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19,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23 y 30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 abril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07,</a:t>
                      </a:r>
                      <a:r>
                        <a:rPr lang="es-MX" sz="1400" baseline="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09,</a:t>
                      </a: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 14 y 17 </a:t>
                      </a: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 mayo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1ra. Sesión Ordinaria de la Asamblea Plenaria 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 marzo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2da. Reunión </a:t>
                      </a: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Regional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Junio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6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2da. Sesión Ordinaria de la Asamblea Plenaria 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Julio</a:t>
                      </a:r>
                      <a:endParaRPr lang="es-MX" sz="140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3ra. Reunión </a:t>
                      </a: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Regional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Agosto</a:t>
                      </a:r>
                      <a:endParaRPr lang="es-MX" sz="140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4ta. </a:t>
                      </a: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Reunión </a:t>
                      </a: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Regional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Noviembre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500" b="0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1ra. Sesión Ordinaria de la Asamblea </a:t>
                      </a:r>
                      <a:r>
                        <a:rPr lang="es-MX" sz="1500" b="0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Permanente</a:t>
                      </a:r>
                      <a:endParaRPr lang="es-MX" sz="1500" b="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</a:endParaRPr>
                    </a:p>
                  </a:txBody>
                  <a:tcPr marL="48654" marR="48654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Noviembre</a:t>
                      </a:r>
                      <a:endParaRPr lang="es-MX" sz="1400" dirty="0">
                        <a:effectLst/>
                        <a:latin typeface="Arial Narrow" panose="020B0606020202030204" pitchFamily="34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8654" marR="48654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34994" y="43934"/>
            <a:ext cx="2470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794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Objetivo</a:t>
            </a:r>
            <a:endParaRPr lang="es-MX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7450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La Comisión de Contralores Municipios - Estado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tiene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como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objetivo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establecer acciones conjuntas entre la Contraloría del Estado y los 125 municipios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de la Entidad con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el fin de fomentar el intercambio de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experiencias,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tales como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: innovación 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y homologación de procesos en la fiscalización de los recursos públicos y supervisión de actividades administrativas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es-MX" sz="2800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063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82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Control Interno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4400" y="1995496"/>
            <a:ext cx="10363826" cy="430848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MX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PROYECTO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	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Implementar y dar seguimiento en los municipios del Estado de Jalisco, el Modelo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E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statal del Marco Integrado de Control 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Interno (CI).</a:t>
            </a: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  <a:endParaRPr lang="es-MX" altLang="es-MX" sz="24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Revisar y dar seguimiento del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CI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en los 125 municipios.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Impartir asesorías.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Realizar Informe de resultados sobre el avance de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CI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en los 125 municipios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s-MX" sz="28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063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09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194099"/>
            <a:ext cx="10364451" cy="1095899"/>
          </a:xfrm>
        </p:spPr>
        <p:txBody>
          <a:bodyPr>
            <a:normAutofit/>
          </a:bodyPr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Seguimiento a Obras </a:t>
            </a:r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 Recursos Federales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4399" y="2273782"/>
            <a:ext cx="10363826" cy="44174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800" b="1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2. PROYECTO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Fomentar el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u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so de las herramientas de Bitácora Electrónica de Obra Pública (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BEOP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) y CompraNet en las instancias ejecutoras 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municipales.</a:t>
            </a: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800" b="1" cap="none" dirty="0" smtClean="0">
              <a:solidFill>
                <a:schemeClr val="bg1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</a:t>
            </a: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generales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Dar seguimiento al uso e implementación de ambas herramientas.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Impartir capacitaciones a los nuevos usuarios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en el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funcionamiento de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ambos sistemas.</a:t>
            </a:r>
            <a:endParaRPr lang="es-MX" altLang="ko-KR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Presentar reporte estadístico sobre el uso de BEOP y CompraNet en los municipios del </a:t>
            </a:r>
            <a:r>
              <a:rPr lang="es-MX" altLang="ko-KR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Estado.</a:t>
            </a:r>
            <a:endParaRPr lang="es-MX" altLang="ko-KR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s-MX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392024" cy="1194098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548" y="37732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7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5" y="1961889"/>
            <a:ext cx="10363826" cy="48961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3. proyecto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sz="2800" dirty="0"/>
              <a:t>	</a:t>
            </a:r>
            <a:r>
              <a:rPr 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Llevar a cabo la homologación de procedimientos, criterios, programas y normas profesionales en materia de auditoría y fiscalización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</a:t>
            </a: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generales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Presentar y capacitar a los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Contralores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municipales, en la Guía de Auditoría de la Administración Pública del Estado de Jalisco.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Capacitar a las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contralorías 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municipales en las Normas Profesionales de Auditoría del Sistema Nacional de Fiscalización.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Informar sobre los criterios que emita el Sistema Nacional de Fiscalización.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>
              <a:buNone/>
            </a:pPr>
            <a:endParaRPr lang="es-MX" sz="2800" dirty="0"/>
          </a:p>
        </p:txBody>
      </p:sp>
      <p:pic>
        <p:nvPicPr>
          <p:cNvPr id="4" name="Imagen 3" descr="E:\9.- Comisión Contralores Estado - Municipios (CCEM)\Pagina Comision Contralores\Logo CCME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678" y="0"/>
            <a:ext cx="2239570" cy="977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2287" cy="1093146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Fortalecimiento de la Labor de la Fiscalización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182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793" y="0"/>
            <a:ext cx="10639313" cy="2000923"/>
          </a:xfrm>
        </p:spPr>
        <p:txBody>
          <a:bodyPr>
            <a:normAutofit/>
          </a:bodyPr>
          <a:lstStyle/>
          <a:p>
            <a:r>
              <a:rPr lang="es-MX" sz="3200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Código de Ética y Conducta de los </a:t>
            </a:r>
            <a:br>
              <a:rPr lang="es-MX" sz="3200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s-MX" sz="3200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Servidores Públicos de la</a:t>
            </a:r>
            <a:br>
              <a:rPr lang="es-MX" sz="3200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s-MX" sz="3200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Administración Pública del Estado de Jalisco</a:t>
            </a:r>
            <a:endParaRPr lang="es-MX" sz="3200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763793" y="2000923"/>
            <a:ext cx="10639313" cy="466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4</a:t>
            </a:r>
            <a:r>
              <a:rPr lang="es-MX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 proyecto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800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Brindar a las contralorías municipales las herramientas que permitan el intercambio de información en materia de Ética.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s-MX" altLang="es-MX" sz="22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</a:t>
            </a:r>
            <a:r>
              <a:rPr lang="es-MX" altLang="es-MX" sz="22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generales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Promover la celebración de </a:t>
            </a: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Convenios </a:t>
            </a: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de </a:t>
            </a: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Colaboración </a:t>
            </a: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con los municipios que tengan por objeto el fortalecimiento de las acciones para la atención, intercambio y armonización de información en materia de ética.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Impartir cursos y/o talleres con la finalidad de promover el conocimiento de principios y valores armonizados a la gestión pública municipal.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s-MX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Promover la creación de instancias municipales que atiendan y brinden seguimiento en materia de ética.</a:t>
            </a:r>
          </a:p>
          <a:p>
            <a:pPr lvl="1"/>
            <a:endParaRPr lang="es-MX" sz="28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1"/>
            <a:endParaRPr lang="es-MX" sz="2800" dirty="0"/>
          </a:p>
        </p:txBody>
      </p:sp>
      <p:pic>
        <p:nvPicPr>
          <p:cNvPr id="4" name="Imagen 3" descr="E:\9.- Comisión Contralores Estado - Municipios (CCEM)\Pagina Comision Contralores\Logo CCME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885" y="0"/>
            <a:ext cx="2155115" cy="10004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302300" cy="116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1043492"/>
            <a:ext cx="10364451" cy="967931"/>
          </a:xfrm>
        </p:spPr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Sistema Nacional Anticorrupción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20045" y="1995496"/>
            <a:ext cx="10951910" cy="48625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800" b="1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5</a:t>
            </a:r>
            <a:r>
              <a:rPr lang="es-MX" altLang="es-MX" sz="2800" b="1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 PROYECTO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Asesorar en el procedimiento de armonización normativa municipal en el marco del Sistema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N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acional Anticorrupción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2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</a:t>
            </a:r>
            <a:r>
              <a:rPr lang="es-MX" altLang="es-MX" sz="22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generales</a:t>
            </a:r>
            <a:endParaRPr lang="es-MX" altLang="ko-KR" sz="22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ClrTx/>
              <a:buFont typeface="Calibri" pitchFamily="34" charset="0"/>
              <a:buAutoNum type="arabicPeriod"/>
              <a:defRPr/>
            </a:pPr>
            <a:r>
              <a:rPr lang="es-MX" altLang="ko-KR" sz="2200" cap="none" dirty="0">
                <a:latin typeface="Batang" panose="02030600000101010101" pitchFamily="18" charset="-127"/>
                <a:ea typeface="Batang" panose="02030600000101010101" pitchFamily="18" charset="-127"/>
              </a:rPr>
              <a:t>Capacitar en el Registro Único de Servidores Públicos del Estado de Jalisco </a:t>
            </a: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RUSPEJ.</a:t>
            </a:r>
            <a:endParaRPr lang="es-MX" altLang="ko-KR" sz="2200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ClrTx/>
              <a:buFont typeface="Calibri" pitchFamily="34" charset="0"/>
              <a:buAutoNum type="arabicPeriod"/>
              <a:defRPr/>
            </a:pP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Presentar a los coordinadores </a:t>
            </a: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municipales </a:t>
            </a: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los acuerdos que emita el Comité </a:t>
            </a:r>
            <a:r>
              <a:rPr lang="es-MX" altLang="ko-KR" sz="2200" cap="none" dirty="0">
                <a:latin typeface="Batang" panose="02030600000101010101" pitchFamily="18" charset="-127"/>
                <a:ea typeface="Batang" panose="02030600000101010101" pitchFamily="18" charset="-127"/>
              </a:rPr>
              <a:t>Coordinador del Sistema </a:t>
            </a: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Nacional Anticorrupción.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ClrTx/>
              <a:buFont typeface="Calibri" pitchFamily="34" charset="0"/>
              <a:buAutoNum type="arabicPeriod"/>
              <a:defRPr/>
            </a:pP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Brindar asesorías sobre las modificaciones a la Ley de </a:t>
            </a:r>
            <a:r>
              <a:rPr lang="es-MX" altLang="ko-KR" sz="2200" cap="none" dirty="0">
                <a:latin typeface="Batang" panose="02030600000101010101" pitchFamily="18" charset="-127"/>
                <a:ea typeface="Batang" panose="02030600000101010101" pitchFamily="18" charset="-127"/>
              </a:rPr>
              <a:t>Responsabilidades Políticas y Administrativas del Estado de </a:t>
            </a: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Jalisco.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Declaración de Situación Patrimonial y de Interés.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Tx/>
              <a:defRPr/>
            </a:pPr>
            <a:r>
              <a:rPr lang="es-MX" altLang="ko-KR" sz="22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Procedimientos de Responsabilidad Administrativa.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ko-KR" sz="28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es-MX" altLang="ko-KR" sz="28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9" y="-1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0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Armonización Contable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5" y="2072904"/>
            <a:ext cx="10363826" cy="3736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6</a:t>
            </a:r>
            <a:r>
              <a:rPr lang="es-MX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 proyecto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None/>
              <a:defRPr/>
            </a:pPr>
            <a:r>
              <a:rPr lang="es-MX" altLang="es-MX" sz="2800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Dar seguimiento a la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L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ey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G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eneral de </a:t>
            </a:r>
            <a:r>
              <a:rPr lang="es-MX" altLang="es-MX" sz="2800" cap="none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es-MX" altLang="es-MX" sz="28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ontabilidad Gubernamental.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None/>
              <a:defRPr/>
            </a:pPr>
            <a:endParaRPr lang="es-MX" altLang="es-MX" sz="28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  <a:endParaRPr lang="es-MX" sz="2400" cap="none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Elaborar un diagnóstico de avance del cumplimento de la LGCG y Armonización Contable.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Presentar el diagnóstico de avance de las guías de cumplimiento de la LGCG y armonización contable.</a:t>
            </a:r>
          </a:p>
        </p:txBody>
      </p:sp>
      <p:pic>
        <p:nvPicPr>
          <p:cNvPr id="4" name="Imagen 3" descr="E:\9.- Comisión Contralores Estado - Municipios (CCEM)\Pagina Comision Contralores\Logo CCME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647" y="0"/>
            <a:ext cx="2239570" cy="977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02300" cy="116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4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cap="none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Creación de Capacidades</a:t>
            </a:r>
            <a:endParaRPr lang="es-MX" b="1" cap="none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38526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7</a:t>
            </a:r>
            <a:r>
              <a:rPr lang="es-MX" altLang="es-MX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. Proyecto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dirty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Aplicar un modelo de capacitación que permita el desarrollo de competencias especificas, a través del aprendizaje de nuevos conocimientos, aptitudes y habilidades, encaminadas a la profesionalización de la gestión pública.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endParaRPr lang="es-MX" altLang="es-MX" sz="2400" cap="none" dirty="0" smtClean="0">
              <a:latin typeface="Batang" panose="02030600000101010101" pitchFamily="18" charset="-127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b="1" cap="none" dirty="0" smtClean="0">
                <a:solidFill>
                  <a:schemeClr val="bg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Actividades generales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defRPr/>
            </a:pPr>
            <a:r>
              <a:rPr lang="es-MX" altLang="es-MX" sz="2400" cap="none" dirty="0" smtClean="0">
                <a:latin typeface="Batang" panose="02030600000101010101" pitchFamily="18" charset="-127"/>
                <a:ea typeface="Batang" panose="02030600000101010101" pitchFamily="18" charset="-127"/>
                <a:cs typeface="Arial" panose="020B0604020202020204" pitchFamily="34" charset="0"/>
              </a:rPr>
              <a:t>1. Implementar talleres y asesorías a cerca de los distintos temas que sean relevantes para el desarrollo de las contralorías municipales.</a:t>
            </a:r>
          </a:p>
          <a:p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551492" cy="1376979"/>
          </a:xfrm>
          <a:prstGeom prst="rect">
            <a:avLst/>
          </a:prstGeom>
        </p:spPr>
      </p:pic>
      <p:pic>
        <p:nvPicPr>
          <p:cNvPr id="5" name="Imagen 4" descr="E:\9.- Comisión Contralores Estado - Municipios (CCEM)\Pagina Comision Contralores\Logo CCME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70" y="-1"/>
            <a:ext cx="2522942" cy="1161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32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3270</TotalTime>
  <Words>206</Words>
  <Application>Microsoft Office PowerPoint</Application>
  <PresentationFormat>Panorámica</PresentationFormat>
  <Paragraphs>99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Batang</vt:lpstr>
      <vt:lpstr>Arial</vt:lpstr>
      <vt:lpstr>Arial Narrow</vt:lpstr>
      <vt:lpstr>Calibri</vt:lpstr>
      <vt:lpstr>Times New Roman</vt:lpstr>
      <vt:lpstr>Tw Cen MT</vt:lpstr>
      <vt:lpstr>Gota</vt:lpstr>
      <vt:lpstr>COMISIÓN DE CONTRALORES MUNICIPIOS – estado  Plan Anual de trabajo 2018</vt:lpstr>
      <vt:lpstr>Objetivo</vt:lpstr>
      <vt:lpstr>Control Interno</vt:lpstr>
      <vt:lpstr>Seguimiento a Obras con Recursos Federales</vt:lpstr>
      <vt:lpstr>Fortalecimiento de la Labor de la Fiscalización</vt:lpstr>
      <vt:lpstr>Código de Ética y Conducta de los  Servidores Públicos de la  Administración Pública del Estado de Jalisco</vt:lpstr>
      <vt:lpstr>Sistema Nacional Anticorrupción</vt:lpstr>
      <vt:lpstr>Armonización Contable</vt:lpstr>
      <vt:lpstr>Creación de Capacidades</vt:lpstr>
      <vt:lpstr>Contraloría Social</vt:lpstr>
      <vt:lpstr>Acuerdo de Coordinación</vt:lpstr>
      <vt:lpstr>Difusión Institucional</vt:lpstr>
      <vt:lpstr>Calendario de Sesiones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COMISIÓN DE CONTRALORES MUNICIPIOS - estado</dc:title>
  <dc:creator>Liz</dc:creator>
  <cp:lastModifiedBy>Liz</cp:lastModifiedBy>
  <cp:revision>123</cp:revision>
  <cp:lastPrinted>2018-03-22T00:28:22Z</cp:lastPrinted>
  <dcterms:created xsi:type="dcterms:W3CDTF">2018-01-11T16:10:56Z</dcterms:created>
  <dcterms:modified xsi:type="dcterms:W3CDTF">2018-03-22T00:51:54Z</dcterms:modified>
</cp:coreProperties>
</file>