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707" r:id="rId2"/>
    <p:sldMasterId id="2147483964" r:id="rId3"/>
  </p:sldMasterIdLst>
  <p:notesMasterIdLst>
    <p:notesMasterId r:id="rId34"/>
  </p:notesMasterIdLst>
  <p:handoutMasterIdLst>
    <p:handoutMasterId r:id="rId35"/>
  </p:handoutMasterIdLst>
  <p:sldIdLst>
    <p:sldId id="427" r:id="rId4"/>
    <p:sldId id="403" r:id="rId5"/>
    <p:sldId id="258" r:id="rId6"/>
    <p:sldId id="410" r:id="rId7"/>
    <p:sldId id="381" r:id="rId8"/>
    <p:sldId id="411" r:id="rId9"/>
    <p:sldId id="367" r:id="rId10"/>
    <p:sldId id="412" r:id="rId11"/>
    <p:sldId id="385" r:id="rId12"/>
    <p:sldId id="413" r:id="rId13"/>
    <p:sldId id="377" r:id="rId14"/>
    <p:sldId id="414" r:id="rId15"/>
    <p:sldId id="358" r:id="rId16"/>
    <p:sldId id="415" r:id="rId17"/>
    <p:sldId id="409" r:id="rId18"/>
    <p:sldId id="416" r:id="rId19"/>
    <p:sldId id="417" r:id="rId20"/>
    <p:sldId id="429" r:id="rId21"/>
    <p:sldId id="418" r:id="rId22"/>
    <p:sldId id="357" r:id="rId23"/>
    <p:sldId id="419" r:id="rId24"/>
    <p:sldId id="420" r:id="rId25"/>
    <p:sldId id="421" r:id="rId26"/>
    <p:sldId id="407" r:id="rId27"/>
    <p:sldId id="422" r:id="rId28"/>
    <p:sldId id="424" r:id="rId29"/>
    <p:sldId id="408" r:id="rId30"/>
    <p:sldId id="425" r:id="rId31"/>
    <p:sldId id="426" r:id="rId32"/>
    <p:sldId id="428" r:id="rId33"/>
  </p:sldIdLst>
  <p:sldSz cx="9144000" cy="6858000" type="screen4x3"/>
  <p:notesSz cx="9296400" cy="7010400"/>
  <p:defaultTex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66FF"/>
    <a:srgbClr val="FF33CC"/>
    <a:srgbClr val="FF66FF"/>
    <a:srgbClr val="FF66CC"/>
    <a:srgbClr val="FF9999"/>
    <a:srgbClr val="FF505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637" autoAdjust="0"/>
  </p:normalViewPr>
  <p:slideViewPr>
    <p:cSldViewPr>
      <p:cViewPr varScale="1">
        <p:scale>
          <a:sx n="97" d="100"/>
          <a:sy n="97" d="100"/>
        </p:scale>
        <p:origin x="798" y="90"/>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76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1"/>
            <a:ext cx="4027282" cy="351978"/>
          </a:xfrm>
          <a:prstGeom prst="rect">
            <a:avLst/>
          </a:prstGeom>
        </p:spPr>
        <p:txBody>
          <a:bodyPr vert="horz" lIns="91420" tIns="45709" rIns="91420" bIns="45709" rtlCol="0"/>
          <a:lstStyle>
            <a:lvl1pPr algn="l">
              <a:defRPr sz="1200">
                <a:latin typeface="Arial" panose="020B0604020202020204" pitchFamily="34" charset="0"/>
                <a:cs typeface="Arial" panose="020B0604020202020204" pitchFamily="34" charset="0"/>
              </a:defRPr>
            </a:lvl1pPr>
          </a:lstStyle>
          <a:p>
            <a:pPr>
              <a:defRPr/>
            </a:pPr>
            <a:endParaRPr lang="es-MX" dirty="0"/>
          </a:p>
        </p:txBody>
      </p:sp>
      <p:sp>
        <p:nvSpPr>
          <p:cNvPr id="3" name="Marcador de fecha 2"/>
          <p:cNvSpPr>
            <a:spLocks noGrp="1"/>
          </p:cNvSpPr>
          <p:nvPr>
            <p:ph type="dt" sz="quarter" idx="1"/>
          </p:nvPr>
        </p:nvSpPr>
        <p:spPr>
          <a:xfrm>
            <a:off x="5266950" y="1"/>
            <a:ext cx="4027282" cy="351978"/>
          </a:xfrm>
          <a:prstGeom prst="rect">
            <a:avLst/>
          </a:prstGeom>
        </p:spPr>
        <p:txBody>
          <a:bodyPr vert="horz" lIns="91420" tIns="45709" rIns="91420" bIns="45709" rtlCol="0"/>
          <a:lstStyle>
            <a:lvl1pPr algn="r">
              <a:defRPr sz="1200">
                <a:latin typeface="Arial" panose="020B0604020202020204" pitchFamily="34" charset="0"/>
                <a:cs typeface="Arial" panose="020B0604020202020204" pitchFamily="34" charset="0"/>
              </a:defRPr>
            </a:lvl1pPr>
          </a:lstStyle>
          <a:p>
            <a:pPr>
              <a:defRPr/>
            </a:pPr>
            <a:fld id="{F7DEA43A-1D98-445F-83D4-58A78CC93917}" type="datetimeFigureOut">
              <a:rPr lang="es-MX"/>
              <a:pPr>
                <a:defRPr/>
              </a:pPr>
              <a:t>07/07/2017</a:t>
            </a:fld>
            <a:endParaRPr lang="es-MX" dirty="0"/>
          </a:p>
        </p:txBody>
      </p:sp>
      <p:sp>
        <p:nvSpPr>
          <p:cNvPr id="4" name="Marcador de pie de página 3"/>
          <p:cNvSpPr>
            <a:spLocks noGrp="1"/>
          </p:cNvSpPr>
          <p:nvPr>
            <p:ph type="ftr" sz="quarter" idx="2"/>
          </p:nvPr>
        </p:nvSpPr>
        <p:spPr>
          <a:xfrm>
            <a:off x="3" y="6658423"/>
            <a:ext cx="4027282" cy="351978"/>
          </a:xfrm>
          <a:prstGeom prst="rect">
            <a:avLst/>
          </a:prstGeom>
        </p:spPr>
        <p:txBody>
          <a:bodyPr vert="horz" lIns="91420" tIns="45709" rIns="91420" bIns="45709" rtlCol="0" anchor="b"/>
          <a:lstStyle>
            <a:lvl1pPr algn="l">
              <a:defRPr sz="1200">
                <a:latin typeface="Arial" panose="020B0604020202020204" pitchFamily="34" charset="0"/>
                <a:cs typeface="Arial" panose="020B0604020202020204" pitchFamily="34" charset="0"/>
              </a:defRPr>
            </a:lvl1pPr>
          </a:lstStyle>
          <a:p>
            <a:pPr>
              <a:defRPr/>
            </a:pPr>
            <a:endParaRPr lang="es-MX" dirty="0"/>
          </a:p>
        </p:txBody>
      </p:sp>
      <p:sp>
        <p:nvSpPr>
          <p:cNvPr id="5" name="Marcador de número de diapositiva 4"/>
          <p:cNvSpPr>
            <a:spLocks noGrp="1"/>
          </p:cNvSpPr>
          <p:nvPr>
            <p:ph type="sldNum" sz="quarter" idx="3"/>
          </p:nvPr>
        </p:nvSpPr>
        <p:spPr>
          <a:xfrm>
            <a:off x="5266950" y="6658423"/>
            <a:ext cx="4027282" cy="351978"/>
          </a:xfrm>
          <a:prstGeom prst="rect">
            <a:avLst/>
          </a:prstGeom>
        </p:spPr>
        <p:txBody>
          <a:bodyPr vert="horz" wrap="square" lIns="91420" tIns="45709" rIns="91420" bIns="45709" numCol="1" anchor="b" anchorCtr="0" compatLnSpc="1">
            <a:prstTxWarp prst="textNoShape">
              <a:avLst/>
            </a:prstTxWarp>
          </a:bodyPr>
          <a:lstStyle>
            <a:lvl1pPr algn="r">
              <a:defRPr sz="1200"/>
            </a:lvl1pPr>
          </a:lstStyle>
          <a:p>
            <a:pPr>
              <a:defRPr/>
            </a:pPr>
            <a:fld id="{9E01EBE6-A6A8-4A7D-9A61-8EB8C0246971}" type="slidenum">
              <a:rPr lang="es-MX" altLang="es-MX"/>
              <a:pPr>
                <a:defRPr/>
              </a:pPr>
              <a:t>‹Nº›</a:t>
            </a:fld>
            <a:endParaRPr lang="es-MX" altLang="es-MX" dirty="0"/>
          </a:p>
        </p:txBody>
      </p:sp>
    </p:spTree>
    <p:extLst>
      <p:ext uri="{BB962C8B-B14F-4D97-AF65-F5344CB8AC3E}">
        <p14:creationId xmlns:p14="http://schemas.microsoft.com/office/powerpoint/2010/main" val="181906351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1"/>
            <a:ext cx="4029454" cy="351978"/>
          </a:xfrm>
          <a:prstGeom prst="rect">
            <a:avLst/>
          </a:prstGeom>
        </p:spPr>
        <p:txBody>
          <a:bodyPr vert="horz" lIns="91420" tIns="45709" rIns="91420" bIns="45709" rtlCol="0"/>
          <a:lstStyle>
            <a:lvl1pPr algn="l" eaLnBrk="1" fontAlgn="auto" hangingPunct="1">
              <a:spcBef>
                <a:spcPts val="0"/>
              </a:spcBef>
              <a:spcAft>
                <a:spcPts val="0"/>
              </a:spcAft>
              <a:defRPr sz="1200">
                <a:latin typeface="+mn-lt"/>
                <a:cs typeface="+mn-cs"/>
              </a:defRPr>
            </a:lvl1pPr>
          </a:lstStyle>
          <a:p>
            <a:pPr>
              <a:defRPr/>
            </a:pPr>
            <a:endParaRPr lang="es-ES" dirty="0"/>
          </a:p>
        </p:txBody>
      </p:sp>
      <p:sp>
        <p:nvSpPr>
          <p:cNvPr id="3" name="Marcador de fecha 2"/>
          <p:cNvSpPr>
            <a:spLocks noGrp="1"/>
          </p:cNvSpPr>
          <p:nvPr>
            <p:ph type="dt" idx="1"/>
          </p:nvPr>
        </p:nvSpPr>
        <p:spPr>
          <a:xfrm>
            <a:off x="5264778" y="1"/>
            <a:ext cx="4029454" cy="351978"/>
          </a:xfrm>
          <a:prstGeom prst="rect">
            <a:avLst/>
          </a:prstGeom>
        </p:spPr>
        <p:txBody>
          <a:bodyPr vert="horz" lIns="91420" tIns="45709" rIns="91420" bIns="45709" rtlCol="0"/>
          <a:lstStyle>
            <a:lvl1pPr algn="r" eaLnBrk="1" fontAlgn="auto" hangingPunct="1">
              <a:spcBef>
                <a:spcPts val="0"/>
              </a:spcBef>
              <a:spcAft>
                <a:spcPts val="0"/>
              </a:spcAft>
              <a:defRPr sz="1200">
                <a:latin typeface="+mn-lt"/>
                <a:cs typeface="+mn-cs"/>
              </a:defRPr>
            </a:lvl1pPr>
          </a:lstStyle>
          <a:p>
            <a:pPr>
              <a:defRPr/>
            </a:pPr>
            <a:fld id="{825278A9-F454-458E-BEC8-B6DF8E7AFBF2}" type="datetimeFigureOut">
              <a:rPr lang="es-ES"/>
              <a:pPr>
                <a:defRPr/>
              </a:pPr>
              <a:t>07/07/2017</a:t>
            </a:fld>
            <a:endParaRPr lang="es-ES" dirty="0"/>
          </a:p>
        </p:txBody>
      </p:sp>
      <p:sp>
        <p:nvSpPr>
          <p:cNvPr id="4" name="Marcador de imagen de diapositiva 3"/>
          <p:cNvSpPr>
            <a:spLocks noGrp="1" noRot="1" noChangeAspect="1"/>
          </p:cNvSpPr>
          <p:nvPr>
            <p:ph type="sldImg" idx="2"/>
          </p:nvPr>
        </p:nvSpPr>
        <p:spPr>
          <a:xfrm>
            <a:off x="3068638" y="874713"/>
            <a:ext cx="3159125" cy="2368550"/>
          </a:xfrm>
          <a:prstGeom prst="rect">
            <a:avLst/>
          </a:prstGeom>
          <a:noFill/>
          <a:ln w="12700">
            <a:solidFill>
              <a:prstClr val="black"/>
            </a:solidFill>
          </a:ln>
        </p:spPr>
        <p:txBody>
          <a:bodyPr vert="horz" lIns="91420" tIns="45709" rIns="91420" bIns="45709" rtlCol="0" anchor="ctr"/>
          <a:lstStyle/>
          <a:p>
            <a:pPr lvl="0"/>
            <a:endParaRPr lang="es-ES" noProof="0" dirty="0"/>
          </a:p>
        </p:txBody>
      </p:sp>
      <p:sp>
        <p:nvSpPr>
          <p:cNvPr id="5" name="Marcador de notas 4"/>
          <p:cNvSpPr>
            <a:spLocks noGrp="1"/>
          </p:cNvSpPr>
          <p:nvPr>
            <p:ph type="body" sz="quarter" idx="3"/>
          </p:nvPr>
        </p:nvSpPr>
        <p:spPr>
          <a:xfrm>
            <a:off x="929210" y="3374052"/>
            <a:ext cx="7437989" cy="2760892"/>
          </a:xfrm>
          <a:prstGeom prst="rect">
            <a:avLst/>
          </a:prstGeom>
        </p:spPr>
        <p:txBody>
          <a:bodyPr vert="horz" lIns="91420" tIns="45709" rIns="91420" bIns="45709"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Marcador de pie de página 5"/>
          <p:cNvSpPr>
            <a:spLocks noGrp="1"/>
          </p:cNvSpPr>
          <p:nvPr>
            <p:ph type="ftr" sz="quarter" idx="4"/>
          </p:nvPr>
        </p:nvSpPr>
        <p:spPr>
          <a:xfrm>
            <a:off x="2" y="6658423"/>
            <a:ext cx="4029454" cy="351978"/>
          </a:xfrm>
          <a:prstGeom prst="rect">
            <a:avLst/>
          </a:prstGeom>
        </p:spPr>
        <p:txBody>
          <a:bodyPr vert="horz" lIns="91420" tIns="45709" rIns="91420" bIns="45709" rtlCol="0" anchor="b"/>
          <a:lstStyle>
            <a:lvl1pPr algn="l" eaLnBrk="1" fontAlgn="auto" hangingPunct="1">
              <a:spcBef>
                <a:spcPts val="0"/>
              </a:spcBef>
              <a:spcAft>
                <a:spcPts val="0"/>
              </a:spcAft>
              <a:defRPr sz="1200">
                <a:latin typeface="+mn-lt"/>
                <a:cs typeface="+mn-cs"/>
              </a:defRPr>
            </a:lvl1pPr>
          </a:lstStyle>
          <a:p>
            <a:pPr>
              <a:defRPr/>
            </a:pPr>
            <a:endParaRPr lang="es-ES" dirty="0"/>
          </a:p>
        </p:txBody>
      </p:sp>
      <p:sp>
        <p:nvSpPr>
          <p:cNvPr id="7" name="Marcador de número de diapositiva 6"/>
          <p:cNvSpPr>
            <a:spLocks noGrp="1"/>
          </p:cNvSpPr>
          <p:nvPr>
            <p:ph type="sldNum" sz="quarter" idx="5"/>
          </p:nvPr>
        </p:nvSpPr>
        <p:spPr>
          <a:xfrm>
            <a:off x="5264778" y="6658423"/>
            <a:ext cx="4029454" cy="351978"/>
          </a:xfrm>
          <a:prstGeom prst="rect">
            <a:avLst/>
          </a:prstGeom>
        </p:spPr>
        <p:txBody>
          <a:bodyPr vert="horz" wrap="square" lIns="91420" tIns="45709" rIns="91420" bIns="4570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8DE8AF-69CB-4BF3-9A85-01957B12A2C8}" type="slidenum">
              <a:rPr lang="es-ES" altLang="es-MX"/>
              <a:pPr>
                <a:defRPr/>
              </a:pPr>
              <a:t>‹Nº›</a:t>
            </a:fld>
            <a:endParaRPr lang="es-ES" altLang="es-MX" dirty="0"/>
          </a:p>
        </p:txBody>
      </p:sp>
    </p:spTree>
    <p:extLst>
      <p:ext uri="{BB962C8B-B14F-4D97-AF65-F5344CB8AC3E}">
        <p14:creationId xmlns:p14="http://schemas.microsoft.com/office/powerpoint/2010/main" val="416992641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DA8DE8AF-69CB-4BF3-9A85-01957B12A2C8}" type="slidenum">
              <a:rPr lang="es-ES" altLang="es-MX" smtClean="0"/>
              <a:pPr>
                <a:defRPr/>
              </a:pPr>
              <a:t>2</a:t>
            </a:fld>
            <a:endParaRPr lang="es-ES" altLang="es-MX" dirty="0"/>
          </a:p>
        </p:txBody>
      </p:sp>
      <p:sp>
        <p:nvSpPr>
          <p:cNvPr id="5" name="Marcador de encabezado 4"/>
          <p:cNvSpPr>
            <a:spLocks noGrp="1"/>
          </p:cNvSpPr>
          <p:nvPr>
            <p:ph type="hdr" sz="quarter" idx="11"/>
          </p:nvPr>
        </p:nvSpPr>
        <p:spPr/>
        <p:txBody>
          <a:bodyPr/>
          <a:lstStyle/>
          <a:p>
            <a:pPr>
              <a:defRPr/>
            </a:pPr>
            <a:endParaRPr lang="es-ES" dirty="0"/>
          </a:p>
        </p:txBody>
      </p:sp>
    </p:spTree>
    <p:extLst>
      <p:ext uri="{BB962C8B-B14F-4D97-AF65-F5344CB8AC3E}">
        <p14:creationId xmlns:p14="http://schemas.microsoft.com/office/powerpoint/2010/main" val="15740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smtClean="0"/>
          </a:p>
        </p:txBody>
      </p:sp>
      <p:sp>
        <p:nvSpPr>
          <p:cNvPr id="10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79" indent="-285684">
              <a:defRPr>
                <a:solidFill>
                  <a:schemeClr val="tx1"/>
                </a:solidFill>
                <a:latin typeface="Arial" panose="020B0604020202020204" pitchFamily="34" charset="0"/>
                <a:cs typeface="Arial" panose="020B0604020202020204" pitchFamily="34" charset="0"/>
              </a:defRPr>
            </a:lvl2pPr>
            <a:lvl3pPr marL="1142739" indent="-228548">
              <a:defRPr>
                <a:solidFill>
                  <a:schemeClr val="tx1"/>
                </a:solidFill>
                <a:latin typeface="Arial" panose="020B0604020202020204" pitchFamily="34" charset="0"/>
                <a:cs typeface="Arial" panose="020B0604020202020204" pitchFamily="34" charset="0"/>
              </a:defRPr>
            </a:lvl3pPr>
            <a:lvl4pPr marL="1599834" indent="-228548">
              <a:defRPr>
                <a:solidFill>
                  <a:schemeClr val="tx1"/>
                </a:solidFill>
                <a:latin typeface="Arial" panose="020B0604020202020204" pitchFamily="34" charset="0"/>
                <a:cs typeface="Arial" panose="020B0604020202020204" pitchFamily="34" charset="0"/>
              </a:defRPr>
            </a:lvl4pPr>
            <a:lvl5pPr marL="2056929" indent="-228548">
              <a:defRPr>
                <a:solidFill>
                  <a:schemeClr val="tx1"/>
                </a:solidFill>
                <a:latin typeface="Arial" panose="020B0604020202020204" pitchFamily="34" charset="0"/>
                <a:cs typeface="Arial" panose="020B0604020202020204" pitchFamily="34" charset="0"/>
              </a:defRPr>
            </a:lvl5pPr>
            <a:lvl6pPr marL="2514025"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1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214"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30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E7A2EF-8DFF-48D8-B07E-BB68BF08630A}" type="slidenum">
              <a:rPr lang="es-ES" altLang="es-MX" smtClean="0">
                <a:latin typeface="Calibri" panose="020F0502020204030204" pitchFamily="34" charset="0"/>
              </a:rPr>
              <a:pPr/>
              <a:t>3</a:t>
            </a:fld>
            <a:endParaRPr lang="es-ES" altLang="es-MX" dirty="0" smtClean="0">
              <a:latin typeface="Calibri" panose="020F0502020204030204" pitchFamily="34" charset="0"/>
            </a:endParaRPr>
          </a:p>
        </p:txBody>
      </p:sp>
      <p:sp>
        <p:nvSpPr>
          <p:cNvPr id="2" name="Marcador de encabezado 1"/>
          <p:cNvSpPr>
            <a:spLocks noGrp="1"/>
          </p:cNvSpPr>
          <p:nvPr>
            <p:ph type="hdr" sz="quarter" idx="10"/>
          </p:nvPr>
        </p:nvSpPr>
        <p:spPr/>
        <p:txBody>
          <a:bodyPr/>
          <a:lstStyle/>
          <a:p>
            <a:pPr>
              <a:defRPr/>
            </a:pPr>
            <a:endParaRPr lang="es-ES" dirty="0"/>
          </a:p>
        </p:txBody>
      </p:sp>
    </p:spTree>
    <p:extLst>
      <p:ext uri="{BB962C8B-B14F-4D97-AF65-F5344CB8AC3E}">
        <p14:creationId xmlns:p14="http://schemas.microsoft.com/office/powerpoint/2010/main" val="151980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79" indent="-285684">
              <a:defRPr>
                <a:solidFill>
                  <a:schemeClr val="tx1"/>
                </a:solidFill>
                <a:latin typeface="Arial" panose="020B0604020202020204" pitchFamily="34" charset="0"/>
                <a:cs typeface="Arial" panose="020B0604020202020204" pitchFamily="34" charset="0"/>
              </a:defRPr>
            </a:lvl2pPr>
            <a:lvl3pPr marL="1142739" indent="-228548">
              <a:defRPr>
                <a:solidFill>
                  <a:schemeClr val="tx1"/>
                </a:solidFill>
                <a:latin typeface="Arial" panose="020B0604020202020204" pitchFamily="34" charset="0"/>
                <a:cs typeface="Arial" panose="020B0604020202020204" pitchFamily="34" charset="0"/>
              </a:defRPr>
            </a:lvl3pPr>
            <a:lvl4pPr marL="1599834" indent="-228548">
              <a:defRPr>
                <a:solidFill>
                  <a:schemeClr val="tx1"/>
                </a:solidFill>
                <a:latin typeface="Arial" panose="020B0604020202020204" pitchFamily="34" charset="0"/>
                <a:cs typeface="Arial" panose="020B0604020202020204" pitchFamily="34" charset="0"/>
              </a:defRPr>
            </a:lvl4pPr>
            <a:lvl5pPr marL="2056929" indent="-228548">
              <a:defRPr>
                <a:solidFill>
                  <a:schemeClr val="tx1"/>
                </a:solidFill>
                <a:latin typeface="Arial" panose="020B0604020202020204" pitchFamily="34" charset="0"/>
                <a:cs typeface="Arial" panose="020B0604020202020204" pitchFamily="34" charset="0"/>
              </a:defRPr>
            </a:lvl5pPr>
            <a:lvl6pPr marL="2514025"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1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214"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30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5E0208-B136-4047-BA6D-4DA9CC121213}" type="slidenum">
              <a:rPr lang="es-ES" altLang="es-MX" smtClean="0">
                <a:latin typeface="Calibri" panose="020F0502020204030204" pitchFamily="34" charset="0"/>
              </a:rPr>
              <a:pPr/>
              <a:t>7</a:t>
            </a:fld>
            <a:endParaRPr lang="es-ES" altLang="es-MX" dirty="0" smtClean="0">
              <a:latin typeface="Calibri" panose="020F0502020204030204" pitchFamily="34" charset="0"/>
            </a:endParaRPr>
          </a:p>
        </p:txBody>
      </p:sp>
      <p:sp>
        <p:nvSpPr>
          <p:cNvPr id="2" name="Marcador de encabezado 1"/>
          <p:cNvSpPr>
            <a:spLocks noGrp="1"/>
          </p:cNvSpPr>
          <p:nvPr>
            <p:ph type="hdr" sz="quarter" idx="10"/>
          </p:nvPr>
        </p:nvSpPr>
        <p:spPr/>
        <p:txBody>
          <a:bodyPr/>
          <a:lstStyle/>
          <a:p>
            <a:pPr>
              <a:defRPr/>
            </a:pPr>
            <a:endParaRPr lang="es-ES" dirty="0"/>
          </a:p>
        </p:txBody>
      </p:sp>
    </p:spTree>
    <p:extLst>
      <p:ext uri="{BB962C8B-B14F-4D97-AF65-F5344CB8AC3E}">
        <p14:creationId xmlns:p14="http://schemas.microsoft.com/office/powerpoint/2010/main" val="155315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79" indent="-285684">
              <a:defRPr>
                <a:solidFill>
                  <a:schemeClr val="tx1"/>
                </a:solidFill>
                <a:latin typeface="Arial" panose="020B0604020202020204" pitchFamily="34" charset="0"/>
                <a:cs typeface="Arial" panose="020B0604020202020204" pitchFamily="34" charset="0"/>
              </a:defRPr>
            </a:lvl2pPr>
            <a:lvl3pPr marL="1142739" indent="-228548">
              <a:defRPr>
                <a:solidFill>
                  <a:schemeClr val="tx1"/>
                </a:solidFill>
                <a:latin typeface="Arial" panose="020B0604020202020204" pitchFamily="34" charset="0"/>
                <a:cs typeface="Arial" panose="020B0604020202020204" pitchFamily="34" charset="0"/>
              </a:defRPr>
            </a:lvl3pPr>
            <a:lvl4pPr marL="1599834" indent="-228548">
              <a:defRPr>
                <a:solidFill>
                  <a:schemeClr val="tx1"/>
                </a:solidFill>
                <a:latin typeface="Arial" panose="020B0604020202020204" pitchFamily="34" charset="0"/>
                <a:cs typeface="Arial" panose="020B0604020202020204" pitchFamily="34" charset="0"/>
              </a:defRPr>
            </a:lvl4pPr>
            <a:lvl5pPr marL="2056929" indent="-228548">
              <a:defRPr>
                <a:solidFill>
                  <a:schemeClr val="tx1"/>
                </a:solidFill>
                <a:latin typeface="Arial" panose="020B0604020202020204" pitchFamily="34" charset="0"/>
                <a:cs typeface="Arial" panose="020B0604020202020204" pitchFamily="34" charset="0"/>
              </a:defRPr>
            </a:lvl5pPr>
            <a:lvl6pPr marL="2514025"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11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214"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309" indent="-228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055CF-4303-4AC7-A819-8FB97B9F8792}" type="slidenum">
              <a:rPr lang="es-ES" altLang="es-MX" smtClean="0">
                <a:latin typeface="Calibri" panose="020F0502020204030204" pitchFamily="34" charset="0"/>
              </a:rPr>
              <a:pPr/>
              <a:t>11</a:t>
            </a:fld>
            <a:endParaRPr lang="es-ES" altLang="es-MX" dirty="0" smtClean="0">
              <a:latin typeface="Calibri" panose="020F0502020204030204" pitchFamily="34" charset="0"/>
            </a:endParaRPr>
          </a:p>
        </p:txBody>
      </p:sp>
      <p:sp>
        <p:nvSpPr>
          <p:cNvPr id="2" name="Marcador de encabezado 1"/>
          <p:cNvSpPr>
            <a:spLocks noGrp="1"/>
          </p:cNvSpPr>
          <p:nvPr>
            <p:ph type="hdr" sz="quarter" idx="10"/>
          </p:nvPr>
        </p:nvSpPr>
        <p:spPr/>
        <p:txBody>
          <a:bodyPr/>
          <a:lstStyle/>
          <a:p>
            <a:pPr>
              <a:defRPr/>
            </a:pPr>
            <a:endParaRPr lang="es-ES" dirty="0"/>
          </a:p>
        </p:txBody>
      </p:sp>
    </p:spTree>
    <p:extLst>
      <p:ext uri="{BB962C8B-B14F-4D97-AF65-F5344CB8AC3E}">
        <p14:creationId xmlns:p14="http://schemas.microsoft.com/office/powerpoint/2010/main" val="196851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51E697E8-BC77-4C2A-8DD4-7A849922699A}"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04E21836-1BE6-4707-BD93-7922BC94EEF5}" type="slidenum">
              <a:rPr lang="es-MX" altLang="es-MX"/>
              <a:pPr>
                <a:defRPr/>
              </a:pPr>
              <a:t>‹Nº›</a:t>
            </a:fld>
            <a:endParaRPr lang="es-MX" altLang="es-MX" dirty="0"/>
          </a:p>
        </p:txBody>
      </p:sp>
    </p:spTree>
    <p:extLst>
      <p:ext uri="{BB962C8B-B14F-4D97-AF65-F5344CB8AC3E}">
        <p14:creationId xmlns:p14="http://schemas.microsoft.com/office/powerpoint/2010/main" val="85741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3F7C8D8F-242B-41CA-9768-2BC957584D78}"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43501CA2-E4A3-4FE3-AFA8-1F47350310F7}" type="slidenum">
              <a:rPr lang="es-MX" altLang="es-MX"/>
              <a:pPr>
                <a:defRPr/>
              </a:pPr>
              <a:t>‹Nº›</a:t>
            </a:fld>
            <a:endParaRPr lang="es-MX" altLang="es-MX" dirty="0"/>
          </a:p>
        </p:txBody>
      </p:sp>
    </p:spTree>
    <p:extLst>
      <p:ext uri="{BB962C8B-B14F-4D97-AF65-F5344CB8AC3E}">
        <p14:creationId xmlns:p14="http://schemas.microsoft.com/office/powerpoint/2010/main" val="57599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8094F25-BE20-44F3-AEE8-F624687E0A9C}"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45D973D1-6F42-432F-8562-9672E9D5B3AF}" type="slidenum">
              <a:rPr lang="es-MX" altLang="es-MX"/>
              <a:pPr>
                <a:defRPr/>
              </a:pPr>
              <a:t>‹Nº›</a:t>
            </a:fld>
            <a:endParaRPr lang="es-MX" altLang="es-MX" dirty="0"/>
          </a:p>
        </p:txBody>
      </p:sp>
    </p:spTree>
    <p:extLst>
      <p:ext uri="{BB962C8B-B14F-4D97-AF65-F5344CB8AC3E}">
        <p14:creationId xmlns:p14="http://schemas.microsoft.com/office/powerpoint/2010/main" val="188908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662D1B30-60CF-4E84-8273-3ABDE2DB4489}"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72E39D8E-8348-4060-BB5C-0B3767E00EF9}" type="slidenum">
              <a:rPr lang="es-MX" altLang="es-MX"/>
              <a:pPr>
                <a:defRPr/>
              </a:pPr>
              <a:t>‹Nº›</a:t>
            </a:fld>
            <a:endParaRPr lang="es-MX" altLang="es-MX" dirty="0"/>
          </a:p>
        </p:txBody>
      </p:sp>
    </p:spTree>
    <p:extLst>
      <p:ext uri="{BB962C8B-B14F-4D97-AF65-F5344CB8AC3E}">
        <p14:creationId xmlns:p14="http://schemas.microsoft.com/office/powerpoint/2010/main" val="49914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CF13637-22A5-4057-99CF-72E3A7A6B309}"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68A35B8B-88B3-406F-A3EC-EBE19E83C7DE}" type="slidenum">
              <a:rPr lang="es-MX" altLang="es-MX"/>
              <a:pPr>
                <a:defRPr/>
              </a:pPr>
              <a:t>‹Nº›</a:t>
            </a:fld>
            <a:endParaRPr lang="es-MX" altLang="es-MX" dirty="0"/>
          </a:p>
        </p:txBody>
      </p:sp>
    </p:spTree>
    <p:extLst>
      <p:ext uri="{BB962C8B-B14F-4D97-AF65-F5344CB8AC3E}">
        <p14:creationId xmlns:p14="http://schemas.microsoft.com/office/powerpoint/2010/main" val="34573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568ED7A-7A44-4C26-A057-BBDA00D56052}"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CB58A330-617C-4CF8-8951-54F8F297A882}" type="slidenum">
              <a:rPr lang="es-MX" altLang="es-MX"/>
              <a:pPr>
                <a:defRPr/>
              </a:pPr>
              <a:t>‹Nº›</a:t>
            </a:fld>
            <a:endParaRPr lang="es-MX" altLang="es-MX" dirty="0"/>
          </a:p>
        </p:txBody>
      </p:sp>
    </p:spTree>
    <p:extLst>
      <p:ext uri="{BB962C8B-B14F-4D97-AF65-F5344CB8AC3E}">
        <p14:creationId xmlns:p14="http://schemas.microsoft.com/office/powerpoint/2010/main" val="203370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260122F-8C33-4F22-94C9-63E77FD294A0}"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DD013A75-4823-49B1-AB5F-B69711F5F0D8}" type="slidenum">
              <a:rPr lang="es-MX" altLang="es-MX"/>
              <a:pPr>
                <a:defRPr/>
              </a:pPr>
              <a:t>‹Nº›</a:t>
            </a:fld>
            <a:endParaRPr lang="es-MX" altLang="es-MX" dirty="0"/>
          </a:p>
        </p:txBody>
      </p:sp>
    </p:spTree>
    <p:extLst>
      <p:ext uri="{BB962C8B-B14F-4D97-AF65-F5344CB8AC3E}">
        <p14:creationId xmlns:p14="http://schemas.microsoft.com/office/powerpoint/2010/main" val="3950698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AC292886-91F9-4159-A7E8-C3B7C4306180}" type="datetime1">
              <a:rPr lang="es-MX" smtClean="0"/>
              <a:t>07/07/2017</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dirty="0"/>
          </a:p>
        </p:txBody>
      </p:sp>
      <p:sp>
        <p:nvSpPr>
          <p:cNvPr id="9" name="5 Marcador de número de diapositiva"/>
          <p:cNvSpPr>
            <a:spLocks noGrp="1"/>
          </p:cNvSpPr>
          <p:nvPr>
            <p:ph type="sldNum" sz="quarter" idx="12"/>
          </p:nvPr>
        </p:nvSpPr>
        <p:spPr/>
        <p:txBody>
          <a:bodyPr/>
          <a:lstStyle>
            <a:lvl1pPr>
              <a:defRPr/>
            </a:lvl1pPr>
          </a:lstStyle>
          <a:p>
            <a:pPr>
              <a:defRPr/>
            </a:pPr>
            <a:fld id="{D4177B68-A48A-4D57-9E44-C64D240DD20E}" type="slidenum">
              <a:rPr lang="es-MX" altLang="es-MX"/>
              <a:pPr>
                <a:defRPr/>
              </a:pPr>
              <a:t>‹Nº›</a:t>
            </a:fld>
            <a:endParaRPr lang="es-MX" altLang="es-MX" dirty="0"/>
          </a:p>
        </p:txBody>
      </p:sp>
    </p:spTree>
    <p:extLst>
      <p:ext uri="{BB962C8B-B14F-4D97-AF65-F5344CB8AC3E}">
        <p14:creationId xmlns:p14="http://schemas.microsoft.com/office/powerpoint/2010/main" val="412123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DCCD2B89-131B-4AD8-8085-975FDA4340E4}" type="datetime1">
              <a:rPr lang="es-MX" smtClean="0"/>
              <a:t>07/07/2017</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5C7C7C73-1BFC-4F6B-B097-01AEC0F093E5}" type="slidenum">
              <a:rPr lang="es-MX" altLang="es-MX"/>
              <a:pPr>
                <a:defRPr/>
              </a:pPr>
              <a:t>‹Nº›</a:t>
            </a:fld>
            <a:endParaRPr lang="es-MX" altLang="es-MX" dirty="0"/>
          </a:p>
        </p:txBody>
      </p:sp>
    </p:spTree>
    <p:extLst>
      <p:ext uri="{BB962C8B-B14F-4D97-AF65-F5344CB8AC3E}">
        <p14:creationId xmlns:p14="http://schemas.microsoft.com/office/powerpoint/2010/main" val="367464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E54D68C-891C-471A-BB13-28A19354C663}" type="datetime1">
              <a:rPr lang="es-MX" smtClean="0"/>
              <a:t>07/07/2017</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dirty="0"/>
          </a:p>
        </p:txBody>
      </p:sp>
      <p:sp>
        <p:nvSpPr>
          <p:cNvPr id="4" name="5 Marcador de número de diapositiva"/>
          <p:cNvSpPr>
            <a:spLocks noGrp="1"/>
          </p:cNvSpPr>
          <p:nvPr>
            <p:ph type="sldNum" sz="quarter" idx="12"/>
          </p:nvPr>
        </p:nvSpPr>
        <p:spPr/>
        <p:txBody>
          <a:bodyPr/>
          <a:lstStyle>
            <a:lvl1pPr>
              <a:defRPr/>
            </a:lvl1pPr>
          </a:lstStyle>
          <a:p>
            <a:pPr>
              <a:defRPr/>
            </a:pPr>
            <a:fld id="{F242D92E-AD1B-48E4-96AC-99C5DA0D64BE}" type="slidenum">
              <a:rPr lang="es-MX" altLang="es-MX"/>
              <a:pPr>
                <a:defRPr/>
              </a:pPr>
              <a:t>‹Nº›</a:t>
            </a:fld>
            <a:endParaRPr lang="es-MX" altLang="es-MX" dirty="0"/>
          </a:p>
        </p:txBody>
      </p:sp>
    </p:spTree>
    <p:extLst>
      <p:ext uri="{BB962C8B-B14F-4D97-AF65-F5344CB8AC3E}">
        <p14:creationId xmlns:p14="http://schemas.microsoft.com/office/powerpoint/2010/main" val="4707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FF4EFE-712A-41AC-B7FB-C92AD60153DD}"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C83B346F-5608-4D1E-A1E3-242EDD9D48C2}" type="slidenum">
              <a:rPr lang="es-MX" altLang="es-MX"/>
              <a:pPr>
                <a:defRPr/>
              </a:pPr>
              <a:t>‹Nº›</a:t>
            </a:fld>
            <a:endParaRPr lang="es-MX" altLang="es-MX" dirty="0"/>
          </a:p>
        </p:txBody>
      </p:sp>
    </p:spTree>
    <p:extLst>
      <p:ext uri="{BB962C8B-B14F-4D97-AF65-F5344CB8AC3E}">
        <p14:creationId xmlns:p14="http://schemas.microsoft.com/office/powerpoint/2010/main" val="51402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266B1465-0320-4C8D-8522-77726FB11B40}"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9F6EDB6B-1253-40EE-87F0-8951706EE40C}" type="slidenum">
              <a:rPr lang="es-MX" altLang="es-MX"/>
              <a:pPr>
                <a:defRPr/>
              </a:pPr>
              <a:t>‹Nº›</a:t>
            </a:fld>
            <a:endParaRPr lang="es-MX" altLang="es-MX" dirty="0"/>
          </a:p>
        </p:txBody>
      </p:sp>
    </p:spTree>
    <p:extLst>
      <p:ext uri="{BB962C8B-B14F-4D97-AF65-F5344CB8AC3E}">
        <p14:creationId xmlns:p14="http://schemas.microsoft.com/office/powerpoint/2010/main" val="248630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90A54EC-E241-45AF-9921-C228D97EF827}"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28302DCA-3CAA-49B7-8505-D62A891F9CC2}" type="slidenum">
              <a:rPr lang="es-MX" altLang="es-MX"/>
              <a:pPr>
                <a:defRPr/>
              </a:pPr>
              <a:t>‹Nº›</a:t>
            </a:fld>
            <a:endParaRPr lang="es-MX" altLang="es-MX" dirty="0"/>
          </a:p>
        </p:txBody>
      </p:sp>
    </p:spTree>
    <p:extLst>
      <p:ext uri="{BB962C8B-B14F-4D97-AF65-F5344CB8AC3E}">
        <p14:creationId xmlns:p14="http://schemas.microsoft.com/office/powerpoint/2010/main" val="3200097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B657DD6-7402-4D40-B737-EE26906B21D0}"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CC0F24EA-3F28-41A1-A116-5B447887F790}" type="slidenum">
              <a:rPr lang="es-MX" altLang="es-MX"/>
              <a:pPr>
                <a:defRPr/>
              </a:pPr>
              <a:t>‹Nº›</a:t>
            </a:fld>
            <a:endParaRPr lang="es-MX" altLang="es-MX" dirty="0"/>
          </a:p>
        </p:txBody>
      </p:sp>
    </p:spTree>
    <p:extLst>
      <p:ext uri="{BB962C8B-B14F-4D97-AF65-F5344CB8AC3E}">
        <p14:creationId xmlns:p14="http://schemas.microsoft.com/office/powerpoint/2010/main" val="300444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8CEB077-5878-4ABD-A705-8E7C1290229E}"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283DD17B-051D-460F-A061-43AC90B6C69E}" type="slidenum">
              <a:rPr lang="es-MX" altLang="es-MX"/>
              <a:pPr>
                <a:defRPr/>
              </a:pPr>
              <a:t>‹Nº›</a:t>
            </a:fld>
            <a:endParaRPr lang="es-MX" altLang="es-MX" dirty="0"/>
          </a:p>
        </p:txBody>
      </p:sp>
    </p:spTree>
    <p:extLst>
      <p:ext uri="{BB962C8B-B14F-4D97-AF65-F5344CB8AC3E}">
        <p14:creationId xmlns:p14="http://schemas.microsoft.com/office/powerpoint/2010/main" val="911589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62D1B30-60CF-4E84-8273-3ABDE2DB4489}" type="datetime1">
              <a:rPr lang="es-MX" smtClean="0"/>
              <a:t>07/07/2017</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72E39D8E-8348-4060-BB5C-0B3767E00EF9}" type="slidenum">
              <a:rPr lang="es-MX" altLang="es-MX" smtClean="0"/>
              <a:pPr>
                <a:defRPr/>
              </a:pPr>
              <a:t>‹Nº›</a:t>
            </a:fld>
            <a:endParaRPr lang="es-MX" altLang="es-MX"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67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ACF13637-22A5-4057-99CF-72E3A7A6B309}" type="datetime1">
              <a:rPr lang="es-MX" smtClean="0"/>
              <a:t>07/07/2017</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68A35B8B-88B3-406F-A3EC-EBE19E83C7DE}" type="slidenum">
              <a:rPr lang="es-MX" altLang="es-MX" smtClean="0"/>
              <a:pPr>
                <a:defRPr/>
              </a:pPr>
              <a:t>‹Nº›</a:t>
            </a:fld>
            <a:endParaRPr lang="es-MX" altLang="es-MX" dirty="0"/>
          </a:p>
        </p:txBody>
      </p:sp>
    </p:spTree>
    <p:extLst>
      <p:ext uri="{BB962C8B-B14F-4D97-AF65-F5344CB8AC3E}">
        <p14:creationId xmlns:p14="http://schemas.microsoft.com/office/powerpoint/2010/main" val="4274734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9568ED7A-7A44-4C26-A057-BBDA00D56052}" type="datetime1">
              <a:rPr lang="es-MX" smtClean="0"/>
              <a:t>07/07/2017</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CB58A330-617C-4CF8-8951-54F8F297A882}" type="slidenum">
              <a:rPr lang="es-MX" altLang="es-MX" smtClean="0"/>
              <a:pPr>
                <a:defRPr/>
              </a:pPr>
              <a:t>‹Nº›</a:t>
            </a:fld>
            <a:endParaRPr lang="es-MX" altLang="es-MX"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567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9260122F-8C33-4F22-94C9-63E77FD294A0}" type="datetime1">
              <a:rPr lang="es-MX" smtClean="0"/>
              <a:t>07/07/2017</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7" name="Slide Number Placeholder 6"/>
          <p:cNvSpPr>
            <a:spLocks noGrp="1"/>
          </p:cNvSpPr>
          <p:nvPr>
            <p:ph type="sldNum" sz="quarter" idx="12"/>
          </p:nvPr>
        </p:nvSpPr>
        <p:spPr/>
        <p:txBody>
          <a:bodyPr/>
          <a:lstStyle/>
          <a:p>
            <a:pPr>
              <a:defRPr/>
            </a:pPr>
            <a:fld id="{DD013A75-4823-49B1-AB5F-B69711F5F0D8}" type="slidenum">
              <a:rPr lang="es-MX" altLang="es-MX" smtClean="0"/>
              <a:pPr>
                <a:defRPr/>
              </a:pPr>
              <a:t>‹Nº›</a:t>
            </a:fld>
            <a:endParaRPr lang="es-MX" altLang="es-MX" dirty="0"/>
          </a:p>
        </p:txBody>
      </p:sp>
    </p:spTree>
    <p:extLst>
      <p:ext uri="{BB962C8B-B14F-4D97-AF65-F5344CB8AC3E}">
        <p14:creationId xmlns:p14="http://schemas.microsoft.com/office/powerpoint/2010/main" val="1784749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C292886-91F9-4159-A7E8-C3B7C4306180}" type="datetime1">
              <a:rPr lang="es-MX" smtClean="0"/>
              <a:t>07/07/2017</a:t>
            </a:fld>
            <a:endParaRPr lang="es-MX" dirty="0"/>
          </a:p>
        </p:txBody>
      </p:sp>
      <p:sp>
        <p:nvSpPr>
          <p:cNvPr id="8" name="Footer Placeholder 7"/>
          <p:cNvSpPr>
            <a:spLocks noGrp="1"/>
          </p:cNvSpPr>
          <p:nvPr>
            <p:ph type="ftr" sz="quarter" idx="11"/>
          </p:nvPr>
        </p:nvSpPr>
        <p:spPr/>
        <p:txBody>
          <a:bodyPr/>
          <a:lstStyle/>
          <a:p>
            <a:pPr>
              <a:defRPr/>
            </a:pPr>
            <a:endParaRPr lang="es-MX" dirty="0"/>
          </a:p>
        </p:txBody>
      </p:sp>
      <p:sp>
        <p:nvSpPr>
          <p:cNvPr id="9" name="Slide Number Placeholder 8"/>
          <p:cNvSpPr>
            <a:spLocks noGrp="1"/>
          </p:cNvSpPr>
          <p:nvPr>
            <p:ph type="sldNum" sz="quarter" idx="12"/>
          </p:nvPr>
        </p:nvSpPr>
        <p:spPr/>
        <p:txBody>
          <a:bodyPr/>
          <a:lstStyle/>
          <a:p>
            <a:pPr>
              <a:defRPr/>
            </a:pPr>
            <a:fld id="{D4177B68-A48A-4D57-9E44-C64D240DD20E}" type="slidenum">
              <a:rPr lang="es-MX" altLang="es-MX" smtClean="0"/>
              <a:pPr>
                <a:defRPr/>
              </a:pPr>
              <a:t>‹Nº›</a:t>
            </a:fld>
            <a:endParaRPr lang="es-MX" altLang="es-MX" dirty="0"/>
          </a:p>
        </p:txBody>
      </p:sp>
    </p:spTree>
    <p:extLst>
      <p:ext uri="{BB962C8B-B14F-4D97-AF65-F5344CB8AC3E}">
        <p14:creationId xmlns:p14="http://schemas.microsoft.com/office/powerpoint/2010/main" val="2015318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AE31A60-07B9-4193-9249-72664DD70D41}" type="datetime1">
              <a:rPr lang="es-MX" smtClean="0"/>
              <a:t>07/07/2017</a:t>
            </a:fld>
            <a:endParaRPr lang="es-MX" dirty="0"/>
          </a:p>
        </p:txBody>
      </p:sp>
      <p:sp>
        <p:nvSpPr>
          <p:cNvPr id="4" name="Footer Placeholder 3"/>
          <p:cNvSpPr>
            <a:spLocks noGrp="1"/>
          </p:cNvSpPr>
          <p:nvPr>
            <p:ph type="ftr" sz="quarter" idx="11"/>
          </p:nvPr>
        </p:nvSpPr>
        <p:spPr/>
        <p:txBody>
          <a:bodyPr/>
          <a:lstStyle/>
          <a:p>
            <a:pPr>
              <a:defRPr/>
            </a:pPr>
            <a:endParaRPr lang="es-MX" dirty="0"/>
          </a:p>
        </p:txBody>
      </p:sp>
      <p:sp>
        <p:nvSpPr>
          <p:cNvPr id="5" name="Slide Number Placeholder 4"/>
          <p:cNvSpPr>
            <a:spLocks noGrp="1"/>
          </p:cNvSpPr>
          <p:nvPr>
            <p:ph type="sldNum" sz="quarter" idx="12"/>
          </p:nvPr>
        </p:nvSpPr>
        <p:spPr/>
        <p:txBody>
          <a:bodyPr/>
          <a:lstStyle/>
          <a:p>
            <a:pPr>
              <a:defRPr/>
            </a:pPr>
            <a:fld id="{7FB6C868-E3C6-4223-827A-7E6ACD464781}" type="slidenum">
              <a:rPr lang="es-MX" altLang="es-MX" smtClean="0"/>
              <a:pPr>
                <a:defRPr/>
              </a:pPr>
              <a:t>‹Nº›</a:t>
            </a:fld>
            <a:endParaRPr lang="es-MX" altLang="es-MX" dirty="0"/>
          </a:p>
        </p:txBody>
      </p:sp>
    </p:spTree>
    <p:extLst>
      <p:ext uri="{BB962C8B-B14F-4D97-AF65-F5344CB8AC3E}">
        <p14:creationId xmlns:p14="http://schemas.microsoft.com/office/powerpoint/2010/main" val="337838270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7E54D68C-891C-471A-BB13-28A19354C663}" type="datetime1">
              <a:rPr lang="es-MX" smtClean="0"/>
              <a:t>07/07/2017</a:t>
            </a:fld>
            <a:endParaRPr lang="es-MX"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s-MX" dirty="0"/>
          </a:p>
        </p:txBody>
      </p:sp>
      <p:sp>
        <p:nvSpPr>
          <p:cNvPr id="9" name="Slide Number Placeholder 8"/>
          <p:cNvSpPr>
            <a:spLocks noGrp="1"/>
          </p:cNvSpPr>
          <p:nvPr>
            <p:ph type="sldNum" sz="quarter" idx="12"/>
          </p:nvPr>
        </p:nvSpPr>
        <p:spPr/>
        <p:txBody>
          <a:bodyPr/>
          <a:lstStyle/>
          <a:p>
            <a:pPr>
              <a:defRPr/>
            </a:pPr>
            <a:fld id="{F242D92E-AD1B-48E4-96AC-99C5DA0D64BE}" type="slidenum">
              <a:rPr lang="es-MX" altLang="es-MX" smtClean="0"/>
              <a:pPr>
                <a:defRPr/>
              </a:pPr>
              <a:t>‹Nº›</a:t>
            </a:fld>
            <a:endParaRPr lang="es-MX" altLang="es-MX" dirty="0"/>
          </a:p>
        </p:txBody>
      </p:sp>
    </p:spTree>
    <p:extLst>
      <p:ext uri="{BB962C8B-B14F-4D97-AF65-F5344CB8AC3E}">
        <p14:creationId xmlns:p14="http://schemas.microsoft.com/office/powerpoint/2010/main" val="215676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6016659-2700-46E4-B313-EE147F59DB23}" type="datetime1">
              <a:rPr lang="es-MX" smtClean="0"/>
              <a:t>07/07/2017</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8D131FA5-64B5-4665-896E-EC03C921D5B0}" type="slidenum">
              <a:rPr lang="es-MX" altLang="es-MX"/>
              <a:pPr>
                <a:defRPr/>
              </a:pPr>
              <a:t>‹Nº›</a:t>
            </a:fld>
            <a:endParaRPr lang="es-MX" altLang="es-MX" dirty="0"/>
          </a:p>
        </p:txBody>
      </p:sp>
    </p:spTree>
    <p:extLst>
      <p:ext uri="{BB962C8B-B14F-4D97-AF65-F5344CB8AC3E}">
        <p14:creationId xmlns:p14="http://schemas.microsoft.com/office/powerpoint/2010/main" val="145737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C4FF4EFE-712A-41AC-B7FB-C92AD60153DD}" type="datetime1">
              <a:rPr lang="es-MX" smtClean="0"/>
              <a:t>07/07/2017</a:t>
            </a:fld>
            <a:endParaRPr lang="es-MX"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s-MX"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83B346F-5608-4D1E-A1E3-242EDD9D48C2}" type="slidenum">
              <a:rPr lang="es-MX" altLang="es-MX" smtClean="0"/>
              <a:pPr>
                <a:defRPr/>
              </a:pPr>
              <a:t>‹Nº›</a:t>
            </a:fld>
            <a:endParaRPr lang="es-MX" altLang="es-MX" dirty="0"/>
          </a:p>
        </p:txBody>
      </p:sp>
    </p:spTree>
    <p:extLst>
      <p:ext uri="{BB962C8B-B14F-4D97-AF65-F5344CB8AC3E}">
        <p14:creationId xmlns:p14="http://schemas.microsoft.com/office/powerpoint/2010/main" val="4155609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C90A54EC-E241-45AF-9921-C228D97EF827}" type="datetime1">
              <a:rPr lang="es-MX" smtClean="0"/>
              <a:t>07/07/2017</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7" name="Slide Number Placeholder 6"/>
          <p:cNvSpPr>
            <a:spLocks noGrp="1"/>
          </p:cNvSpPr>
          <p:nvPr>
            <p:ph type="sldNum" sz="quarter" idx="12"/>
          </p:nvPr>
        </p:nvSpPr>
        <p:spPr/>
        <p:txBody>
          <a:bodyPr/>
          <a:lstStyle/>
          <a:p>
            <a:pPr>
              <a:defRPr/>
            </a:pPr>
            <a:fld id="{28302DCA-3CAA-49B7-8505-D62A891F9CC2}" type="slidenum">
              <a:rPr lang="es-MX" altLang="es-MX" smtClean="0"/>
              <a:pPr>
                <a:defRPr/>
              </a:pPr>
              <a:t>‹Nº›</a:t>
            </a:fld>
            <a:endParaRPr lang="es-MX" altLang="es-MX" dirty="0"/>
          </a:p>
        </p:txBody>
      </p:sp>
    </p:spTree>
    <p:extLst>
      <p:ext uri="{BB962C8B-B14F-4D97-AF65-F5344CB8AC3E}">
        <p14:creationId xmlns:p14="http://schemas.microsoft.com/office/powerpoint/2010/main" val="410707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B657DD6-7402-4D40-B737-EE26906B21D0}" type="datetime1">
              <a:rPr lang="es-MX" smtClean="0"/>
              <a:t>07/07/2017</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CC0F24EA-3F28-41A1-A116-5B447887F790}" type="slidenum">
              <a:rPr lang="es-MX" altLang="es-MX" smtClean="0"/>
              <a:pPr>
                <a:defRPr/>
              </a:pPr>
              <a:t>‹Nº›</a:t>
            </a:fld>
            <a:endParaRPr lang="es-MX" altLang="es-MX" dirty="0"/>
          </a:p>
        </p:txBody>
      </p:sp>
    </p:spTree>
    <p:extLst>
      <p:ext uri="{BB962C8B-B14F-4D97-AF65-F5344CB8AC3E}">
        <p14:creationId xmlns:p14="http://schemas.microsoft.com/office/powerpoint/2010/main" val="2370793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8CEB077-5878-4ABD-A705-8E7C1290229E}" type="datetime1">
              <a:rPr lang="es-MX" smtClean="0"/>
              <a:t>07/07/2017</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283DD17B-051D-460F-A061-43AC90B6C69E}" type="slidenum">
              <a:rPr lang="es-MX" altLang="es-MX" smtClean="0"/>
              <a:pPr>
                <a:defRPr/>
              </a:pPr>
              <a:t>‹Nº›</a:t>
            </a:fld>
            <a:endParaRPr lang="es-MX" altLang="es-MX" dirty="0"/>
          </a:p>
        </p:txBody>
      </p:sp>
    </p:spTree>
    <p:extLst>
      <p:ext uri="{BB962C8B-B14F-4D97-AF65-F5344CB8AC3E}">
        <p14:creationId xmlns:p14="http://schemas.microsoft.com/office/powerpoint/2010/main" val="367928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6AA8C126-9F7A-409B-A714-AE360649884B}"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A53065B7-0B7C-4620-A8B2-C66FCC8165E4}" type="slidenum">
              <a:rPr lang="es-MX" altLang="es-MX"/>
              <a:pPr>
                <a:defRPr/>
              </a:pPr>
              <a:t>‹Nº›</a:t>
            </a:fld>
            <a:endParaRPr lang="es-MX" altLang="es-MX" dirty="0"/>
          </a:p>
        </p:txBody>
      </p:sp>
    </p:spTree>
    <p:extLst>
      <p:ext uri="{BB962C8B-B14F-4D97-AF65-F5344CB8AC3E}">
        <p14:creationId xmlns:p14="http://schemas.microsoft.com/office/powerpoint/2010/main" val="179795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93D3B1DF-B99B-4F0A-B7BA-5886B2F36863}" type="datetime1">
              <a:rPr lang="es-MX" smtClean="0"/>
              <a:t>07/07/2017</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dirty="0"/>
          </a:p>
        </p:txBody>
      </p:sp>
      <p:sp>
        <p:nvSpPr>
          <p:cNvPr id="9" name="5 Marcador de número de diapositiva"/>
          <p:cNvSpPr>
            <a:spLocks noGrp="1"/>
          </p:cNvSpPr>
          <p:nvPr>
            <p:ph type="sldNum" sz="quarter" idx="12"/>
          </p:nvPr>
        </p:nvSpPr>
        <p:spPr/>
        <p:txBody>
          <a:bodyPr/>
          <a:lstStyle>
            <a:lvl1pPr>
              <a:defRPr/>
            </a:lvl1pPr>
          </a:lstStyle>
          <a:p>
            <a:pPr>
              <a:defRPr/>
            </a:pPr>
            <a:fld id="{1D518D2E-2CE3-45BF-AED2-DB53E8124BC2}" type="slidenum">
              <a:rPr lang="es-MX" altLang="es-MX"/>
              <a:pPr>
                <a:defRPr/>
              </a:pPr>
              <a:t>‹Nº›</a:t>
            </a:fld>
            <a:endParaRPr lang="es-MX" altLang="es-MX" dirty="0"/>
          </a:p>
        </p:txBody>
      </p:sp>
    </p:spTree>
    <p:extLst>
      <p:ext uri="{BB962C8B-B14F-4D97-AF65-F5344CB8AC3E}">
        <p14:creationId xmlns:p14="http://schemas.microsoft.com/office/powerpoint/2010/main" val="213057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1143000"/>
          </a:xfrm>
          <a:prstGeom prst="rect">
            <a:avLst/>
          </a:prstGeom>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1BCA76A2-AE80-4995-8B8E-61060EA7FDF1}" type="datetime1">
              <a:rPr lang="es-MX" smtClean="0"/>
              <a:t>07/07/2017</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175F37E6-BF1E-4B3D-9165-4E50C3E1F7DB}" type="slidenum">
              <a:rPr lang="es-MX" altLang="es-MX"/>
              <a:pPr>
                <a:defRPr/>
              </a:pPr>
              <a:t>‹Nº›</a:t>
            </a:fld>
            <a:endParaRPr lang="es-MX" altLang="es-MX" dirty="0"/>
          </a:p>
        </p:txBody>
      </p:sp>
    </p:spTree>
    <p:extLst>
      <p:ext uri="{BB962C8B-B14F-4D97-AF65-F5344CB8AC3E}">
        <p14:creationId xmlns:p14="http://schemas.microsoft.com/office/powerpoint/2010/main" val="42414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6DEE7BB-90EF-475E-8992-F5D46C929BA5}" type="datetime1">
              <a:rPr lang="es-MX" smtClean="0"/>
              <a:t>07/07/2017</a:t>
            </a:fld>
            <a:endParaRPr lang="es-MX" dirty="0"/>
          </a:p>
        </p:txBody>
      </p:sp>
      <p:sp>
        <p:nvSpPr>
          <p:cNvPr id="3" name="4 Marcador de pie de página"/>
          <p:cNvSpPr>
            <a:spLocks noGrp="1"/>
          </p:cNvSpPr>
          <p:nvPr>
            <p:ph type="ftr" sz="quarter" idx="11"/>
          </p:nvPr>
        </p:nvSpPr>
        <p:spPr/>
        <p:txBody>
          <a:bodyPr/>
          <a:lstStyle>
            <a:lvl1pPr>
              <a:defRPr/>
            </a:lvl1pPr>
          </a:lstStyle>
          <a:p>
            <a:pPr>
              <a:defRPr/>
            </a:pPr>
            <a:endParaRPr lang="es-MX" dirty="0"/>
          </a:p>
        </p:txBody>
      </p:sp>
      <p:sp>
        <p:nvSpPr>
          <p:cNvPr id="4" name="5 Marcador de número de diapositiva"/>
          <p:cNvSpPr>
            <a:spLocks noGrp="1"/>
          </p:cNvSpPr>
          <p:nvPr>
            <p:ph type="sldNum" sz="quarter" idx="12"/>
          </p:nvPr>
        </p:nvSpPr>
        <p:spPr/>
        <p:txBody>
          <a:bodyPr/>
          <a:lstStyle>
            <a:lvl1pPr>
              <a:defRPr/>
            </a:lvl1pPr>
          </a:lstStyle>
          <a:p>
            <a:pPr>
              <a:defRPr/>
            </a:pPr>
            <a:fld id="{CC757B0C-AB8F-46ED-8375-DA2E9486BB05}" type="slidenum">
              <a:rPr lang="es-MX" altLang="es-MX"/>
              <a:pPr>
                <a:defRPr/>
              </a:pPr>
              <a:t>‹Nº›</a:t>
            </a:fld>
            <a:endParaRPr lang="es-MX" altLang="es-MX" dirty="0"/>
          </a:p>
        </p:txBody>
      </p:sp>
    </p:spTree>
    <p:extLst>
      <p:ext uri="{BB962C8B-B14F-4D97-AF65-F5344CB8AC3E}">
        <p14:creationId xmlns:p14="http://schemas.microsoft.com/office/powerpoint/2010/main" val="54271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324BFD2-2E3A-483C-A779-188BA4F138B6}"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0C7068C-7CD2-4BF5-B5FB-D36DD83D3D0E}" type="slidenum">
              <a:rPr lang="es-MX" altLang="es-MX"/>
              <a:pPr>
                <a:defRPr/>
              </a:pPr>
              <a:t>‹Nº›</a:t>
            </a:fld>
            <a:endParaRPr lang="es-MX" altLang="es-MX" dirty="0"/>
          </a:p>
        </p:txBody>
      </p:sp>
    </p:spTree>
    <p:extLst>
      <p:ext uri="{BB962C8B-B14F-4D97-AF65-F5344CB8AC3E}">
        <p14:creationId xmlns:p14="http://schemas.microsoft.com/office/powerpoint/2010/main" val="302529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A672005-25D0-4FCF-9078-DAB71026833C}" type="datetime1">
              <a:rPr lang="es-MX" smtClean="0"/>
              <a:t>07/07/2017</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1A0FCA0-42D8-4C1A-9081-948B3BE3EA58}" type="slidenum">
              <a:rPr lang="es-MX" altLang="es-MX"/>
              <a:pPr>
                <a:defRPr/>
              </a:pPr>
              <a:t>‹Nº›</a:t>
            </a:fld>
            <a:endParaRPr lang="es-MX" altLang="es-MX" dirty="0"/>
          </a:p>
        </p:txBody>
      </p:sp>
    </p:spTree>
    <p:extLst>
      <p:ext uri="{BB962C8B-B14F-4D97-AF65-F5344CB8AC3E}">
        <p14:creationId xmlns:p14="http://schemas.microsoft.com/office/powerpoint/2010/main" val="9358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06F8B47-715D-4091-A0B5-E70CD6C88D5F}" type="datetime1">
              <a:rPr lang="es-MX" smtClean="0"/>
              <a:t>07/07/2017</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latin typeface="Calibri" panose="020F0502020204030204" pitchFamily="34" charset="0"/>
              </a:defRPr>
            </a:lvl1pPr>
          </a:lstStyle>
          <a:p>
            <a:pPr>
              <a:defRPr/>
            </a:pPr>
            <a:fld id="{7764E9D6-53F5-46AF-9C38-A8E552607D11}" type="slidenum">
              <a:rPr lang="es-MX" altLang="es-MX"/>
              <a:pPr>
                <a:defRPr/>
              </a:pPr>
              <a:t>‹Nº›</a:t>
            </a:fld>
            <a:endParaRPr lang="es-MX" altLang="es-MX" dirty="0"/>
          </a:p>
        </p:txBody>
      </p:sp>
      <p:pic>
        <p:nvPicPr>
          <p:cNvPr id="1030" name="Imagen 8"/>
          <p:cNvPicPr>
            <a:picLocks noChangeAspect="1"/>
          </p:cNvPicPr>
          <p:nvPr userDrawn="1"/>
        </p:nvPicPr>
        <p:blipFill>
          <a:blip r:embed="rId13" cstate="print">
            <a:duotone>
              <a:prstClr val="black"/>
              <a:schemeClr val="bg1">
                <a:lumMod val="85000"/>
                <a:tint val="45000"/>
                <a:satMod val="400000"/>
              </a:schemeClr>
            </a:duotone>
            <a:extLst/>
          </a:blip>
          <a:srcRect l="22974" r="49275" b="87363"/>
          <a:stretch>
            <a:fillRect/>
          </a:stretch>
        </p:blipFill>
        <p:spPr bwMode="auto">
          <a:xfrm>
            <a:off x="0" y="0"/>
            <a:ext cx="9144000" cy="881063"/>
          </a:xfrm>
          <a:prstGeom prst="rect">
            <a:avLst/>
          </a:prstGeom>
          <a:noFill/>
          <a:ln>
            <a:noFill/>
          </a:ln>
          <a:extLst/>
        </p:spPr>
      </p:pic>
      <p:pic>
        <p:nvPicPr>
          <p:cNvPr id="1031" name="3 Imagen" descr="logo cpcef.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8850" y="233363"/>
            <a:ext cx="13779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4 Imagen" descr="logo sfp.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76825" y="104775"/>
            <a:ext cx="184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userDrawn="1"/>
        </p:nvSpPr>
        <p:spPr>
          <a:xfrm>
            <a:off x="0" y="6308725"/>
            <a:ext cx="9144000" cy="549275"/>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AE31A60-07B9-4193-9249-72664DD70D41}" type="datetime1">
              <a:rPr lang="es-MX" smtClean="0"/>
              <a:t>07/07/2017</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FB6C868-E3C6-4223-827A-7E6ACD464781}" type="slidenum">
              <a:rPr lang="es-MX" altLang="es-MX"/>
              <a:pPr>
                <a:defRPr/>
              </a:pPr>
              <a:t>‹Nº›</a:t>
            </a:fld>
            <a:endParaRPr lang="es-MX" altLang="es-MX"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06F8B47-715D-4091-A0B5-E70CD6C88D5F}" type="datetime1">
              <a:rPr lang="es-MX" smtClean="0"/>
              <a:t>07/07/2017</a:t>
            </a:fld>
            <a:endParaRPr lang="es-MX"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s-MX"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764E9D6-53F5-46AF-9C38-A8E552607D11}" type="slidenum">
              <a:rPr lang="es-MX" altLang="es-MX" smtClean="0"/>
              <a:pPr>
                <a:defRPr/>
              </a:pPr>
              <a:t>‹Nº›</a:t>
            </a:fld>
            <a:endParaRPr lang="es-MX" altLang="es-MX"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92459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68A35B8B-88B3-406F-A3EC-EBE19E83C7DE}" type="slidenum">
              <a:rPr lang="es-MX" altLang="es-MX" smtClean="0"/>
              <a:pPr>
                <a:defRPr/>
              </a:pPr>
              <a:t>1</a:t>
            </a:fld>
            <a:endParaRPr lang="es-MX" alt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7" y="1484784"/>
            <a:ext cx="9055549" cy="4099152"/>
          </a:xfrm>
          <a:prstGeom prst="rect">
            <a:avLst/>
          </a:prstGeom>
        </p:spPr>
      </p:pic>
    </p:spTree>
    <p:extLst>
      <p:ext uri="{BB962C8B-B14F-4D97-AF65-F5344CB8AC3E}">
        <p14:creationId xmlns:p14="http://schemas.microsoft.com/office/powerpoint/2010/main" val="1303027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10</a:t>
            </a:fld>
            <a:endParaRPr lang="es-MX" altLang="es-MX" dirty="0"/>
          </a:p>
        </p:txBody>
      </p:sp>
      <p:sp>
        <p:nvSpPr>
          <p:cNvPr id="3" name="Rectángulo 2"/>
          <p:cNvSpPr/>
          <p:nvPr/>
        </p:nvSpPr>
        <p:spPr>
          <a:xfrm>
            <a:off x="306752" y="2276872"/>
            <a:ext cx="4392488" cy="3055965"/>
          </a:xfrm>
          <a:prstGeom prst="rect">
            <a:avLst/>
          </a:prstGeom>
        </p:spPr>
        <p:txBody>
          <a:bodyPr wrap="square">
            <a:spAutoFit/>
          </a:bodyPr>
          <a:lstStyle/>
          <a:p>
            <a:pPr algn="just">
              <a:lnSpc>
                <a:spcPct val="107000"/>
              </a:lnSpc>
              <a:spcAft>
                <a:spcPts val="800"/>
              </a:spcAft>
            </a:pPr>
            <a:r>
              <a:rPr lang="es-MX" dirty="0">
                <a:ea typeface="Calibri" panose="020F0502020204030204" pitchFamily="34" charset="0"/>
                <a:cs typeface="Times New Roman" panose="02020603050405020304" pitchFamily="18" charset="0"/>
              </a:rPr>
              <a:t>Durante las reuniones regionales, se capacitó sobre el llenado de  La Guía de Cumplimento establecido en el  convenio de Colaboración firmado el 3 de septiembre de 2013 por la Secretaría de la Función Pública, la Auditoría Superior de la Federación y la Secretaría de Hacienda y Crédito Público. </a:t>
            </a:r>
            <a:r>
              <a:rPr lang="es-MX" dirty="0" smtClean="0">
                <a:ea typeface="Calibri" panose="020F0502020204030204" pitchFamily="34" charset="0"/>
                <a:cs typeface="Times New Roman" panose="02020603050405020304" pitchFamily="18" charset="0"/>
              </a:rPr>
              <a:t>Se ha recibido respuesta </a:t>
            </a:r>
            <a:r>
              <a:rPr lang="es-MX" dirty="0">
                <a:ea typeface="Calibri" panose="020F0502020204030204" pitchFamily="34" charset="0"/>
                <a:cs typeface="Times New Roman" panose="02020603050405020304" pitchFamily="18" charset="0"/>
              </a:rPr>
              <a:t>de los siguientes </a:t>
            </a:r>
            <a:r>
              <a:rPr lang="es-MX" dirty="0" smtClean="0">
                <a:ea typeface="Calibri" panose="020F0502020204030204" pitchFamily="34" charset="0"/>
                <a:cs typeface="Times New Roman" panose="02020603050405020304" pitchFamily="18" charset="0"/>
              </a:rPr>
              <a:t>16 </a:t>
            </a:r>
            <a:r>
              <a:rPr lang="es-MX" dirty="0">
                <a:ea typeface="Calibri" panose="020F0502020204030204" pitchFamily="34" charset="0"/>
                <a:cs typeface="Times New Roman" panose="02020603050405020304" pitchFamily="18" charset="0"/>
              </a:rPr>
              <a:t>municipios: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932040" y="2027931"/>
            <a:ext cx="3744416" cy="3323539"/>
          </a:xfrm>
          <a:prstGeom prst="rect">
            <a:avLst/>
          </a:prstGeom>
        </p:spPr>
        <p:txBody>
          <a:bodyPr wrap="square" numCol="2">
            <a:spAutoFit/>
          </a:bodyPr>
          <a:lstStyle/>
          <a:p>
            <a:pPr algn="just">
              <a:lnSpc>
                <a:spcPct val="107000"/>
              </a:lnSpc>
              <a:spcAft>
                <a:spcPts val="800"/>
              </a:spcAft>
            </a:pPr>
            <a:r>
              <a:rPr lang="es-MX" sz="1600" b="1" dirty="0">
                <a:latin typeface="+mj-lt"/>
                <a:ea typeface="Calibri" panose="020F0502020204030204" pitchFamily="34" charset="0"/>
                <a:cs typeface="Times New Roman" panose="02020603050405020304" pitchFamily="18" charset="0"/>
              </a:rPr>
              <a:t>Autlán de Navarro. </a:t>
            </a:r>
          </a:p>
          <a:p>
            <a:pPr algn="just">
              <a:lnSpc>
                <a:spcPct val="107000"/>
              </a:lnSpc>
              <a:spcAft>
                <a:spcPts val="800"/>
              </a:spcAft>
            </a:pPr>
            <a:r>
              <a:rPr lang="es-MX" sz="1600" b="1" dirty="0" err="1" smtClean="0">
                <a:latin typeface="+mj-lt"/>
                <a:ea typeface="Calibri" panose="020F0502020204030204" pitchFamily="34" charset="0"/>
                <a:cs typeface="Times New Roman" panose="02020603050405020304" pitchFamily="18" charset="0"/>
              </a:rPr>
              <a:t>Quitupan</a:t>
            </a:r>
            <a:endParaRPr lang="es-MX" sz="1600" b="1"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err="1" smtClean="0">
                <a:latin typeface="+mj-lt"/>
                <a:ea typeface="Calibri" panose="020F0502020204030204" pitchFamily="34" charset="0"/>
                <a:cs typeface="Times New Roman" panose="02020603050405020304" pitchFamily="18" charset="0"/>
              </a:rPr>
              <a:t>Jalostotitlán</a:t>
            </a:r>
            <a:endParaRPr lang="es-MX" sz="1600" b="1"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latin typeface="+mj-lt"/>
                <a:ea typeface="Calibri" panose="020F0502020204030204" pitchFamily="34" charset="0"/>
                <a:cs typeface="Times New Roman" panose="02020603050405020304" pitchFamily="18" charset="0"/>
              </a:rPr>
              <a:t>San Miguel El Alto</a:t>
            </a:r>
          </a:p>
          <a:p>
            <a:pPr algn="just">
              <a:lnSpc>
                <a:spcPct val="107000"/>
              </a:lnSpc>
              <a:spcAft>
                <a:spcPts val="800"/>
              </a:spcAft>
              <a:tabLst>
                <a:tab pos="876300" algn="l"/>
              </a:tabLst>
            </a:pPr>
            <a:r>
              <a:rPr lang="es-MX" sz="1600" b="1" dirty="0">
                <a:latin typeface="+mj-lt"/>
                <a:ea typeface="Calibri" panose="020F0502020204030204" pitchFamily="34" charset="0"/>
                <a:cs typeface="Times New Roman" panose="02020603050405020304" pitchFamily="18" charset="0"/>
              </a:rPr>
              <a:t>El Grullo	</a:t>
            </a:r>
          </a:p>
          <a:p>
            <a:pPr algn="just">
              <a:lnSpc>
                <a:spcPct val="107000"/>
              </a:lnSpc>
              <a:spcAft>
                <a:spcPts val="800"/>
              </a:spcAft>
            </a:pPr>
            <a:r>
              <a:rPr lang="es-MX" sz="1600" b="1" dirty="0" smtClean="0">
                <a:latin typeface="+mj-lt"/>
                <a:ea typeface="Calibri" panose="020F0502020204030204" pitchFamily="34" charset="0"/>
                <a:cs typeface="Times New Roman" panose="02020603050405020304" pitchFamily="18" charset="0"/>
              </a:rPr>
              <a:t>Manzanilla </a:t>
            </a:r>
            <a:r>
              <a:rPr lang="es-MX" sz="1600" b="1" dirty="0">
                <a:latin typeface="+mj-lt"/>
                <a:ea typeface="Calibri" panose="020F0502020204030204" pitchFamily="34" charset="0"/>
                <a:cs typeface="Times New Roman" panose="02020603050405020304" pitchFamily="18" charset="0"/>
              </a:rPr>
              <a:t>de la Paz</a:t>
            </a:r>
          </a:p>
          <a:p>
            <a:pPr algn="just">
              <a:lnSpc>
                <a:spcPct val="107000"/>
              </a:lnSpc>
              <a:spcAft>
                <a:spcPts val="800"/>
              </a:spcAft>
            </a:pPr>
            <a:r>
              <a:rPr lang="es-MX" sz="1600" b="1" dirty="0" err="1">
                <a:latin typeface="+mj-lt"/>
                <a:ea typeface="Calibri" panose="020F0502020204030204" pitchFamily="34" charset="0"/>
                <a:cs typeface="Times New Roman" panose="02020603050405020304" pitchFamily="18" charset="0"/>
              </a:rPr>
              <a:t>Tizapán</a:t>
            </a:r>
            <a:r>
              <a:rPr lang="es-MX" sz="1600" b="1" dirty="0">
                <a:latin typeface="+mj-lt"/>
                <a:ea typeface="Calibri" panose="020F0502020204030204" pitchFamily="34" charset="0"/>
                <a:cs typeface="Times New Roman" panose="02020603050405020304" pitchFamily="18" charset="0"/>
              </a:rPr>
              <a:t> el Alto</a:t>
            </a:r>
          </a:p>
          <a:p>
            <a:pPr algn="just">
              <a:lnSpc>
                <a:spcPct val="107000"/>
              </a:lnSpc>
              <a:spcAft>
                <a:spcPts val="800"/>
              </a:spcAft>
            </a:pPr>
            <a:r>
              <a:rPr lang="es-MX" sz="1600" b="1" dirty="0">
                <a:latin typeface="+mj-lt"/>
                <a:ea typeface="Calibri" panose="020F0502020204030204" pitchFamily="34" charset="0"/>
                <a:cs typeface="Times New Roman" panose="02020603050405020304" pitchFamily="18" charset="0"/>
              </a:rPr>
              <a:t>Arandas</a:t>
            </a:r>
          </a:p>
          <a:p>
            <a:pPr algn="just">
              <a:lnSpc>
                <a:spcPct val="107000"/>
              </a:lnSpc>
              <a:spcAft>
                <a:spcPts val="800"/>
              </a:spcAft>
            </a:pPr>
            <a:r>
              <a:rPr lang="es-MX" sz="1600" b="1" dirty="0">
                <a:latin typeface="+mj-lt"/>
                <a:ea typeface="Calibri" panose="020F0502020204030204" pitchFamily="34" charset="0"/>
                <a:cs typeface="Times New Roman" panose="02020603050405020304" pitchFamily="18" charset="0"/>
              </a:rPr>
              <a:t>Sayula</a:t>
            </a:r>
          </a:p>
          <a:p>
            <a:pPr algn="just">
              <a:lnSpc>
                <a:spcPct val="107000"/>
              </a:lnSpc>
              <a:spcAft>
                <a:spcPts val="800"/>
              </a:spcAft>
            </a:pPr>
            <a:r>
              <a:rPr lang="es-MX" sz="1600" b="1" dirty="0" smtClean="0">
                <a:latin typeface="+mj-lt"/>
                <a:ea typeface="Calibri" panose="020F0502020204030204" pitchFamily="34" charset="0"/>
                <a:cs typeface="Times New Roman" panose="02020603050405020304" pitchFamily="18" charset="0"/>
              </a:rPr>
              <a:t>Tlaquepaque</a:t>
            </a:r>
            <a:endParaRPr lang="es-MX" sz="1600" b="1"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err="1" smtClean="0">
                <a:latin typeface="+mj-lt"/>
                <a:ea typeface="Calibri" panose="020F0502020204030204" pitchFamily="34" charset="0"/>
                <a:cs typeface="Times New Roman" panose="02020603050405020304" pitchFamily="18" charset="0"/>
              </a:rPr>
              <a:t>Cuquío</a:t>
            </a:r>
            <a:endParaRPr lang="es-MX" sz="1600" b="1" dirty="0" smtClean="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smtClean="0">
                <a:effectLst/>
                <a:latin typeface="+mj-lt"/>
                <a:ea typeface="Calibri" panose="020F0502020204030204" pitchFamily="34" charset="0"/>
                <a:cs typeface="Times New Roman" panose="02020603050405020304" pitchFamily="18" charset="0"/>
              </a:rPr>
              <a:t>Guadalajara</a:t>
            </a:r>
          </a:p>
          <a:p>
            <a:pPr algn="just">
              <a:lnSpc>
                <a:spcPct val="107000"/>
              </a:lnSpc>
              <a:spcAft>
                <a:spcPts val="800"/>
              </a:spcAft>
            </a:pPr>
            <a:r>
              <a:rPr lang="es-MX" sz="1600" b="1" dirty="0" err="1" smtClean="0">
                <a:latin typeface="+mj-lt"/>
                <a:ea typeface="Calibri" panose="020F0502020204030204" pitchFamily="34" charset="0"/>
                <a:cs typeface="Times New Roman" panose="02020603050405020304" pitchFamily="18" charset="0"/>
              </a:rPr>
              <a:t>Ixtlahuacán</a:t>
            </a:r>
            <a:r>
              <a:rPr lang="es-MX" sz="1600" b="1" dirty="0" smtClean="0">
                <a:latin typeface="+mj-lt"/>
                <a:ea typeface="Calibri" panose="020F0502020204030204" pitchFamily="34" charset="0"/>
                <a:cs typeface="Times New Roman" panose="02020603050405020304" pitchFamily="18" charset="0"/>
              </a:rPr>
              <a:t> del Río</a:t>
            </a:r>
          </a:p>
          <a:p>
            <a:pPr algn="just">
              <a:lnSpc>
                <a:spcPct val="107000"/>
              </a:lnSpc>
              <a:spcAft>
                <a:spcPts val="800"/>
              </a:spcAft>
            </a:pPr>
            <a:r>
              <a:rPr lang="es-MX" sz="1600" b="1" dirty="0" smtClean="0">
                <a:effectLst/>
                <a:latin typeface="+mj-lt"/>
                <a:ea typeface="Calibri" panose="020F0502020204030204" pitchFamily="34" charset="0"/>
                <a:cs typeface="Times New Roman" panose="02020603050405020304" pitchFamily="18" charset="0"/>
              </a:rPr>
              <a:t>La Huerta</a:t>
            </a:r>
          </a:p>
          <a:p>
            <a:pPr algn="just">
              <a:lnSpc>
                <a:spcPct val="107000"/>
              </a:lnSpc>
              <a:spcAft>
                <a:spcPts val="800"/>
              </a:spcAft>
            </a:pPr>
            <a:r>
              <a:rPr lang="es-MX" sz="1600" b="1" dirty="0" smtClean="0">
                <a:latin typeface="+mj-lt"/>
                <a:ea typeface="Calibri" panose="020F0502020204030204" pitchFamily="34" charset="0"/>
                <a:cs typeface="Times New Roman" panose="02020603050405020304" pitchFamily="18" charset="0"/>
              </a:rPr>
              <a:t>Lagos de Moreno</a:t>
            </a:r>
          </a:p>
          <a:p>
            <a:pPr algn="just">
              <a:lnSpc>
                <a:spcPct val="107000"/>
              </a:lnSpc>
              <a:spcAft>
                <a:spcPts val="800"/>
              </a:spcAft>
            </a:pPr>
            <a:r>
              <a:rPr lang="es-MX" sz="1600" b="1" dirty="0" smtClean="0">
                <a:effectLst/>
                <a:latin typeface="+mj-lt"/>
                <a:ea typeface="Calibri" panose="020F0502020204030204" pitchFamily="34" charset="0"/>
                <a:cs typeface="Times New Roman" panose="02020603050405020304" pitchFamily="18" charset="0"/>
              </a:rPr>
              <a:t>Tonalá</a:t>
            </a:r>
            <a:endParaRPr lang="es-MX" sz="1600" b="1" dirty="0">
              <a:effectLst/>
              <a:latin typeface="+mj-lt"/>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473"/>
            <a:ext cx="2880000" cy="1447660"/>
          </a:xfrm>
          <a:prstGeom prst="rect">
            <a:avLst/>
          </a:prstGeom>
        </p:spPr>
      </p:pic>
      <p:pic>
        <p:nvPicPr>
          <p:cNvPr id="11" name="Imagen 10"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135" y="204129"/>
            <a:ext cx="2880000" cy="1447200"/>
          </a:xfrm>
          <a:prstGeom prst="rect">
            <a:avLst/>
          </a:prstGeom>
          <a:noFill/>
          <a:ln>
            <a:noFill/>
          </a:ln>
        </p:spPr>
      </p:pic>
      <p:sp>
        <p:nvSpPr>
          <p:cNvPr id="12" name="CuadroTexto 11"/>
          <p:cNvSpPr txBox="1"/>
          <p:nvPr/>
        </p:nvSpPr>
        <p:spPr>
          <a:xfrm>
            <a:off x="1602896" y="1658599"/>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528881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01" y="1627809"/>
            <a:ext cx="850265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3 CuadroTexto"/>
          <p:cNvSpPr txBox="1">
            <a:spLocks noChangeArrowheads="1"/>
          </p:cNvSpPr>
          <p:nvPr/>
        </p:nvSpPr>
        <p:spPr bwMode="auto">
          <a:xfrm>
            <a:off x="873901" y="2275881"/>
            <a:ext cx="735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800" b="1" dirty="0" smtClean="0">
                <a:solidFill>
                  <a:schemeClr val="bg1"/>
                </a:solidFill>
                <a:latin typeface="Arial" panose="020B0604020202020204" pitchFamily="34" charset="0"/>
              </a:rPr>
              <a:t>FORTALECIMIENTO DE LA PRÁCTICA DE LA AUDITORÍA</a:t>
            </a:r>
            <a:endParaRPr lang="es-MX" altLang="es-MX" sz="1800" b="1" dirty="0"/>
          </a:p>
        </p:txBody>
      </p:sp>
      <p:graphicFrame>
        <p:nvGraphicFramePr>
          <p:cNvPr id="11" name="10 Tabla"/>
          <p:cNvGraphicFramePr>
            <a:graphicFrameLocks noGrp="1"/>
          </p:cNvGraphicFramePr>
          <p:nvPr>
            <p:extLst>
              <p:ext uri="{D42A27DB-BD31-4B8C-83A1-F6EECF244321}">
                <p14:modId xmlns:p14="http://schemas.microsoft.com/office/powerpoint/2010/main" val="3187895339"/>
              </p:ext>
            </p:extLst>
          </p:nvPr>
        </p:nvGraphicFramePr>
        <p:xfrm>
          <a:off x="1895588" y="2996951"/>
          <a:ext cx="6984775" cy="3229027"/>
        </p:xfrm>
        <a:graphic>
          <a:graphicData uri="http://schemas.openxmlformats.org/drawingml/2006/table">
            <a:tbl>
              <a:tblPr firstRow="1" bandRow="1">
                <a:tableStyleId>{17292A2E-F333-43FB-9621-5CBBE7FDCDCB}</a:tableStyleId>
              </a:tblPr>
              <a:tblGrid>
                <a:gridCol w="6984775"/>
              </a:tblGrid>
              <a:tr h="618121">
                <a:tc>
                  <a:txBody>
                    <a:bodyPr/>
                    <a:lstStyle/>
                    <a:p>
                      <a:pPr marL="342900" indent="-342900" algn="ctr">
                        <a:buFont typeface="+mj-lt"/>
                        <a:buAutoNum type="arabicPeriod" startAt="5"/>
                      </a:pPr>
                      <a:endParaRPr lang="es-ES" sz="1800" b="0" dirty="0">
                        <a:latin typeface="Arial" panose="020B0604020202020204" pitchFamily="34" charset="0"/>
                        <a:cs typeface="Arial" panose="020B0604020202020204" pitchFamily="34" charset="0"/>
                      </a:endParaRPr>
                    </a:p>
                  </a:txBody>
                  <a:tcPr marL="64304" marR="64304" marT="32149" marB="321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10906">
                <a:tc>
                  <a:txBody>
                    <a:bodyPr/>
                    <a:lstStyle/>
                    <a:p>
                      <a:pPr marL="0" marR="0" lvl="0" indent="0" algn="just" defTabSz="914400" rtl="0" eaLnBrk="1" fontAlgn="auto" latinLnBrk="0" hangingPunct="1">
                        <a:lnSpc>
                          <a:spcPct val="100000"/>
                        </a:lnSpc>
                        <a:spcBef>
                          <a:spcPct val="0"/>
                        </a:spcBef>
                        <a:spcAft>
                          <a:spcPts val="0"/>
                        </a:spcAft>
                        <a:buClrTx/>
                        <a:buSzTx/>
                        <a:buFont typeface="+mj-lt"/>
                        <a:buNone/>
                        <a:tabLst/>
                        <a:defRPr/>
                      </a:pPr>
                      <a:r>
                        <a:rPr lang="es-MX" altLang="es-MX" sz="1800" dirty="0" smtClean="0">
                          <a:latin typeface="Arial" panose="020B0604020202020204" pitchFamily="34" charset="0"/>
                          <a:cs typeface="Arial" panose="020B0604020202020204" pitchFamily="34" charset="0"/>
                        </a:rPr>
                        <a:t>Fortalecer los protocolos de auditoría, a través de un modelo único de auditoría del Estado de Jalisco</a:t>
                      </a:r>
                      <a:endParaRPr lang="es-MX" altLang="es-MX" sz="1800" baseline="0" dirty="0" smtClean="0">
                        <a:latin typeface="Arial" panose="020B0604020202020204" pitchFamily="34" charset="0"/>
                        <a:cs typeface="Arial" panose="020B0604020202020204" pitchFamily="34" charset="0"/>
                      </a:endParaRPr>
                    </a:p>
                    <a:p>
                      <a:pPr marL="0" indent="0" algn="just" eaLnBrk="1" hangingPunct="1">
                        <a:lnSpc>
                          <a:spcPct val="100000"/>
                        </a:lnSpc>
                        <a:buFont typeface="Calibri" pitchFamily="34" charset="0"/>
                        <a:buNone/>
                      </a:pPr>
                      <a:endParaRPr lang="es-MX" altLang="es-MX" sz="1800" b="1" dirty="0" smtClean="0">
                        <a:solidFill>
                          <a:schemeClr val="bg1">
                            <a:lumMod val="50000"/>
                          </a:schemeClr>
                        </a:solidFill>
                        <a:latin typeface="Arial" panose="020B0604020202020204" pitchFamily="34" charset="0"/>
                        <a:cs typeface="Arial" panose="020B0604020202020204" pitchFamily="34" charset="0"/>
                      </a:endParaRPr>
                    </a:p>
                    <a:p>
                      <a:pPr marL="0" indent="0" algn="just" eaLnBrk="1" hangingPunct="1">
                        <a:lnSpc>
                          <a:spcPct val="100000"/>
                        </a:lnSpc>
                        <a:buFont typeface="Calibri" pitchFamily="34" charset="0"/>
                        <a:buNone/>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0" indent="0" algn="just" eaLnBrk="1" hangingPunct="1">
                        <a:lnSpc>
                          <a:spcPct val="100000"/>
                        </a:lnSpc>
                        <a:buFont typeface="Calibri" pitchFamily="34" charset="0"/>
                        <a:buNone/>
                      </a:pPr>
                      <a:endParaRPr lang="es-MX" altLang="es-MX" sz="1800" b="1" baseline="0" dirty="0" smtClean="0">
                        <a:solidFill>
                          <a:schemeClr val="bg1">
                            <a:lumMod val="50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 typeface="+mj-lt"/>
                        <a:buNone/>
                        <a:tabLst/>
                        <a:defRPr/>
                      </a:pPr>
                      <a:r>
                        <a:rPr lang="es-MX" sz="1800" baseline="0" dirty="0" smtClean="0">
                          <a:latin typeface="Arial" panose="020B0604020202020204" pitchFamily="34" charset="0"/>
                          <a:cs typeface="Arial" panose="020B0604020202020204" pitchFamily="34" charset="0"/>
                        </a:rPr>
                        <a:t>1.-Presentación del modelo único de auditoria del Estado de Jalisco</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s-MX" altLang="es-MX" sz="1800" baseline="0" dirty="0" smtClean="0">
                        <a:latin typeface="Arial" panose="020B0604020202020204" pitchFamily="34" charset="0"/>
                        <a:cs typeface="Arial" panose="020B0604020202020204" pitchFamily="34" charset="0"/>
                      </a:endParaRPr>
                    </a:p>
                    <a:p>
                      <a:pPr marL="0" lvl="0" indent="0" algn="just" eaLnBrk="1" hangingPunct="1">
                        <a:spcBef>
                          <a:spcPct val="0"/>
                        </a:spcBef>
                        <a:buFont typeface="+mj-lt"/>
                        <a:buNone/>
                        <a:defRPr/>
                      </a:pPr>
                      <a:endParaRPr lang="es-MX" sz="1800" dirty="0" smtClean="0">
                        <a:latin typeface="Arial" panose="020B0604020202020204" pitchFamily="34" charset="0"/>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11 CuadroTexto"/>
          <p:cNvSpPr txBox="1"/>
          <p:nvPr/>
        </p:nvSpPr>
        <p:spPr>
          <a:xfrm>
            <a:off x="305445" y="3549975"/>
            <a:ext cx="1571625" cy="40011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5. Proyecto. </a:t>
            </a:r>
            <a:endParaRPr lang="es-MX" sz="2000" b="1" spc="-150" dirty="0">
              <a:solidFill>
                <a:schemeClr val="bg1">
                  <a:lumMod val="50000"/>
                </a:schemeClr>
              </a:solidFill>
            </a:endParaRPr>
          </a:p>
        </p:txBody>
      </p:sp>
      <p:sp>
        <p:nvSpPr>
          <p:cNvPr id="4" name="Marcador de número de diapositiva 3"/>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11</a:t>
            </a:fld>
            <a:endParaRPr lang="es-MX" altLang="es-MX" dirty="0">
              <a:solidFill>
                <a:schemeClr val="bg1"/>
              </a:solidFill>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77" y="186125"/>
            <a:ext cx="2880000" cy="1447660"/>
          </a:xfrm>
          <a:prstGeom prst="rect">
            <a:avLst/>
          </a:prstGeom>
        </p:spPr>
      </p:pic>
      <p:pic>
        <p:nvPicPr>
          <p:cNvPr id="18" name="Imagen 17" descr="E:\9.- Comisión Contralores Estado - Municipios (CCEM)\Pagina Comision Contralores\Logo CCME-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325" y="107611"/>
            <a:ext cx="2880000" cy="1447200"/>
          </a:xfrm>
          <a:prstGeom prst="rect">
            <a:avLst/>
          </a:prstGeom>
          <a:noFill/>
          <a:ln>
            <a:noFill/>
          </a:ln>
        </p:spPr>
      </p:pic>
    </p:spTree>
    <p:extLst>
      <p:ext uri="{BB962C8B-B14F-4D97-AF65-F5344CB8AC3E}">
        <p14:creationId xmlns:p14="http://schemas.microsoft.com/office/powerpoint/2010/main" val="3250490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12</a:t>
            </a:fld>
            <a:endParaRPr lang="es-MX" altLang="es-MX"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80" y="325156"/>
            <a:ext cx="2880000" cy="1447660"/>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10004"/>
            <a:ext cx="2880000" cy="1447200"/>
          </a:xfrm>
          <a:prstGeom prst="rect">
            <a:avLst/>
          </a:prstGeom>
          <a:noFill/>
          <a:ln>
            <a:noFill/>
          </a:ln>
        </p:spPr>
      </p:pic>
      <p:sp>
        <p:nvSpPr>
          <p:cNvPr id="11" name="Rectángulo 10"/>
          <p:cNvSpPr/>
          <p:nvPr/>
        </p:nvSpPr>
        <p:spPr>
          <a:xfrm>
            <a:off x="470008" y="2423450"/>
            <a:ext cx="8348000" cy="2981329"/>
          </a:xfrm>
          <a:prstGeom prst="rect">
            <a:avLst/>
          </a:prstGeom>
        </p:spPr>
        <p:txBody>
          <a:bodyPr wrap="square">
            <a:spAutoFit/>
          </a:bodyPr>
          <a:lstStyle/>
          <a:p>
            <a:pPr algn="ctr">
              <a:lnSpc>
                <a:spcPct val="115000"/>
              </a:lnSpc>
              <a:spcAft>
                <a:spcPts val="1000"/>
              </a:spcAft>
            </a:pPr>
            <a:r>
              <a:rPr lang="es-MX" b="1" dirty="0">
                <a:latin typeface="Calibri" panose="020F0502020204030204" pitchFamily="34" charset="0"/>
                <a:ea typeface="Calibri" panose="020F0502020204030204" pitchFamily="34" charset="0"/>
                <a:cs typeface="Times New Roman" panose="02020603050405020304" pitchFamily="18" charset="0"/>
              </a:rPr>
              <a:t>CONTRALORÍA DEL ESTADO DE </a:t>
            </a:r>
            <a:r>
              <a:rPr lang="es-MX" b="1" dirty="0" smtClean="0">
                <a:latin typeface="Calibri" panose="020F0502020204030204" pitchFamily="34" charset="0"/>
                <a:ea typeface="Calibri" panose="020F0502020204030204" pitchFamily="34" charset="0"/>
                <a:cs typeface="Times New Roman" panose="02020603050405020304" pitchFamily="18" charset="0"/>
              </a:rPr>
              <a:t>JALISCO DESARROLLO: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600" b="1" dirty="0">
                <a:latin typeface="Calibri" panose="020F0502020204030204" pitchFamily="34" charset="0"/>
                <a:ea typeface="Calibri" panose="020F0502020204030204" pitchFamily="34" charset="0"/>
                <a:cs typeface="Times New Roman" panose="02020603050405020304" pitchFamily="18" charset="0"/>
              </a:rPr>
              <a:t>LINEAMIENOS NORMATIVOS  DE AUDITORIA PÚBLICA DEL PODER EJECUTIVO DEL ESTADO DE JALISCO.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600" b="1" dirty="0">
                <a:latin typeface="Calibri" panose="020F050202020403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El presente documento tiene como objetivo servir de instrumento que guíe, norme y estandarice el trabajo de Auditoría Pública Gubernamental con estándares homologados a los acuerdos internacionales, que ejecute el personal profesional de auditoría asignado a la Contraloría del Estado y demás órganos internos de control, en las dependencias y entidades de la Administración Pública </a:t>
            </a:r>
            <a:r>
              <a:rPr lang="es-MX" dirty="0" smtClean="0">
                <a:latin typeface="Calibri" panose="020F0502020204030204" pitchFamily="34" charset="0"/>
                <a:ea typeface="Calibri" panose="020F0502020204030204" pitchFamily="34" charset="0"/>
                <a:cs typeface="Times New Roman" panose="02020603050405020304" pitchFamily="18" charset="0"/>
              </a:rPr>
              <a:t>Estatal y Municipal.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3491880" y="1772816"/>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25637438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63533" y="1487836"/>
            <a:ext cx="3574440" cy="380425"/>
          </a:xfrm>
          <a:prstGeom prst="rect">
            <a:avLst/>
          </a:prstGeom>
        </p:spPr>
        <p:txBody>
          <a:bodyPr wrap="none">
            <a:spAutoFit/>
          </a:bodyPr>
          <a:lstStyle/>
          <a:p>
            <a:pPr algn="ctr" eaLnBrk="1" hangingPunct="1">
              <a:lnSpc>
                <a:spcPct val="104000"/>
              </a:lnSpc>
              <a:defRPr/>
            </a:pPr>
            <a:r>
              <a:rPr lang="es-MX" altLang="ko-KR" b="1" dirty="0">
                <a:solidFill>
                  <a:schemeClr val="bg1"/>
                </a:solidFill>
              </a:rPr>
              <a:t>CONTRATACIONES PÚBLICAS</a:t>
            </a:r>
            <a:endParaRPr lang="es-MX" altLang="ko-KR" b="1" u="sng" dirty="0">
              <a:solidFill>
                <a:schemeClr val="bg1">
                  <a:lumMod val="50000"/>
                </a:schemeClr>
              </a:solidFill>
            </a:endParaRPr>
          </a:p>
        </p:txBody>
      </p:sp>
      <p:sp>
        <p:nvSpPr>
          <p:cNvPr id="3" name="Marcador de número de diapositiva 2"/>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13</a:t>
            </a:fld>
            <a:endParaRPr lang="es-MX" altLang="es-MX" dirty="0">
              <a:solidFill>
                <a:schemeClr val="bg1"/>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69" y="1772773"/>
            <a:ext cx="8502650" cy="12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 CuadroTexto"/>
          <p:cNvSpPr txBox="1">
            <a:spLocks noChangeArrowheads="1"/>
          </p:cNvSpPr>
          <p:nvPr/>
        </p:nvSpPr>
        <p:spPr bwMode="auto">
          <a:xfrm>
            <a:off x="825169" y="2412419"/>
            <a:ext cx="7359650"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4000"/>
              </a:lnSpc>
              <a:spcBef>
                <a:spcPct val="0"/>
              </a:spcBef>
              <a:buFontTx/>
              <a:buNone/>
              <a:defRPr/>
            </a:pPr>
            <a:r>
              <a:rPr lang="es-MX" altLang="ko-KR" sz="1800" b="1" dirty="0" smtClean="0">
                <a:solidFill>
                  <a:schemeClr val="bg1"/>
                </a:solidFill>
                <a:latin typeface="Arial" panose="020B0604020202020204" pitchFamily="34" charset="0"/>
              </a:rPr>
              <a:t>SISTEMA NACIONAL ANTICORRUPCIÓN</a:t>
            </a:r>
            <a:endParaRPr lang="es-MX" altLang="ko-KR" sz="1800" b="1" u="sng" dirty="0">
              <a:solidFill>
                <a:schemeClr val="bg1">
                  <a:lumMod val="50000"/>
                </a:schemeClr>
              </a:solidFill>
              <a:latin typeface="Arial" panose="020B0604020202020204" pitchFamily="34" charset="0"/>
            </a:endParaRPr>
          </a:p>
        </p:txBody>
      </p:sp>
      <p:sp>
        <p:nvSpPr>
          <p:cNvPr id="17" name="11 CuadroTexto"/>
          <p:cNvSpPr txBox="1"/>
          <p:nvPr/>
        </p:nvSpPr>
        <p:spPr>
          <a:xfrm>
            <a:off x="229576" y="3291974"/>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6. Proyecto</a:t>
            </a:r>
            <a:endParaRPr lang="es-MX" sz="2000" b="1" spc="-150" dirty="0">
              <a:solidFill>
                <a:schemeClr val="bg1">
                  <a:lumMod val="50000"/>
                </a:schemeClr>
              </a:solidFill>
            </a:endParaRPr>
          </a:p>
        </p:txBody>
      </p:sp>
      <p:graphicFrame>
        <p:nvGraphicFramePr>
          <p:cNvPr id="19" name="18 Tabla"/>
          <p:cNvGraphicFramePr>
            <a:graphicFrameLocks noGrp="1"/>
          </p:cNvGraphicFramePr>
          <p:nvPr>
            <p:extLst>
              <p:ext uri="{D42A27DB-BD31-4B8C-83A1-F6EECF244321}">
                <p14:modId xmlns:p14="http://schemas.microsoft.com/office/powerpoint/2010/main" val="3595575375"/>
              </p:ext>
            </p:extLst>
          </p:nvPr>
        </p:nvGraphicFramePr>
        <p:xfrm>
          <a:off x="1710102" y="2697356"/>
          <a:ext cx="6987629" cy="3439163"/>
        </p:xfrm>
        <a:graphic>
          <a:graphicData uri="http://schemas.openxmlformats.org/drawingml/2006/table">
            <a:tbl>
              <a:tblPr firstRow="1" bandRow="1">
                <a:tableStyleId>{17292A2E-F333-43FB-9621-5CBBE7FDCDCB}</a:tableStyleId>
              </a:tblPr>
              <a:tblGrid>
                <a:gridCol w="6987629"/>
              </a:tblGrid>
              <a:tr h="864097">
                <a:tc>
                  <a:txBody>
                    <a:bodyPr/>
                    <a:lstStyle/>
                    <a:p>
                      <a:pPr algn="ctr"/>
                      <a:endParaRPr lang="es-ES" sz="1800" b="0" dirty="0">
                        <a:latin typeface="Arial" panose="020B0604020202020204" pitchFamily="34" charset="0"/>
                        <a:cs typeface="Arial" panose="020B0604020202020204" pitchFamily="34" charset="0"/>
                      </a:endParaRPr>
                    </a:p>
                  </a:txBody>
                  <a:tcPr marL="64304" marR="64304" marT="32153" marB="32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75066">
                <a:tc>
                  <a:txBody>
                    <a:bodyPr/>
                    <a:lstStyle/>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r>
                        <a:rPr lang="es-MX" altLang="es-MX" sz="1800" dirty="0" smtClean="0">
                          <a:latin typeface="Arial" panose="020B0604020202020204" pitchFamily="34" charset="0"/>
                          <a:cs typeface="Arial" panose="020B0604020202020204" pitchFamily="34" charset="0"/>
                        </a:rPr>
                        <a:t>Promover iniciativas de reformas a la normatividad estatal en el Marco del Sistema</a:t>
                      </a:r>
                      <a:r>
                        <a:rPr lang="es-MX" altLang="es-MX" sz="1800" baseline="0" dirty="0" smtClean="0">
                          <a:latin typeface="Arial" panose="020B0604020202020204" pitchFamily="34" charset="0"/>
                          <a:cs typeface="Arial" panose="020B0604020202020204" pitchFamily="34" charset="0"/>
                        </a:rPr>
                        <a:t> Nacional Anticorrupción </a:t>
                      </a:r>
                    </a:p>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endParaRPr lang="es-MX" altLang="es-MX" sz="1800" baseline="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endParaRPr lang="es-MX" altLang="ko-KR" sz="1800" b="0" dirty="0" smtClean="0">
                        <a:latin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s-MX" altLang="ko-KR" sz="1800" b="0" dirty="0" smtClean="0">
                          <a:latin typeface="Arial" panose="020B0604020202020204" pitchFamily="34" charset="0"/>
                        </a:rPr>
                        <a:t>Presentación de Generalidades del</a:t>
                      </a:r>
                      <a:r>
                        <a:rPr lang="es-MX" altLang="ko-KR" sz="1800" b="0" baseline="0" dirty="0" smtClean="0">
                          <a:latin typeface="Arial" panose="020B0604020202020204" pitchFamily="34" charset="0"/>
                        </a:rPr>
                        <a:t> Sistema Nacional Anticorrupción</a:t>
                      </a:r>
                    </a:p>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endParaRPr lang="es-MX" sz="1800" kern="1200" dirty="0" smtClean="0">
                        <a:solidFill>
                          <a:schemeClr val="tx1"/>
                        </a:solidFill>
                        <a:latin typeface="Arial" panose="020B0604020202020204" pitchFamily="34" charset="0"/>
                        <a:ea typeface="+mn-ea"/>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75" y="242987"/>
            <a:ext cx="2880000" cy="1447660"/>
          </a:xfrm>
          <a:prstGeom prst="rect">
            <a:avLst/>
          </a:prstGeom>
        </p:spPr>
      </p:pic>
      <p:pic>
        <p:nvPicPr>
          <p:cNvPr id="22" name="Imagen 21"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731" y="211781"/>
            <a:ext cx="2880000" cy="144720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14</a:t>
            </a:fld>
            <a:endParaRPr lang="es-MX" altLang="es-MX" dirty="0"/>
          </a:p>
        </p:txBody>
      </p:sp>
      <p:sp>
        <p:nvSpPr>
          <p:cNvPr id="3" name="Rectángulo 2"/>
          <p:cNvSpPr/>
          <p:nvPr/>
        </p:nvSpPr>
        <p:spPr>
          <a:xfrm>
            <a:off x="363988" y="2380913"/>
            <a:ext cx="8496944" cy="3352328"/>
          </a:xfrm>
          <a:prstGeom prst="rect">
            <a:avLst/>
          </a:prstGeom>
        </p:spPr>
        <p:txBody>
          <a:bodyPr wrap="square">
            <a:spAutoFit/>
          </a:bodyPr>
          <a:lstStyle/>
          <a:p>
            <a:pPr algn="just">
              <a:lnSpc>
                <a:spcPct val="107000"/>
              </a:lnSpc>
              <a:spcAft>
                <a:spcPts val="800"/>
              </a:spcAft>
            </a:pPr>
            <a:r>
              <a:rPr lang="es-MX" dirty="0">
                <a:solidFill>
                  <a:srgbClr val="000000"/>
                </a:solidFill>
                <a:ea typeface="Calibri" panose="020F0502020204030204" pitchFamily="34" charset="0"/>
                <a:cs typeface="Times New Roman" panose="02020603050405020304" pitchFamily="18" charset="0"/>
              </a:rPr>
              <a:t>En lo respectivo al proyecto 6 denominado </a:t>
            </a:r>
            <a:r>
              <a:rPr lang="es-MX" i="1" dirty="0">
                <a:solidFill>
                  <a:srgbClr val="000000"/>
                </a:solidFill>
                <a:ea typeface="Calibri" panose="020F0502020204030204" pitchFamily="34" charset="0"/>
                <a:cs typeface="Times New Roman" panose="02020603050405020304" pitchFamily="18" charset="0"/>
              </a:rPr>
              <a:t>“Promover iniciativas de reformas a la normatividad estatal en el Marco del Sistema Nacional Anticorrupción”</a:t>
            </a:r>
            <a:r>
              <a:rPr lang="es-MX" dirty="0">
                <a:solidFill>
                  <a:srgbClr val="000000"/>
                </a:solidFill>
                <a:ea typeface="Calibri" panose="020F0502020204030204" pitchFamily="34" charset="0"/>
                <a:cs typeface="Times New Roman" panose="02020603050405020304" pitchFamily="18" charset="0"/>
              </a:rPr>
              <a:t> mediante la actividad de capacitación realizando la Presentación de Generalidades del Sistema Nacional Anticorrupción le informo que, en el marco de la Segunda Sesión de la Asamblea Plenaria de Contralores Municipios-Estado, celebrada en el Trompo Mágico, Museo Interactivo el día 07 de noviembre de 2016 como cuarto punto del orden del día aprobado, tuve a mi cargo la impartición del Curso “Generalidades del Sistema Nacional Anticorrupción”, manifestándole que estuvieron presentes en dicha sesión el Coordinador Estatal Propietario, los Coordinadores Regionales del Estado de Jalisco, así como los demás integrantes de la Comisión de Contralores Municipios - Estado.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88475"/>
            <a:ext cx="2592288" cy="1303039"/>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88474"/>
            <a:ext cx="2160240" cy="1303039"/>
          </a:xfrm>
          <a:prstGeom prst="rect">
            <a:avLst/>
          </a:prstGeom>
          <a:noFill/>
          <a:ln>
            <a:noFill/>
          </a:ln>
        </p:spPr>
      </p:pic>
      <p:sp>
        <p:nvSpPr>
          <p:cNvPr id="7" name="CuadroTexto 6"/>
          <p:cNvSpPr txBox="1"/>
          <p:nvPr/>
        </p:nvSpPr>
        <p:spPr>
          <a:xfrm>
            <a:off x="3491880" y="1772816"/>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17341390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75" y="1578297"/>
            <a:ext cx="8502650" cy="113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15</a:t>
            </a:fld>
            <a:endParaRPr lang="es-MX" altLang="es-MX" dirty="0">
              <a:solidFill>
                <a:schemeClr val="bg1"/>
              </a:solidFill>
            </a:endParaRPr>
          </a:p>
        </p:txBody>
      </p:sp>
      <p:sp>
        <p:nvSpPr>
          <p:cNvPr id="12" name="3 CuadroTexto"/>
          <p:cNvSpPr txBox="1">
            <a:spLocks noChangeArrowheads="1"/>
          </p:cNvSpPr>
          <p:nvPr/>
        </p:nvSpPr>
        <p:spPr bwMode="auto">
          <a:xfrm>
            <a:off x="1071562" y="2154361"/>
            <a:ext cx="7429501" cy="37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2000"/>
              </a:lnSpc>
              <a:spcBef>
                <a:spcPct val="0"/>
              </a:spcBef>
              <a:buFontTx/>
              <a:buNone/>
            </a:pPr>
            <a:r>
              <a:rPr lang="es-MX" altLang="es-MX" sz="1800" b="1" dirty="0">
                <a:solidFill>
                  <a:schemeClr val="bg1"/>
                </a:solidFill>
                <a:latin typeface="Arial" panose="020B0604020202020204" pitchFamily="34" charset="0"/>
              </a:rPr>
              <a:t>SISTEMAS ESTATALES DE CONTROL Y MEJORA DE LA GESTIÓN </a:t>
            </a:r>
            <a:endParaRPr lang="es-MX" altLang="es-MX" sz="1800" b="1" dirty="0">
              <a:ea typeface="맑은 고딕" panose="020B0503020000020004" pitchFamily="34" charset="-127"/>
            </a:endParaRPr>
          </a:p>
        </p:txBody>
      </p:sp>
      <p:sp>
        <p:nvSpPr>
          <p:cNvPr id="13" name="11 CuadroTexto"/>
          <p:cNvSpPr txBox="1"/>
          <p:nvPr/>
        </p:nvSpPr>
        <p:spPr>
          <a:xfrm>
            <a:off x="285749" y="3220776"/>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7. Proyecto</a:t>
            </a:r>
            <a:endParaRPr lang="es-MX" sz="2000" b="1" spc="-150" dirty="0">
              <a:solidFill>
                <a:schemeClr val="bg1">
                  <a:lumMod val="50000"/>
                </a:schemeClr>
              </a:solidFill>
            </a:endParaRPr>
          </a:p>
        </p:txBody>
      </p:sp>
      <p:graphicFrame>
        <p:nvGraphicFramePr>
          <p:cNvPr id="17" name="16 Tabla"/>
          <p:cNvGraphicFramePr>
            <a:graphicFrameLocks noGrp="1"/>
          </p:cNvGraphicFramePr>
          <p:nvPr>
            <p:extLst>
              <p:ext uri="{D42A27DB-BD31-4B8C-83A1-F6EECF244321}">
                <p14:modId xmlns:p14="http://schemas.microsoft.com/office/powerpoint/2010/main" val="2927125200"/>
              </p:ext>
            </p:extLst>
          </p:nvPr>
        </p:nvGraphicFramePr>
        <p:xfrm>
          <a:off x="1809260" y="2809621"/>
          <a:ext cx="6931025" cy="3126456"/>
        </p:xfrm>
        <a:graphic>
          <a:graphicData uri="http://schemas.openxmlformats.org/drawingml/2006/table">
            <a:tbl>
              <a:tblPr firstRow="1" bandRow="1">
                <a:tableStyleId>{17292A2E-F333-43FB-9621-5CBBE7FDCDCB}</a:tableStyleId>
              </a:tblPr>
              <a:tblGrid>
                <a:gridCol w="6931025"/>
              </a:tblGrid>
              <a:tr h="629047">
                <a:tc>
                  <a:txBody>
                    <a:bodyPr/>
                    <a:lstStyle/>
                    <a:p>
                      <a:pPr algn="ctr"/>
                      <a:endParaRPr lang="es-ES" sz="1800" b="0" dirty="0" smtClean="0">
                        <a:latin typeface="Arial" panose="020B0604020202020204" pitchFamily="34" charset="0"/>
                        <a:cs typeface="Arial" panose="020B0604020202020204" pitchFamily="34" charset="0"/>
                      </a:endParaRPr>
                    </a:p>
                  </a:txBody>
                  <a:tcPr marL="64304" marR="64304" marT="32140" marB="321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97409">
                <a:tc>
                  <a:txBody>
                    <a:bodyPr/>
                    <a:lstStyle/>
                    <a:p>
                      <a:pPr marL="0" marR="0" indent="0" algn="just" defTabSz="914400" rtl="0" eaLnBrk="1" fontAlgn="auto" latinLnBrk="0" hangingPunct="1">
                        <a:lnSpc>
                          <a:spcPts val="1800"/>
                        </a:lnSpc>
                        <a:spcBef>
                          <a:spcPts val="0"/>
                        </a:spcBef>
                        <a:spcAft>
                          <a:spcPts val="0"/>
                        </a:spcAft>
                        <a:buClrTx/>
                        <a:buSzTx/>
                        <a:buFont typeface="Calibri" pitchFamily="34" charset="0"/>
                        <a:buNone/>
                        <a:tabLst/>
                        <a:defRPr/>
                      </a:pPr>
                      <a:r>
                        <a:rPr lang="es-MX" altLang="es-MX" sz="1800" b="0" dirty="0" smtClean="0">
                          <a:solidFill>
                            <a:schemeClr val="tx1"/>
                          </a:solidFill>
                          <a:latin typeface="Arial" panose="020B0604020202020204" pitchFamily="34" charset="0"/>
                        </a:rPr>
                        <a:t>Coordinación Estado-Municipios.</a:t>
                      </a:r>
                      <a:endParaRPr lang="es-MX" altLang="es-MX" sz="1800" b="0" dirty="0" smtClean="0">
                        <a:solidFill>
                          <a:schemeClr val="tx1"/>
                        </a:solidFill>
                        <a:ea typeface="맑은 고딕" panose="020B0503020000020004" pitchFamily="34" charset="-127"/>
                      </a:endParaRPr>
                    </a:p>
                    <a:p>
                      <a:pPr marL="0" indent="0" algn="just">
                        <a:lnSpc>
                          <a:spcPts val="1800"/>
                        </a:lnSpc>
                        <a:buFont typeface="Calibri" pitchFamily="34" charset="0"/>
                        <a:buNone/>
                      </a:pPr>
                      <a:endParaRPr lang="es-MX" sz="1800" dirty="0" smtClean="0">
                        <a:latin typeface="Arial" panose="020B0604020202020204" pitchFamily="34" charset="0"/>
                        <a:cs typeface="Arial" panose="020B0604020202020204" pitchFamily="34" charset="0"/>
                      </a:endParaRPr>
                    </a:p>
                    <a:p>
                      <a:pPr marL="0" indent="0" algn="just">
                        <a:lnSpc>
                          <a:spcPts val="1800"/>
                        </a:lnSpc>
                        <a:buFont typeface="Calibri" pitchFamily="34" charset="0"/>
                        <a:buNone/>
                      </a:pPr>
                      <a:r>
                        <a:rPr lang="es-MX" sz="1800" b="1" dirty="0" smtClean="0">
                          <a:solidFill>
                            <a:schemeClr val="bg1">
                              <a:lumMod val="50000"/>
                            </a:schemeClr>
                          </a:solidFill>
                          <a:latin typeface="Arial" panose="020B0604020202020204" pitchFamily="34" charset="0"/>
                          <a:cs typeface="Arial" panose="020B0604020202020204" pitchFamily="34" charset="0"/>
                        </a:rPr>
                        <a:t>Actividades generales:</a:t>
                      </a:r>
                    </a:p>
                    <a:p>
                      <a:pPr marL="0" indent="0" algn="just">
                        <a:lnSpc>
                          <a:spcPts val="1800"/>
                        </a:lnSpc>
                        <a:buFont typeface="Calibri" pitchFamily="34" charset="0"/>
                        <a:buNone/>
                      </a:pPr>
                      <a:endParaRPr lang="es-MX" sz="1800" dirty="0" smtClean="0">
                        <a:latin typeface="Arial" panose="020B0604020202020204" pitchFamily="34" charset="0"/>
                        <a:cs typeface="Arial" panose="020B0604020202020204" pitchFamily="34" charset="0"/>
                      </a:endParaRPr>
                    </a:p>
                    <a:p>
                      <a:pPr marL="0" indent="0" algn="just">
                        <a:lnSpc>
                          <a:spcPts val="1800"/>
                        </a:lnSpc>
                        <a:buFont typeface="Calibri" pitchFamily="34" charset="0"/>
                        <a:buNone/>
                      </a:pPr>
                      <a:r>
                        <a:rPr lang="es-MX" sz="1800" dirty="0" smtClean="0">
                          <a:latin typeface="Arial" panose="020B0604020202020204" pitchFamily="34" charset="0"/>
                          <a:cs typeface="Arial" panose="020B0604020202020204" pitchFamily="34" charset="0"/>
                        </a:rPr>
                        <a:t>1.1 Impulsar la actualización</a:t>
                      </a:r>
                      <a:r>
                        <a:rPr lang="es-MX" sz="1800" baseline="0" dirty="0" smtClean="0">
                          <a:latin typeface="Arial" panose="020B0604020202020204" pitchFamily="34" charset="0"/>
                          <a:cs typeface="Arial" panose="020B0604020202020204" pitchFamily="34" charset="0"/>
                        </a:rPr>
                        <a:t> de los Acuerdos de Coordinación </a:t>
                      </a:r>
                      <a:r>
                        <a:rPr lang="es-MX" sz="1800" dirty="0" smtClean="0">
                          <a:latin typeface="Arial" panose="020B0604020202020204" pitchFamily="34" charset="0"/>
                          <a:cs typeface="Arial" panose="020B0604020202020204" pitchFamily="34" charset="0"/>
                        </a:rPr>
                        <a:t>Estado-Municipios.</a:t>
                      </a:r>
                    </a:p>
                    <a:p>
                      <a:pPr marL="342900" indent="-342900" algn="just">
                        <a:lnSpc>
                          <a:spcPts val="1800"/>
                        </a:lnSpc>
                        <a:buFont typeface="Calibri" pitchFamily="34" charset="0"/>
                        <a:buAutoNum type="arabicPeriod"/>
                      </a:pPr>
                      <a:endParaRPr lang="es-MX" sz="1800" dirty="0" smtClean="0">
                        <a:latin typeface="Arial" panose="020B0604020202020204" pitchFamily="34" charset="0"/>
                        <a:cs typeface="Arial" panose="020B0604020202020204" pitchFamily="34" charset="0"/>
                      </a:endParaRPr>
                    </a:p>
                  </a:txBody>
                  <a:tcPr marL="64304" marR="64304" marT="32131" marB="321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88475"/>
            <a:ext cx="2592288" cy="1303039"/>
          </a:xfrm>
          <a:prstGeom prst="rect">
            <a:avLst/>
          </a:prstGeom>
        </p:spPr>
      </p:pic>
      <p:pic>
        <p:nvPicPr>
          <p:cNvPr id="20" name="Imagen 19"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88474"/>
            <a:ext cx="2160240" cy="1303039"/>
          </a:xfrm>
          <a:prstGeom prst="rect">
            <a:avLst/>
          </a:prstGeom>
          <a:noFill/>
          <a:ln>
            <a:noFill/>
          </a:ln>
        </p:spPr>
      </p:pic>
    </p:spTree>
    <p:extLst>
      <p:ext uri="{BB962C8B-B14F-4D97-AF65-F5344CB8AC3E}">
        <p14:creationId xmlns:p14="http://schemas.microsoft.com/office/powerpoint/2010/main" val="12021749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16</a:t>
            </a:fld>
            <a:endParaRPr lang="es-MX" altLang="es-MX" dirty="0"/>
          </a:p>
        </p:txBody>
      </p:sp>
      <p:sp>
        <p:nvSpPr>
          <p:cNvPr id="10" name="Rectángulo 9"/>
          <p:cNvSpPr/>
          <p:nvPr/>
        </p:nvSpPr>
        <p:spPr>
          <a:xfrm>
            <a:off x="539553" y="1729516"/>
            <a:ext cx="8136903" cy="4524315"/>
          </a:xfrm>
          <a:prstGeom prst="rect">
            <a:avLst/>
          </a:prstGeom>
        </p:spPr>
        <p:txBody>
          <a:bodyPr wrap="square">
            <a:spAutoFit/>
          </a:bodyPr>
          <a:lstStyle/>
          <a:p>
            <a:pPr algn="just"/>
            <a:r>
              <a:rPr lang="es-MX" dirty="0" smtClean="0"/>
              <a:t>Fue remitido </a:t>
            </a:r>
            <a:r>
              <a:rPr lang="es-MX" dirty="0"/>
              <a:t>vía correo electrónico así como de manera presencial en las reuniones de trabajo, a los Coordinadores Regionales el listado de los Municipios que están pendientes de adherirse a esta instancia de vinculación por región</a:t>
            </a:r>
            <a:r>
              <a:rPr lang="es-MX" dirty="0" smtClean="0"/>
              <a:t>.</a:t>
            </a:r>
          </a:p>
          <a:p>
            <a:pPr algn="just"/>
            <a:endParaRPr lang="es-MX" dirty="0"/>
          </a:p>
          <a:p>
            <a:r>
              <a:rPr lang="es-MX" dirty="0"/>
              <a:t>En coordinación con la Dirección General Jurídica de la Contraloría del Estado de Jalisco, la Coordinación Estatal Propietaria respaldó este esfuerzo con la integración de la documentación necesaria para la integración de la totalidad de municipios del Estado de Jalisco en la Comisión de Contralores Municipios-Estado, consistiendo ésta en</a:t>
            </a:r>
            <a:r>
              <a:rPr lang="es-MX" dirty="0" smtClean="0"/>
              <a:t>:</a:t>
            </a:r>
          </a:p>
          <a:p>
            <a:endParaRPr lang="es-MX" dirty="0"/>
          </a:p>
          <a:p>
            <a:r>
              <a:rPr lang="es-MX" dirty="0"/>
              <a:t>1.        La propuesta de sesión de cabildo donde se aprueba la firma del Acuerdo de Coordinación para el Fortalecimiento del Sistema Estatal de Control y Evaluación Gubernamental y de los subsistemas Municipales de Control y Vigilancia de los Gestión Pública, y</a:t>
            </a:r>
          </a:p>
          <a:p>
            <a:r>
              <a:rPr lang="es-MX" dirty="0"/>
              <a:t>2.        El Acuerdo de Coordinación referido en el párrafo que antecede</a:t>
            </a:r>
            <a:r>
              <a:rPr lang="es-MX" dirty="0" smtClean="0"/>
              <a:t>.</a:t>
            </a:r>
            <a:endParaRPr lang="es-MX"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3" y="281856"/>
            <a:ext cx="2880000" cy="1447660"/>
          </a:xfrm>
          <a:prstGeom prst="rect">
            <a:avLst/>
          </a:prstGeom>
        </p:spPr>
      </p:pic>
      <p:pic>
        <p:nvPicPr>
          <p:cNvPr id="12" name="Imagen 11"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456" y="304538"/>
            <a:ext cx="2880000" cy="1447200"/>
          </a:xfrm>
          <a:prstGeom prst="rect">
            <a:avLst/>
          </a:prstGeom>
          <a:noFill/>
          <a:ln>
            <a:noFill/>
          </a:ln>
        </p:spPr>
      </p:pic>
    </p:spTree>
    <p:extLst>
      <p:ext uri="{BB962C8B-B14F-4D97-AF65-F5344CB8AC3E}">
        <p14:creationId xmlns:p14="http://schemas.microsoft.com/office/powerpoint/2010/main" val="236465029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17</a:t>
            </a:fld>
            <a:endParaRPr lang="es-MX" altLang="es-MX" dirty="0"/>
          </a:p>
        </p:txBody>
      </p:sp>
      <p:sp>
        <p:nvSpPr>
          <p:cNvPr id="8" name="Rectángulo 7"/>
          <p:cNvSpPr/>
          <p:nvPr/>
        </p:nvSpPr>
        <p:spPr>
          <a:xfrm>
            <a:off x="251520" y="1871387"/>
            <a:ext cx="8784976" cy="4228273"/>
          </a:xfrm>
          <a:prstGeom prst="rect">
            <a:avLst/>
          </a:prstGeom>
        </p:spPr>
        <p:txBody>
          <a:bodyPr wrap="square">
            <a:spAutoFit/>
          </a:bodyPr>
          <a:lstStyle/>
          <a:p>
            <a:pPr algn="just">
              <a:lnSpc>
                <a:spcPct val="107000"/>
              </a:lnSpc>
              <a:spcAft>
                <a:spcPts val="0"/>
              </a:spcAft>
            </a:pPr>
            <a:r>
              <a:rPr lang="es-MX" dirty="0">
                <a:solidFill>
                  <a:srgbClr val="000000"/>
                </a:solidFill>
                <a:ea typeface="Times New Roman" panose="02020603050405020304" pitchFamily="18" charset="0"/>
                <a:cs typeface="Times New Roman" panose="02020603050405020304" pitchFamily="18" charset="0"/>
              </a:rPr>
              <a:t>No </a:t>
            </a:r>
            <a:r>
              <a:rPr lang="es-MX" dirty="0" smtClean="0">
                <a:solidFill>
                  <a:srgbClr val="000000"/>
                </a:solidFill>
                <a:ea typeface="Times New Roman" panose="02020603050405020304" pitchFamily="18" charset="0"/>
                <a:cs typeface="Times New Roman" panose="02020603050405020304" pitchFamily="18" charset="0"/>
              </a:rPr>
              <a:t>se omite informar </a:t>
            </a:r>
            <a:r>
              <a:rPr lang="es-MX" dirty="0">
                <a:solidFill>
                  <a:srgbClr val="000000"/>
                </a:solidFill>
                <a:ea typeface="Times New Roman" panose="02020603050405020304" pitchFamily="18" charset="0"/>
                <a:cs typeface="Times New Roman" panose="02020603050405020304" pitchFamily="18" charset="0"/>
              </a:rPr>
              <a:t>que al inicio de este año 2016 teníamos un total de 82 municipios con quienes se había suscrito el Acuerdo de Coordinación para el fortalecimiento del Subsistema Municipal de Control y Evaluación de la Gestión Pública y del Sistema de Control y Evaluación Gubernamental, en el ámbito municipal. </a:t>
            </a:r>
          </a:p>
          <a:p>
            <a:pPr algn="just">
              <a:lnSpc>
                <a:spcPct val="107000"/>
              </a:lnSpc>
              <a:spcAft>
                <a:spcPts val="0"/>
              </a:spcAft>
            </a:pPr>
            <a:r>
              <a:rPr lang="es-MX" dirty="0">
                <a:solidFill>
                  <a:srgbClr val="000000"/>
                </a:solidFill>
                <a:ea typeface="Times New Roman" panose="02020603050405020304" pitchFamily="18" charset="0"/>
                <a:cs typeface="Times New Roman" panose="02020603050405020304" pitchFamily="18" charset="0"/>
              </a:rPr>
              <a:t>Esta cantidad representó el 66.4% sesenta y seis punto cuatro por ciento de la totalidad de los municipios de esta Entidad, que se habían adherido a esta vinculación. </a:t>
            </a:r>
          </a:p>
          <a:p>
            <a:pPr algn="just">
              <a:lnSpc>
                <a:spcPct val="107000"/>
              </a:lnSpc>
              <a:spcAft>
                <a:spcPts val="0"/>
              </a:spcAft>
            </a:pPr>
            <a:r>
              <a:rPr lang="es-MX" dirty="0">
                <a:solidFill>
                  <a:srgbClr val="000000"/>
                </a:solidFill>
                <a:ea typeface="Times New Roman" panose="02020603050405020304" pitchFamily="18" charset="0"/>
                <a:cs typeface="Times New Roman" panose="02020603050405020304" pitchFamily="18" charset="0"/>
              </a:rPr>
              <a:t>El fruto de esos esfuerzos, se traducen en la adhesión de 17 municipios más a la Comisión de Contralores Municipios – Estado, es decir, una totalidad de 99 Acuerdos de Coordinación Suscritos, y un cumplimiento de 79.2% de la totalidad de municipios. </a:t>
            </a:r>
          </a:p>
          <a:p>
            <a:pPr algn="just">
              <a:lnSpc>
                <a:spcPct val="107000"/>
              </a:lnSpc>
              <a:spcAft>
                <a:spcPts val="500"/>
              </a:spcAft>
            </a:pPr>
            <a:r>
              <a:rPr lang="es-MX" dirty="0" smtClean="0">
                <a:solidFill>
                  <a:srgbClr val="000000"/>
                </a:solidFill>
                <a:ea typeface="Times New Roman" panose="02020603050405020304" pitchFamily="18" charset="0"/>
                <a:cs typeface="Times New Roman" panose="02020603050405020304" pitchFamily="18" charset="0"/>
              </a:rPr>
              <a:t/>
            </a:r>
            <a:br>
              <a:rPr lang="es-MX" dirty="0" smtClean="0">
                <a:solidFill>
                  <a:srgbClr val="000000"/>
                </a:solidFill>
                <a:ea typeface="Times New Roman" panose="02020603050405020304" pitchFamily="18" charset="0"/>
                <a:cs typeface="Times New Roman" panose="02020603050405020304" pitchFamily="18" charset="0"/>
              </a:rPr>
            </a:b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473"/>
            <a:ext cx="2880000" cy="1447660"/>
          </a:xfrm>
          <a:prstGeom prst="rect">
            <a:avLst/>
          </a:prstGeom>
        </p:spPr>
      </p:pic>
      <p:pic>
        <p:nvPicPr>
          <p:cNvPr id="11" name="Imagen 10"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344" y="188473"/>
            <a:ext cx="2880000" cy="1447200"/>
          </a:xfrm>
          <a:prstGeom prst="rect">
            <a:avLst/>
          </a:prstGeom>
          <a:noFill/>
          <a:ln>
            <a:noFill/>
          </a:ln>
        </p:spPr>
      </p:pic>
    </p:spTree>
    <p:extLst>
      <p:ext uri="{BB962C8B-B14F-4D97-AF65-F5344CB8AC3E}">
        <p14:creationId xmlns:p14="http://schemas.microsoft.com/office/powerpoint/2010/main" val="582067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18</a:t>
            </a:fld>
            <a:endParaRPr lang="es-MX" altLang="es-MX"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8473"/>
            <a:ext cx="2880000" cy="1447660"/>
          </a:xfrm>
          <a:prstGeom prst="rect">
            <a:avLst/>
          </a:prstGeom>
        </p:spPr>
      </p:pic>
      <p:pic>
        <p:nvPicPr>
          <p:cNvPr id="11" name="Imagen 10"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344" y="188473"/>
            <a:ext cx="2880000" cy="1447200"/>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4091518309"/>
              </p:ext>
            </p:extLst>
          </p:nvPr>
        </p:nvGraphicFramePr>
        <p:xfrm>
          <a:off x="595625" y="1804020"/>
          <a:ext cx="7797803" cy="4487418"/>
        </p:xfrm>
        <a:graphic>
          <a:graphicData uri="http://schemas.openxmlformats.org/drawingml/2006/table">
            <a:tbl>
              <a:tblPr firstRow="1" firstCol="1" bandRow="1">
                <a:tableStyleId>{5C22544A-7EE6-4342-B048-85BDC9FD1C3A}</a:tableStyleId>
              </a:tblPr>
              <a:tblGrid>
                <a:gridCol w="495941"/>
                <a:gridCol w="7301862"/>
              </a:tblGrid>
              <a:tr h="216024">
                <a:tc>
                  <a:txBody>
                    <a:bodyPr/>
                    <a:lstStyle/>
                    <a:p>
                      <a:pPr algn="just">
                        <a:lnSpc>
                          <a:spcPct val="107000"/>
                        </a:lnSpc>
                        <a:spcAft>
                          <a:spcPts val="0"/>
                        </a:spcAft>
                      </a:pPr>
                      <a:r>
                        <a:rPr lang="es-MX" sz="1600" dirty="0">
                          <a:effectLst/>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Municipio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Atenguillo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Gómez Farías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dirty="0" err="1">
                          <a:effectLst/>
                        </a:rPr>
                        <a:t>Huejuquilla</a:t>
                      </a:r>
                      <a:r>
                        <a:rPr lang="es-MX" sz="1600" dirty="0">
                          <a:effectLst/>
                        </a:rPr>
                        <a:t> el Alto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La Barca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Pihuamo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San Gabriel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San Ignacio Cerro Gordo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Sayula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Teocaltiche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Tizapán el Alto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Zapotiltic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Zapotitlán de Vadillo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La Huerta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Tamazula de Gordiano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Juchitlán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rPr>
                        <a:t>Teuchitlán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024">
                <a:tc>
                  <a:txBody>
                    <a:bodyPr/>
                    <a:lstStyle/>
                    <a:p>
                      <a:pPr algn="just">
                        <a:lnSpc>
                          <a:spcPct val="107000"/>
                        </a:lnSpc>
                        <a:spcAft>
                          <a:spcPts val="0"/>
                        </a:spcAft>
                      </a:pPr>
                      <a:r>
                        <a:rPr lang="es-MX" sz="1600">
                          <a:effectLst/>
                        </a:rPr>
                        <a:t>17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dirty="0">
                          <a:effectLst/>
                        </a:rPr>
                        <a:t>Tala.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76811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19</a:t>
            </a:fld>
            <a:endParaRPr lang="es-MX" altLang="es-MX" dirty="0"/>
          </a:p>
        </p:txBody>
      </p:sp>
      <p:sp>
        <p:nvSpPr>
          <p:cNvPr id="9" name="Rectángulo 8"/>
          <p:cNvSpPr/>
          <p:nvPr/>
        </p:nvSpPr>
        <p:spPr>
          <a:xfrm>
            <a:off x="395536" y="188640"/>
            <a:ext cx="8136904" cy="5401479"/>
          </a:xfrm>
          <a:prstGeom prst="rect">
            <a:avLst/>
          </a:prstGeom>
        </p:spPr>
        <p:txBody>
          <a:bodyPr wrap="square">
            <a:spAutoFit/>
          </a:bodyPr>
          <a:lstStyle/>
          <a:p>
            <a:pPr algn="ctr"/>
            <a:r>
              <a:rPr lang="es-ES_tradnl" sz="1500" b="1" dirty="0"/>
              <a:t>Ahora bien, se informa separado por Regiones, de los </a:t>
            </a:r>
            <a:r>
              <a:rPr lang="es-ES_tradnl" sz="1500" b="1" dirty="0" smtClean="0"/>
              <a:t>municipios </a:t>
            </a:r>
            <a:r>
              <a:rPr lang="es-ES_tradnl" sz="1500" b="1" dirty="0"/>
              <a:t>faltantes: </a:t>
            </a:r>
            <a:endParaRPr lang="es-MX" sz="1500" b="1" dirty="0"/>
          </a:p>
          <a:p>
            <a:r>
              <a:rPr lang="es-ES_tradnl" sz="1500" dirty="0"/>
              <a:t> </a:t>
            </a:r>
            <a:endParaRPr lang="es-MX" sz="1500" dirty="0"/>
          </a:p>
          <a:p>
            <a:r>
              <a:rPr lang="es-ES_tradnl" sz="1500" dirty="0"/>
              <a:t>Región 01 </a:t>
            </a:r>
            <a:r>
              <a:rPr lang="es-ES_tradnl" sz="1500" i="1" dirty="0"/>
              <a:t>Norte</a:t>
            </a:r>
            <a:r>
              <a:rPr lang="es-ES_tradnl" sz="1500" dirty="0"/>
              <a:t>: Bolaños, </a:t>
            </a:r>
            <a:r>
              <a:rPr lang="es-ES_tradnl" sz="1500" dirty="0" err="1"/>
              <a:t>Chimaltitán</a:t>
            </a:r>
            <a:r>
              <a:rPr lang="es-ES_tradnl" sz="1500"/>
              <a:t>, </a:t>
            </a:r>
            <a:r>
              <a:rPr lang="es-ES_tradnl" sz="1500" smtClean="0"/>
              <a:t>Huejúcar</a:t>
            </a:r>
            <a:r>
              <a:rPr lang="es-ES_tradnl" sz="1500" dirty="0" smtClean="0"/>
              <a:t> </a:t>
            </a:r>
            <a:r>
              <a:rPr lang="es-ES_tradnl" sz="1500" dirty="0"/>
              <a:t>y </a:t>
            </a:r>
            <a:r>
              <a:rPr lang="es-ES_tradnl" sz="1500" dirty="0" err="1"/>
              <a:t>Mezquitic</a:t>
            </a:r>
            <a:r>
              <a:rPr lang="es-ES_tradnl" sz="1500" dirty="0"/>
              <a:t>.</a:t>
            </a:r>
            <a:endParaRPr lang="es-MX" sz="1500" dirty="0"/>
          </a:p>
          <a:p>
            <a:r>
              <a:rPr lang="es-ES_tradnl" sz="1500" dirty="0"/>
              <a:t> </a:t>
            </a:r>
            <a:endParaRPr lang="es-MX" sz="1500" dirty="0"/>
          </a:p>
          <a:p>
            <a:r>
              <a:rPr lang="es-ES_tradnl" sz="1500" dirty="0"/>
              <a:t>Región 02 </a:t>
            </a:r>
            <a:r>
              <a:rPr lang="es-ES_tradnl" sz="1500" i="1" dirty="0"/>
              <a:t>Altos Norte</a:t>
            </a:r>
            <a:r>
              <a:rPr lang="es-ES_tradnl" sz="1500" dirty="0"/>
              <a:t>: San Juan de los Lagos. </a:t>
            </a:r>
            <a:endParaRPr lang="es-MX" sz="1500" dirty="0"/>
          </a:p>
          <a:p>
            <a:r>
              <a:rPr lang="es-ES_tradnl" sz="1500" dirty="0"/>
              <a:t> </a:t>
            </a:r>
            <a:endParaRPr lang="es-MX" sz="1500" dirty="0"/>
          </a:p>
          <a:p>
            <a:r>
              <a:rPr lang="es-ES_tradnl" sz="1500" dirty="0"/>
              <a:t>Región 04 </a:t>
            </a:r>
            <a:r>
              <a:rPr lang="es-ES_tradnl" sz="1500" i="1" dirty="0"/>
              <a:t>Ciénega</a:t>
            </a:r>
            <a:r>
              <a:rPr lang="es-ES_tradnl" sz="1500" dirty="0"/>
              <a:t>: Degollado y </a:t>
            </a:r>
            <a:r>
              <a:rPr lang="es-ES_tradnl" sz="1500" dirty="0" err="1"/>
              <a:t>Poncitlán</a:t>
            </a:r>
            <a:r>
              <a:rPr lang="es-ES_tradnl" sz="1500" dirty="0"/>
              <a:t>.</a:t>
            </a:r>
            <a:endParaRPr lang="es-MX" sz="1500" dirty="0"/>
          </a:p>
          <a:p>
            <a:r>
              <a:rPr lang="es-ES_tradnl" sz="1500" dirty="0"/>
              <a:t> </a:t>
            </a:r>
            <a:endParaRPr lang="es-MX" sz="1500" dirty="0"/>
          </a:p>
          <a:p>
            <a:r>
              <a:rPr lang="es-ES_tradnl" sz="1500" dirty="0"/>
              <a:t>Región 5 </a:t>
            </a:r>
            <a:r>
              <a:rPr lang="es-ES_tradnl" sz="1500" i="1" dirty="0"/>
              <a:t>Sureste</a:t>
            </a:r>
            <a:r>
              <a:rPr lang="es-ES_tradnl" sz="1500" dirty="0"/>
              <a:t>: </a:t>
            </a:r>
            <a:r>
              <a:rPr lang="es-ES_tradnl" sz="1500" dirty="0" err="1"/>
              <a:t>Quitupan</a:t>
            </a:r>
            <a:r>
              <a:rPr lang="es-ES_tradnl" sz="1500" dirty="0"/>
              <a:t> y </a:t>
            </a:r>
            <a:r>
              <a:rPr lang="es-ES_tradnl" sz="1500" dirty="0" err="1"/>
              <a:t>Tuxcueca</a:t>
            </a:r>
            <a:r>
              <a:rPr lang="es-ES_tradnl" sz="1500" dirty="0"/>
              <a:t>.</a:t>
            </a:r>
            <a:endParaRPr lang="es-MX" sz="1500" dirty="0"/>
          </a:p>
          <a:p>
            <a:r>
              <a:rPr lang="es-ES_tradnl" sz="1500" dirty="0"/>
              <a:t> </a:t>
            </a:r>
            <a:endParaRPr lang="es-MX" sz="1500" dirty="0"/>
          </a:p>
          <a:p>
            <a:r>
              <a:rPr lang="es-ES_tradnl" sz="1500" dirty="0"/>
              <a:t>Región 06 </a:t>
            </a:r>
            <a:r>
              <a:rPr lang="es-ES_tradnl" sz="1500" i="1" dirty="0"/>
              <a:t>Sur</a:t>
            </a:r>
            <a:r>
              <a:rPr lang="es-ES_tradnl" sz="1500" dirty="0"/>
              <a:t>: </a:t>
            </a:r>
            <a:r>
              <a:rPr lang="es-ES_tradnl" sz="1500" dirty="0" err="1"/>
              <a:t>Pihuamo</a:t>
            </a:r>
            <a:r>
              <a:rPr lang="es-ES_tradnl" sz="1500" dirty="0"/>
              <a:t> y </a:t>
            </a:r>
            <a:r>
              <a:rPr lang="es-ES_tradnl" sz="1500" dirty="0" err="1"/>
              <a:t>Tolimán</a:t>
            </a:r>
            <a:r>
              <a:rPr lang="es-ES_tradnl" sz="1500" dirty="0"/>
              <a:t>.</a:t>
            </a:r>
            <a:endParaRPr lang="es-MX" sz="1500" dirty="0"/>
          </a:p>
          <a:p>
            <a:r>
              <a:rPr lang="es-ES_tradnl" sz="1500" dirty="0"/>
              <a:t> </a:t>
            </a:r>
            <a:endParaRPr lang="es-MX" sz="1500" dirty="0"/>
          </a:p>
          <a:p>
            <a:r>
              <a:rPr lang="es-ES_tradnl" sz="1500" dirty="0"/>
              <a:t>Región 07 </a:t>
            </a:r>
            <a:r>
              <a:rPr lang="es-ES_tradnl" sz="1500" i="1" dirty="0"/>
              <a:t>Sierra de Amula</a:t>
            </a:r>
            <a:r>
              <a:rPr lang="es-ES_tradnl" sz="1500" dirty="0"/>
              <a:t>: </a:t>
            </a:r>
            <a:r>
              <a:rPr lang="es-ES_tradnl" sz="1500" dirty="0" err="1"/>
              <a:t>Chiquilistlán</a:t>
            </a:r>
            <a:r>
              <a:rPr lang="es-ES_tradnl" sz="1500" dirty="0"/>
              <a:t>, </a:t>
            </a:r>
            <a:r>
              <a:rPr lang="es-ES_tradnl" sz="1500" dirty="0" err="1"/>
              <a:t>Tonaya</a:t>
            </a:r>
            <a:r>
              <a:rPr lang="es-ES_tradnl" sz="1500" dirty="0"/>
              <a:t> y </a:t>
            </a:r>
            <a:r>
              <a:rPr lang="es-ES_tradnl" sz="1500" dirty="0" err="1"/>
              <a:t>Tuxcacuesco</a:t>
            </a:r>
            <a:r>
              <a:rPr lang="es-ES_tradnl" sz="1500" dirty="0"/>
              <a:t>.</a:t>
            </a:r>
            <a:endParaRPr lang="es-MX" sz="1500" dirty="0"/>
          </a:p>
          <a:p>
            <a:r>
              <a:rPr lang="es-ES_tradnl" sz="1500" dirty="0"/>
              <a:t> </a:t>
            </a:r>
            <a:endParaRPr lang="es-MX" sz="1500" dirty="0"/>
          </a:p>
          <a:p>
            <a:r>
              <a:rPr lang="es-ES_tradnl" sz="1500" dirty="0"/>
              <a:t>Región 08 </a:t>
            </a:r>
            <a:r>
              <a:rPr lang="es-ES_tradnl" sz="1500" i="1" dirty="0"/>
              <a:t>Costa Sur</a:t>
            </a:r>
            <a:r>
              <a:rPr lang="es-ES_tradnl" sz="1500" dirty="0"/>
              <a:t>: </a:t>
            </a:r>
            <a:r>
              <a:rPr lang="es-ES_tradnl" sz="1500" dirty="0" err="1"/>
              <a:t>Cihuatlán</a:t>
            </a:r>
            <a:r>
              <a:rPr lang="es-ES_tradnl" sz="1500" dirty="0"/>
              <a:t>, La</a:t>
            </a:r>
            <a:r>
              <a:rPr lang="es-ES_tradnl" sz="1500" b="1" dirty="0"/>
              <a:t> </a:t>
            </a:r>
            <a:r>
              <a:rPr lang="es-ES_tradnl" sz="1500" dirty="0"/>
              <a:t>Huerta y Villa Purificación.</a:t>
            </a:r>
            <a:endParaRPr lang="es-MX" sz="1500" dirty="0"/>
          </a:p>
          <a:p>
            <a:r>
              <a:rPr lang="es-ES_tradnl" sz="1500" dirty="0"/>
              <a:t> </a:t>
            </a:r>
            <a:endParaRPr lang="es-MX" sz="1500" dirty="0"/>
          </a:p>
          <a:p>
            <a:r>
              <a:rPr lang="es-ES_tradnl" sz="1500" dirty="0"/>
              <a:t>Región 09 </a:t>
            </a:r>
            <a:r>
              <a:rPr lang="es-ES_tradnl" sz="1500" i="1" dirty="0"/>
              <a:t>Costa-Sierra Occidental</a:t>
            </a:r>
            <a:r>
              <a:rPr lang="es-ES_tradnl" sz="1500" dirty="0"/>
              <a:t>: Puerto Vallarta.</a:t>
            </a:r>
            <a:endParaRPr lang="es-MX" sz="1500" dirty="0"/>
          </a:p>
          <a:p>
            <a:r>
              <a:rPr lang="es-ES_tradnl" sz="1500" dirty="0"/>
              <a:t> </a:t>
            </a:r>
            <a:endParaRPr lang="es-MX" sz="1500" dirty="0"/>
          </a:p>
          <a:p>
            <a:r>
              <a:rPr lang="es-ES_tradnl" sz="1500" dirty="0"/>
              <a:t>Región 10 </a:t>
            </a:r>
            <a:r>
              <a:rPr lang="es-ES_tradnl" sz="1500" i="1" dirty="0"/>
              <a:t>Valles</a:t>
            </a:r>
            <a:r>
              <a:rPr lang="es-ES_tradnl" sz="1500" dirty="0"/>
              <a:t>: </a:t>
            </a:r>
            <a:r>
              <a:rPr lang="es-ES_tradnl" sz="1500" dirty="0" err="1"/>
              <a:t>Amatitán</a:t>
            </a:r>
            <a:r>
              <a:rPr lang="es-ES_tradnl" sz="1500" dirty="0"/>
              <a:t>, Ameca, </a:t>
            </a:r>
            <a:r>
              <a:rPr lang="es-ES_tradnl" sz="1500" dirty="0" err="1"/>
              <a:t>Hostotipaquillo</a:t>
            </a:r>
            <a:r>
              <a:rPr lang="es-ES_tradnl" sz="1500" dirty="0"/>
              <a:t> y Tequila.</a:t>
            </a:r>
            <a:endParaRPr lang="es-MX" sz="1500" dirty="0"/>
          </a:p>
          <a:p>
            <a:r>
              <a:rPr lang="es-ES_tradnl" sz="1500" dirty="0"/>
              <a:t> </a:t>
            </a:r>
            <a:endParaRPr lang="es-MX" sz="1500" dirty="0"/>
          </a:p>
          <a:p>
            <a:r>
              <a:rPr lang="es-ES_tradnl" sz="1500" dirty="0"/>
              <a:t>Región 11 </a:t>
            </a:r>
            <a:r>
              <a:rPr lang="es-ES_tradnl" sz="1500" i="1" dirty="0"/>
              <a:t>Lagunas</a:t>
            </a:r>
            <a:r>
              <a:rPr lang="es-ES_tradnl" sz="1500" dirty="0"/>
              <a:t>: Atemajac de Brizuela, </a:t>
            </a:r>
            <a:r>
              <a:rPr lang="es-ES_tradnl" sz="1500" dirty="0" err="1"/>
              <a:t>Tapalpa</a:t>
            </a:r>
            <a:r>
              <a:rPr lang="es-ES_tradnl" sz="1500" dirty="0"/>
              <a:t> y </a:t>
            </a:r>
            <a:r>
              <a:rPr lang="es-ES_tradnl" sz="1500" dirty="0" err="1"/>
              <a:t>Techaluta</a:t>
            </a:r>
            <a:r>
              <a:rPr lang="es-ES_tradnl" sz="1500" dirty="0"/>
              <a:t> de Montenegro.</a:t>
            </a:r>
            <a:endParaRPr lang="es-MX" sz="1500" dirty="0"/>
          </a:p>
          <a:p>
            <a:r>
              <a:rPr lang="es-ES_tradnl" sz="1500" dirty="0"/>
              <a:t> </a:t>
            </a:r>
            <a:endParaRPr lang="es-MX" sz="1500" dirty="0"/>
          </a:p>
          <a:p>
            <a:r>
              <a:rPr lang="es-ES_tradnl" sz="1500" dirty="0"/>
              <a:t>Región 12 </a:t>
            </a:r>
            <a:r>
              <a:rPr lang="es-ES_tradnl" sz="1500" i="1" dirty="0"/>
              <a:t>Centro</a:t>
            </a:r>
            <a:r>
              <a:rPr lang="es-ES_tradnl" sz="1500" dirty="0"/>
              <a:t>: </a:t>
            </a:r>
            <a:r>
              <a:rPr lang="es-ES_tradnl" sz="1500" dirty="0" err="1"/>
              <a:t>Cuquío</a:t>
            </a:r>
            <a:r>
              <a:rPr lang="es-ES_tradnl" sz="1500" dirty="0"/>
              <a:t> y El salto.</a:t>
            </a:r>
            <a:endParaRPr lang="es-MX" sz="1500" dirty="0"/>
          </a:p>
        </p:txBody>
      </p:sp>
    </p:spTree>
    <p:extLst>
      <p:ext uri="{BB962C8B-B14F-4D97-AF65-F5344CB8AC3E}">
        <p14:creationId xmlns:p14="http://schemas.microsoft.com/office/powerpoint/2010/main" val="216967844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9F6EDB6B-1253-40EE-87F0-8951706EE40C}" type="slidenum">
              <a:rPr lang="es-MX" altLang="es-MX" smtClean="0"/>
              <a:pPr>
                <a:defRPr/>
              </a:pPr>
              <a:t>2</a:t>
            </a:fld>
            <a:endParaRPr lang="es-MX" altLang="es-MX" dirty="0"/>
          </a:p>
        </p:txBody>
      </p:sp>
      <p:sp>
        <p:nvSpPr>
          <p:cNvPr id="5" name="4 CuadroTexto"/>
          <p:cNvSpPr txBox="1"/>
          <p:nvPr/>
        </p:nvSpPr>
        <p:spPr>
          <a:xfrm>
            <a:off x="1619672" y="2893623"/>
            <a:ext cx="5976664" cy="1200329"/>
          </a:xfrm>
          <a:prstGeom prst="rect">
            <a:avLst/>
          </a:prstGeom>
          <a:noFill/>
        </p:spPr>
        <p:txBody>
          <a:bodyPr wrap="square" rtlCol="0">
            <a:spAutoFit/>
          </a:bodyPr>
          <a:lstStyle/>
          <a:p>
            <a:pPr algn="ctr"/>
            <a:r>
              <a:rPr lang="es-MX" sz="3600" b="1" dirty="0" smtClean="0">
                <a:solidFill>
                  <a:schemeClr val="tx1">
                    <a:lumMod val="65000"/>
                    <a:lumOff val="35000"/>
                  </a:schemeClr>
                </a:solidFill>
              </a:rPr>
              <a:t>Informe de Resultados</a:t>
            </a:r>
            <a:endParaRPr lang="es-MX" sz="3600" b="1" dirty="0" smtClean="0">
              <a:solidFill>
                <a:schemeClr val="tx1">
                  <a:lumMod val="65000"/>
                  <a:lumOff val="35000"/>
                </a:schemeClr>
              </a:solidFill>
            </a:endParaRPr>
          </a:p>
          <a:p>
            <a:pPr algn="ctr"/>
            <a:r>
              <a:rPr lang="es-MX" sz="3600" b="1" dirty="0" smtClean="0">
                <a:solidFill>
                  <a:schemeClr val="tx1">
                    <a:lumMod val="65000"/>
                    <a:lumOff val="35000"/>
                  </a:schemeClr>
                </a:solidFill>
              </a:rPr>
              <a:t>2016</a:t>
            </a:r>
          </a:p>
        </p:txBody>
      </p:sp>
      <p:pic>
        <p:nvPicPr>
          <p:cNvPr id="10" name="Imagen 9"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344" y="405896"/>
            <a:ext cx="2880000" cy="1447200"/>
          </a:xfrm>
          <a:prstGeom prst="rect">
            <a:avLst/>
          </a:prstGeom>
          <a:noFill/>
          <a:ln>
            <a:noFill/>
          </a:ln>
        </p:spPr>
      </p:pic>
      <p:sp>
        <p:nvSpPr>
          <p:cNvPr id="13" name="4 CuadroTexto"/>
          <p:cNvSpPr txBox="1"/>
          <p:nvPr/>
        </p:nvSpPr>
        <p:spPr>
          <a:xfrm>
            <a:off x="1874426" y="4005064"/>
            <a:ext cx="5447053" cy="369332"/>
          </a:xfrm>
          <a:prstGeom prst="rect">
            <a:avLst/>
          </a:prstGeom>
          <a:noFill/>
        </p:spPr>
        <p:txBody>
          <a:bodyPr wrap="square" rtlCol="0">
            <a:spAutoFit/>
          </a:bodyPr>
          <a:lstStyle/>
          <a:p>
            <a:pPr algn="ctr"/>
            <a:r>
              <a:rPr lang="es-MX" b="1" dirty="0" smtClean="0">
                <a:solidFill>
                  <a:schemeClr val="tx1">
                    <a:lumMod val="65000"/>
                    <a:lumOff val="35000"/>
                  </a:schemeClr>
                </a:solidFill>
              </a:rPr>
              <a:t>Comisión de Contralores Municipios-Estado</a:t>
            </a: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05896"/>
            <a:ext cx="2880000" cy="1447660"/>
          </a:xfrm>
          <a:prstGeom prst="rect">
            <a:avLst/>
          </a:prstGeom>
        </p:spPr>
      </p:pic>
    </p:spTree>
    <p:extLst>
      <p:ext uri="{BB962C8B-B14F-4D97-AF65-F5344CB8AC3E}">
        <p14:creationId xmlns:p14="http://schemas.microsoft.com/office/powerpoint/2010/main" val="3381279628"/>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650305"/>
            <a:ext cx="8502650" cy="12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3098956271"/>
              </p:ext>
            </p:extLst>
          </p:nvPr>
        </p:nvGraphicFramePr>
        <p:xfrm>
          <a:off x="1788251" y="2811258"/>
          <a:ext cx="6987629" cy="3526125"/>
        </p:xfrm>
        <a:graphic>
          <a:graphicData uri="http://schemas.openxmlformats.org/drawingml/2006/table">
            <a:tbl>
              <a:tblPr firstRow="1" bandRow="1">
                <a:tableStyleId>{17292A2E-F333-43FB-9621-5CBBE7FDCDCB}</a:tableStyleId>
              </a:tblPr>
              <a:tblGrid>
                <a:gridCol w="6987629"/>
              </a:tblGrid>
              <a:tr h="608041">
                <a:tc>
                  <a:txBody>
                    <a:bodyPr/>
                    <a:lstStyle/>
                    <a:p>
                      <a:pPr algn="ctr"/>
                      <a:endParaRPr lang="es-ES" sz="1400" b="0" dirty="0">
                        <a:latin typeface="Arial" panose="020B0604020202020204" pitchFamily="34" charset="0"/>
                        <a:cs typeface="Arial" panose="020B0604020202020204" pitchFamily="34" charset="0"/>
                      </a:endParaRPr>
                    </a:p>
                  </a:txBody>
                  <a:tcPr marL="64304" marR="64304" marT="32153" marB="32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18084">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s-MX" altLang="es-MX" sz="1800" dirty="0" smtClean="0">
                          <a:latin typeface="Arial" panose="020B0604020202020204" pitchFamily="34" charset="0"/>
                          <a:cs typeface="Arial" panose="020B0604020202020204" pitchFamily="34" charset="0"/>
                        </a:rPr>
                        <a:t>Aplicar un modelo de capacitación</a:t>
                      </a:r>
                      <a:r>
                        <a:rPr lang="es-MX" altLang="es-MX" sz="1800" baseline="0" dirty="0" smtClean="0">
                          <a:latin typeface="Arial" panose="020B0604020202020204" pitchFamily="34" charset="0"/>
                          <a:cs typeface="Arial" panose="020B0604020202020204" pitchFamily="34" charset="0"/>
                        </a:rPr>
                        <a:t> que permita el desarrollo de competencias especificas, a través del aprendizaje de nuevos conocimientos, aptitudes y habilidades, encaminadas a la profesionalización de la gestión pública. </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s-MX" altLang="es-MX" sz="18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s-MX" altLang="es-MX" sz="18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s-MX" altLang="es-MX" sz="1800" baseline="0" dirty="0" smtClean="0">
                          <a:latin typeface="Arial" panose="020B0604020202020204" pitchFamily="34" charset="0"/>
                          <a:cs typeface="Arial" panose="020B0604020202020204" pitchFamily="34" charset="0"/>
                        </a:rPr>
                        <a:t>1.- Implementación de talleres de capacitación.</a:t>
                      </a:r>
                    </a:p>
                    <a:p>
                      <a:pPr marL="0" marR="0" indent="0" algn="just" defTabSz="914400" rtl="0" eaLnBrk="1" fontAlgn="auto" latinLnBrk="0" hangingPunct="1">
                        <a:lnSpc>
                          <a:spcPct val="100000"/>
                        </a:lnSpc>
                        <a:spcBef>
                          <a:spcPts val="0"/>
                        </a:spcBef>
                        <a:spcAft>
                          <a:spcPts val="0"/>
                        </a:spcAft>
                        <a:buClrTx/>
                        <a:buSzTx/>
                        <a:buFont typeface="+mj-lt"/>
                        <a:buNone/>
                        <a:tabLst/>
                        <a:defRPr/>
                      </a:pPr>
                      <a:r>
                        <a:rPr lang="es-MX" altLang="es-MX" sz="1800" baseline="0" dirty="0" smtClean="0">
                          <a:latin typeface="Arial" panose="020B0604020202020204" pitchFamily="34" charset="0"/>
                          <a:cs typeface="Arial" panose="020B0604020202020204" pitchFamily="34" charset="0"/>
                        </a:rPr>
                        <a:t> </a:t>
                      </a:r>
                      <a:endParaRPr lang="es-MX" altLang="es-MX" sz="1800" b="1" dirty="0" smtClean="0">
                        <a:solidFill>
                          <a:schemeClr val="bg1">
                            <a:lumMod val="50000"/>
                          </a:schemeClr>
                        </a:solidFill>
                        <a:latin typeface="Arial" panose="020B0604020202020204" pitchFamily="34" charset="0"/>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11 CuadroTexto"/>
          <p:cNvSpPr txBox="1"/>
          <p:nvPr/>
        </p:nvSpPr>
        <p:spPr>
          <a:xfrm>
            <a:off x="317564" y="3363873"/>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8. Proyecto</a:t>
            </a:r>
            <a:endParaRPr lang="es-MX" sz="2000" b="1" spc="-150" dirty="0">
              <a:solidFill>
                <a:schemeClr val="bg1">
                  <a:lumMod val="50000"/>
                </a:schemeClr>
              </a:solidFill>
            </a:endParaRPr>
          </a:p>
        </p:txBody>
      </p:sp>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20</a:t>
            </a:fld>
            <a:endParaRPr lang="es-MX" altLang="es-MX" dirty="0">
              <a:solidFill>
                <a:schemeClr val="bg1"/>
              </a:solidFill>
            </a:endParaRPr>
          </a:p>
        </p:txBody>
      </p:sp>
      <p:sp>
        <p:nvSpPr>
          <p:cNvPr id="12" name="3 CuadroTexto"/>
          <p:cNvSpPr txBox="1">
            <a:spLocks noChangeArrowheads="1"/>
          </p:cNvSpPr>
          <p:nvPr/>
        </p:nvSpPr>
        <p:spPr bwMode="auto">
          <a:xfrm>
            <a:off x="928688" y="2244923"/>
            <a:ext cx="7359650"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4000"/>
              </a:lnSpc>
              <a:spcBef>
                <a:spcPct val="0"/>
              </a:spcBef>
              <a:buFontTx/>
              <a:buNone/>
              <a:defRPr/>
            </a:pPr>
            <a:r>
              <a:rPr lang="es-MX" altLang="ko-KR" sz="1800" b="1" dirty="0" smtClean="0">
                <a:solidFill>
                  <a:schemeClr val="bg1"/>
                </a:solidFill>
                <a:latin typeface="Arial" panose="020B0604020202020204" pitchFamily="34" charset="0"/>
              </a:rPr>
              <a:t>CREACIÓN DE CAPACIDADES</a:t>
            </a:r>
            <a:endParaRPr lang="es-MX" altLang="ko-KR" sz="1800" b="1" u="sng" dirty="0">
              <a:solidFill>
                <a:schemeClr val="bg1">
                  <a:lumMod val="50000"/>
                </a:schemeClr>
              </a:solidFill>
              <a:latin typeface="Arial" panose="020B0604020202020204" pitchFamily="34" charset="0"/>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08" y="66631"/>
            <a:ext cx="2880000" cy="1447660"/>
          </a:xfrm>
          <a:prstGeom prst="rect">
            <a:avLst/>
          </a:prstGeom>
        </p:spPr>
      </p:pic>
      <p:pic>
        <p:nvPicPr>
          <p:cNvPr id="20" name="Imagen 19"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393" y="190076"/>
            <a:ext cx="2880000" cy="144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14"/>
                                        </p:tgtEl>
                                        <p:attrNameLst>
                                          <p:attrName>style.color</p:attrName>
                                        </p:attrNameLst>
                                      </p:cBhvr>
                                      <p:to>
                                        <a:schemeClr val="bg1"/>
                                      </p:to>
                                    </p:animClr>
                                    <p:animClr clrSpc="rgb" dir="cw">
                                      <p:cBhvr>
                                        <p:cTn id="13" dur="250" autoRev="1" fill="remove"/>
                                        <p:tgtEl>
                                          <p:spTgt spid="14"/>
                                        </p:tgtEl>
                                        <p:attrNameLst>
                                          <p:attrName>fillcolor</p:attrName>
                                        </p:attrNameLst>
                                      </p:cBhvr>
                                      <p:to>
                                        <a:schemeClr val="bg1"/>
                                      </p:to>
                                    </p:animClr>
                                    <p:set>
                                      <p:cBhvr>
                                        <p:cTn id="14" dur="250" autoRev="1" fill="remove"/>
                                        <p:tgtEl>
                                          <p:spTgt spid="14"/>
                                        </p:tgtEl>
                                        <p:attrNameLst>
                                          <p:attrName>fill.type</p:attrName>
                                        </p:attrNameLst>
                                      </p:cBhvr>
                                      <p:to>
                                        <p:strVal val="solid"/>
                                      </p:to>
                                    </p:set>
                                    <p:set>
                                      <p:cBhvr>
                                        <p:cTn id="15"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21</a:t>
            </a:fld>
            <a:endParaRPr lang="es-MX" altLang="es-MX" dirty="0"/>
          </a:p>
        </p:txBody>
      </p:sp>
      <p:sp>
        <p:nvSpPr>
          <p:cNvPr id="4" name="Rectangle 1"/>
          <p:cNvSpPr>
            <a:spLocks noChangeArrowheads="1"/>
          </p:cNvSpPr>
          <p:nvPr/>
        </p:nvSpPr>
        <p:spPr bwMode="auto">
          <a:xfrm>
            <a:off x="431540" y="2852936"/>
            <a:ext cx="84249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rgbClr val="000000"/>
                </a:solidFill>
                <a:effectLst/>
                <a:ea typeface="Calibri" panose="020F0502020204030204" pitchFamily="34" charset="0"/>
              </a:rPr>
              <a:t>Con la intenci</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ó</a:t>
            </a:r>
            <a:r>
              <a:rPr kumimoji="0" lang="es-MX" altLang="es-MX" b="0" i="0" u="none" strike="noStrike" cap="none" normalizeH="0" baseline="0" dirty="0" smtClean="0">
                <a:ln>
                  <a:noFill/>
                </a:ln>
                <a:solidFill>
                  <a:srgbClr val="000000"/>
                </a:solidFill>
                <a:effectLst/>
                <a:ea typeface="Calibri" panose="020F0502020204030204" pitchFamily="34" charset="0"/>
              </a:rPr>
              <a:t>n de dar cumplimiento al Plan de Trabajo 2016 y aplicar un modelo de capacitaci</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ó</a:t>
            </a:r>
            <a:r>
              <a:rPr kumimoji="0" lang="es-MX" altLang="es-MX" b="0" i="0" u="none" strike="noStrike" cap="none" normalizeH="0" baseline="0" dirty="0" smtClean="0">
                <a:ln>
                  <a:noFill/>
                </a:ln>
                <a:solidFill>
                  <a:srgbClr val="000000"/>
                </a:solidFill>
                <a:effectLst/>
                <a:ea typeface="Calibri" panose="020F0502020204030204" pitchFamily="34" charset="0"/>
              </a:rPr>
              <a:t>n que permitiera el desarrollo de competencias espec</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í</a:t>
            </a:r>
            <a:r>
              <a:rPr kumimoji="0" lang="es-MX" altLang="es-MX" b="0" i="0" u="none" strike="noStrike" cap="none" normalizeH="0" baseline="0" dirty="0" smtClean="0">
                <a:ln>
                  <a:noFill/>
                </a:ln>
                <a:solidFill>
                  <a:srgbClr val="000000"/>
                </a:solidFill>
                <a:effectLst/>
                <a:ea typeface="Calibri" panose="020F0502020204030204" pitchFamily="34" charset="0"/>
              </a:rPr>
              <a:t>ficas, a trav</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é</a:t>
            </a:r>
            <a:r>
              <a:rPr kumimoji="0" lang="es-MX" altLang="es-MX" b="0" i="0" u="none" strike="noStrike" cap="none" normalizeH="0" baseline="0" dirty="0" smtClean="0">
                <a:ln>
                  <a:noFill/>
                </a:ln>
                <a:solidFill>
                  <a:srgbClr val="000000"/>
                </a:solidFill>
                <a:effectLst/>
                <a:ea typeface="Calibri" panose="020F0502020204030204" pitchFamily="34" charset="0"/>
              </a:rPr>
              <a:t>s del aprendizaje de nuevos conocimientos, aptitudes y habilidades, encaminadas a la profesionalizaci</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ó</a:t>
            </a:r>
            <a:r>
              <a:rPr kumimoji="0" lang="es-MX" altLang="es-MX" b="0" i="0" u="none" strike="noStrike" cap="none" normalizeH="0" baseline="0" dirty="0" smtClean="0">
                <a:ln>
                  <a:noFill/>
                </a:ln>
                <a:solidFill>
                  <a:srgbClr val="000000"/>
                </a:solidFill>
                <a:effectLst/>
                <a:ea typeface="Calibri" panose="020F0502020204030204" pitchFamily="34" charset="0"/>
              </a:rPr>
              <a:t>n de la gesti</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ó</a:t>
            </a:r>
            <a:r>
              <a:rPr kumimoji="0" lang="es-MX" altLang="es-MX" b="0" i="0" u="none" strike="noStrike" cap="none" normalizeH="0" baseline="0" dirty="0" smtClean="0">
                <a:ln>
                  <a:noFill/>
                </a:ln>
                <a:solidFill>
                  <a:srgbClr val="000000"/>
                </a:solidFill>
                <a:effectLst/>
                <a:ea typeface="Calibri" panose="020F0502020204030204" pitchFamily="34" charset="0"/>
              </a:rPr>
              <a:t>n p</a:t>
            </a:r>
            <a:r>
              <a:rPr kumimoji="0" lang="es-MX" altLang="es-MX"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ú</a:t>
            </a:r>
            <a:r>
              <a:rPr kumimoji="0" lang="es-MX" altLang="es-MX" b="0" i="0" u="none" strike="noStrike" cap="none" normalizeH="0" baseline="0" dirty="0" smtClean="0">
                <a:ln>
                  <a:noFill/>
                </a:ln>
                <a:solidFill>
                  <a:srgbClr val="000000"/>
                </a:solidFill>
                <a:effectLst/>
                <a:ea typeface="Calibri" panose="020F0502020204030204" pitchFamily="34" charset="0"/>
              </a:rPr>
              <a:t>blica, se llevaron a cabo los siguientes cursos, que fueron impartidos</a:t>
            </a:r>
            <a:r>
              <a:rPr kumimoji="0" lang="es-MX" altLang="es-MX" b="0" i="0" u="none" strike="noStrike" cap="none" normalizeH="0" dirty="0" smtClean="0">
                <a:ln>
                  <a:noFill/>
                </a:ln>
                <a:solidFill>
                  <a:srgbClr val="000000"/>
                </a:solidFill>
                <a:effectLst/>
                <a:ea typeface="Calibri" panose="020F0502020204030204" pitchFamily="34" charset="0"/>
              </a:rPr>
              <a:t> a </a:t>
            </a:r>
            <a:r>
              <a:rPr kumimoji="0" lang="es-MX" altLang="es-MX" b="1" i="0" u="none" strike="noStrike" cap="none" normalizeH="0" dirty="0" smtClean="0">
                <a:ln>
                  <a:noFill/>
                </a:ln>
                <a:solidFill>
                  <a:srgbClr val="000000"/>
                </a:solidFill>
                <a:effectLst/>
                <a:ea typeface="Calibri" panose="020F0502020204030204" pitchFamily="34" charset="0"/>
              </a:rPr>
              <a:t>768 servidores públicos en total.</a:t>
            </a:r>
            <a:endParaRPr kumimoji="0" lang="es-MX" altLang="es-MX" sz="1800" b="1" i="0" u="none" strike="noStrike" cap="none" normalizeH="0" baseline="0" dirty="0" smtClean="0">
              <a:ln>
                <a:noFill/>
              </a:ln>
              <a:solidFill>
                <a:schemeClr val="tx1"/>
              </a:solidFill>
              <a:effectLst/>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40" y="22223"/>
            <a:ext cx="2880000" cy="1447660"/>
          </a:xfrm>
          <a:prstGeom prst="rect">
            <a:avLst/>
          </a:prstGeom>
        </p:spPr>
      </p:pic>
      <p:pic>
        <p:nvPicPr>
          <p:cNvPr id="11" name="Imagen 10"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88640"/>
            <a:ext cx="2880000" cy="1447200"/>
          </a:xfrm>
          <a:prstGeom prst="rect">
            <a:avLst/>
          </a:prstGeom>
          <a:noFill/>
          <a:ln>
            <a:noFill/>
          </a:ln>
        </p:spPr>
      </p:pic>
      <p:sp>
        <p:nvSpPr>
          <p:cNvPr id="7" name="CuadroTexto 6"/>
          <p:cNvSpPr txBox="1"/>
          <p:nvPr/>
        </p:nvSpPr>
        <p:spPr>
          <a:xfrm>
            <a:off x="3491880" y="1772816"/>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1009419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22</a:t>
            </a:fld>
            <a:endParaRPr lang="es-MX" altLang="es-MX" dirty="0"/>
          </a:p>
        </p:txBody>
      </p:sp>
      <p:graphicFrame>
        <p:nvGraphicFramePr>
          <p:cNvPr id="5" name="Tabla 4"/>
          <p:cNvGraphicFramePr>
            <a:graphicFrameLocks noGrp="1"/>
          </p:cNvGraphicFramePr>
          <p:nvPr>
            <p:extLst>
              <p:ext uri="{D42A27DB-BD31-4B8C-83A1-F6EECF244321}">
                <p14:modId xmlns:p14="http://schemas.microsoft.com/office/powerpoint/2010/main" val="230150587"/>
              </p:ext>
            </p:extLst>
          </p:nvPr>
        </p:nvGraphicFramePr>
        <p:xfrm>
          <a:off x="-12881" y="1585694"/>
          <a:ext cx="9144002" cy="5326114"/>
        </p:xfrm>
        <a:graphic>
          <a:graphicData uri="http://schemas.openxmlformats.org/drawingml/2006/table">
            <a:tbl>
              <a:tblPr firstRow="1" firstCol="1" bandRow="1">
                <a:tableStyleId>{5C22544A-7EE6-4342-B048-85BDC9FD1C3A}</a:tableStyleId>
              </a:tblPr>
              <a:tblGrid>
                <a:gridCol w="3950241"/>
                <a:gridCol w="2166933"/>
                <a:gridCol w="1295574"/>
                <a:gridCol w="1731254"/>
              </a:tblGrid>
              <a:tr h="195492">
                <a:tc>
                  <a:txBody>
                    <a:bodyPr/>
                    <a:lstStyle/>
                    <a:p>
                      <a:pPr algn="ctr">
                        <a:lnSpc>
                          <a:spcPct val="107000"/>
                        </a:lnSpc>
                        <a:spcAft>
                          <a:spcPts val="0"/>
                        </a:spcAft>
                      </a:pPr>
                      <a:r>
                        <a:rPr lang="es-MX" sz="1600" dirty="0">
                          <a:solidFill>
                            <a:schemeClr val="tx1"/>
                          </a:solidFill>
                          <a:effectLst/>
                        </a:rPr>
                        <a:t>Tema</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1600" dirty="0">
                          <a:solidFill>
                            <a:schemeClr val="tx1"/>
                          </a:solidFill>
                          <a:effectLst/>
                        </a:rPr>
                        <a:t>Objetivo</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1600" dirty="0">
                          <a:solidFill>
                            <a:schemeClr val="tx1"/>
                          </a:solidFill>
                          <a:effectLst/>
                        </a:rPr>
                        <a:t>Fecha</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1600" dirty="0">
                          <a:solidFill>
                            <a:schemeClr val="tx1"/>
                          </a:solidFill>
                          <a:effectLst/>
                        </a:rPr>
                        <a:t>Resultado</a:t>
                      </a:r>
                      <a:endParaRPr lang="es-MX"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r h="1013558">
                <a:tc>
                  <a:txBody>
                    <a:bodyPr/>
                    <a:lstStyle/>
                    <a:p>
                      <a:pPr algn="just">
                        <a:lnSpc>
                          <a:spcPct val="107000"/>
                        </a:lnSpc>
                        <a:spcAft>
                          <a:spcPts val="0"/>
                        </a:spcAft>
                      </a:pPr>
                      <a:r>
                        <a:rPr lang="es-MX" sz="1400" dirty="0">
                          <a:solidFill>
                            <a:schemeClr val="tx1"/>
                          </a:solidFill>
                          <a:effectLst/>
                        </a:rPr>
                        <a:t>1.- Cumplimiento de la Ley General de Contabilidad Gubernamental y Aplicación de las Nomas emitidas por la CONAC</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Capacitar a los servidores públicos en la implementación de la normativa de la Contabilidad Gubernamental y la Armonización Contable.</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3, 4,5,8 y 9 de febrero</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25 personas de contraloría,  31 personas de </a:t>
                      </a:r>
                      <a:r>
                        <a:rPr lang="es-MX" sz="1200" dirty="0" err="1">
                          <a:solidFill>
                            <a:schemeClr val="tx1"/>
                          </a:solidFill>
                          <a:effectLst/>
                        </a:rPr>
                        <a:t>OPDs</a:t>
                      </a:r>
                      <a:r>
                        <a:rPr lang="es-MX" sz="1200" dirty="0">
                          <a:solidFill>
                            <a:schemeClr val="tx1"/>
                          </a:solidFill>
                          <a:effectLst/>
                        </a:rPr>
                        <a:t>, 46 Servidores Públicos de municipios de la ZM</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r h="1627107">
                <a:tc>
                  <a:txBody>
                    <a:bodyPr/>
                    <a:lstStyle/>
                    <a:p>
                      <a:pPr algn="just">
                        <a:lnSpc>
                          <a:spcPct val="107000"/>
                        </a:lnSpc>
                        <a:spcAft>
                          <a:spcPts val="0"/>
                        </a:spcAft>
                      </a:pPr>
                      <a:r>
                        <a:rPr lang="es-MX" sz="1400" dirty="0">
                          <a:solidFill>
                            <a:schemeClr val="tx1"/>
                          </a:solidFill>
                          <a:effectLst/>
                        </a:rPr>
                        <a:t>2.-Seminario de Auditoría Gubernamental (Impartido por la CPCE-F Región Noreste) </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Difusión y estudio del Manual de Auditoría Gubernamental y las guías preparadas por la CPCE-F, para el personal  que labora en cada una de las dependencias gubernamentales dedicadas a las fiscalización de recursos públicos. </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Febrero</a:t>
                      </a:r>
                    </a:p>
                    <a:p>
                      <a:pPr algn="just">
                        <a:lnSpc>
                          <a:spcPct val="107000"/>
                        </a:lnSpc>
                        <a:spcAft>
                          <a:spcPts val="0"/>
                        </a:spcAft>
                      </a:pPr>
                      <a:r>
                        <a:rPr lang="es-MX" sz="1200" dirty="0">
                          <a:solidFill>
                            <a:schemeClr val="tx1"/>
                          </a:solidFill>
                          <a:effectLst/>
                        </a:rPr>
                        <a:t>(60hrs.,         </a:t>
                      </a:r>
                    </a:p>
                    <a:p>
                      <a:pPr algn="just">
                        <a:lnSpc>
                          <a:spcPct val="107000"/>
                        </a:lnSpc>
                        <a:spcAft>
                          <a:spcPts val="0"/>
                        </a:spcAft>
                      </a:pPr>
                      <a:r>
                        <a:rPr lang="es-MX" sz="1200" dirty="0">
                          <a:solidFill>
                            <a:schemeClr val="tx1"/>
                          </a:solidFill>
                          <a:effectLst/>
                        </a:rPr>
                        <a:t>10 semanas</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33 Servidores Públicos</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r h="1218074">
                <a:tc>
                  <a:txBody>
                    <a:bodyPr/>
                    <a:lstStyle/>
                    <a:p>
                      <a:pPr algn="just">
                        <a:lnSpc>
                          <a:spcPct val="107000"/>
                        </a:lnSpc>
                        <a:spcAft>
                          <a:spcPts val="0"/>
                        </a:spcAft>
                      </a:pPr>
                      <a:r>
                        <a:rPr lang="es-MX" sz="1400" dirty="0">
                          <a:solidFill>
                            <a:schemeClr val="tx1"/>
                          </a:solidFill>
                          <a:effectLst/>
                        </a:rPr>
                        <a:t>3.- Seminario “El Desafío de la Corrupción, Sistemas de Combate, Control y Vigilancia</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a:solidFill>
                            <a:schemeClr val="tx1"/>
                          </a:solidFill>
                          <a:effectLst/>
                        </a:rPr>
                        <a:t>Fortalecer en coordinación con el Sistema Estatal de Fiscalización y la Comisión de Contralores Municipios-Estado, la implementación en el Estado el Sistema Nacional Anticorrupción.</a:t>
                      </a:r>
                      <a:endParaRPr lang="es-MX"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Del 20 de mayo al 23 de julio</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97 Personas</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r h="1218074">
                <a:tc>
                  <a:txBody>
                    <a:bodyPr/>
                    <a:lstStyle/>
                    <a:p>
                      <a:pPr algn="just">
                        <a:lnSpc>
                          <a:spcPct val="107000"/>
                        </a:lnSpc>
                        <a:spcAft>
                          <a:spcPts val="0"/>
                        </a:spcAft>
                      </a:pPr>
                      <a:r>
                        <a:rPr lang="es-MX" sz="1400" dirty="0">
                          <a:solidFill>
                            <a:schemeClr val="tx1"/>
                          </a:solidFill>
                          <a:effectLst/>
                        </a:rPr>
                        <a:t>4.- Taller de la Red de Orientación de Contraloría Social en Gobiernos Locales</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Taller de capacitación y asesoría a los gobiernos locales en la implementación de acciones en materia de Contraloría Social a los programas de desarrollo social con recursos propios. </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16 de Junio y</a:t>
                      </a:r>
                    </a:p>
                    <a:p>
                      <a:pPr algn="just">
                        <a:lnSpc>
                          <a:spcPct val="107000"/>
                        </a:lnSpc>
                        <a:spcAft>
                          <a:spcPts val="0"/>
                        </a:spcAft>
                      </a:pPr>
                      <a:r>
                        <a:rPr lang="es-MX" sz="1200" dirty="0">
                          <a:solidFill>
                            <a:schemeClr val="tx1"/>
                          </a:solidFill>
                          <a:effectLst/>
                        </a:rPr>
                        <a:t>24 de Agosto</a:t>
                      </a:r>
                    </a:p>
                    <a:p>
                      <a:pPr algn="just">
                        <a:lnSpc>
                          <a:spcPct val="107000"/>
                        </a:lnSpc>
                        <a:spcAft>
                          <a:spcPts val="0"/>
                        </a:spcAft>
                      </a:pPr>
                      <a:r>
                        <a:rPr lang="es-MX" sz="1200" dirty="0">
                          <a:solidFill>
                            <a:schemeClr val="tx1"/>
                          </a:solidFill>
                          <a:effectLst/>
                        </a:rPr>
                        <a:t> </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just">
                        <a:lnSpc>
                          <a:spcPct val="107000"/>
                        </a:lnSpc>
                        <a:spcAft>
                          <a:spcPts val="0"/>
                        </a:spcAft>
                      </a:pPr>
                      <a:r>
                        <a:rPr lang="es-MX" sz="1200" dirty="0">
                          <a:solidFill>
                            <a:schemeClr val="tx1"/>
                          </a:solidFill>
                          <a:effectLst/>
                        </a:rPr>
                        <a:t>101 servidores públicos de municipio y 25 de la contra</a:t>
                      </a:r>
                      <a:endParaRPr lang="es-MX"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bl>
          </a:graphicData>
        </a:graphic>
      </p:graphicFrame>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668" y="138034"/>
            <a:ext cx="2880000" cy="1447660"/>
          </a:xfrm>
          <a:prstGeom prst="rect">
            <a:avLst/>
          </a:prstGeom>
        </p:spPr>
      </p:pic>
      <p:pic>
        <p:nvPicPr>
          <p:cNvPr id="12" name="Imagen 11"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344" y="138034"/>
            <a:ext cx="2880000" cy="1447200"/>
          </a:xfrm>
          <a:prstGeom prst="rect">
            <a:avLst/>
          </a:prstGeom>
          <a:noFill/>
          <a:ln>
            <a:noFill/>
          </a:ln>
        </p:spPr>
      </p:pic>
    </p:spTree>
    <p:extLst>
      <p:ext uri="{BB962C8B-B14F-4D97-AF65-F5344CB8AC3E}">
        <p14:creationId xmlns:p14="http://schemas.microsoft.com/office/powerpoint/2010/main" val="800400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23</a:t>
            </a:fld>
            <a:endParaRPr lang="es-MX" altLang="es-MX" dirty="0"/>
          </a:p>
        </p:txBody>
      </p:sp>
      <p:graphicFrame>
        <p:nvGraphicFramePr>
          <p:cNvPr id="3" name="Tabla 2"/>
          <p:cNvGraphicFramePr>
            <a:graphicFrameLocks noGrp="1"/>
          </p:cNvGraphicFramePr>
          <p:nvPr>
            <p:extLst>
              <p:ext uri="{D42A27DB-BD31-4B8C-83A1-F6EECF244321}">
                <p14:modId xmlns:p14="http://schemas.microsoft.com/office/powerpoint/2010/main" val="1969953663"/>
              </p:ext>
            </p:extLst>
          </p:nvPr>
        </p:nvGraphicFramePr>
        <p:xfrm>
          <a:off x="0" y="332655"/>
          <a:ext cx="9144000" cy="6492256"/>
        </p:xfrm>
        <a:graphic>
          <a:graphicData uri="http://schemas.openxmlformats.org/drawingml/2006/table">
            <a:tbl>
              <a:tblPr firstRow="1" firstCol="1" bandRow="1">
                <a:tableStyleId>{5C22544A-7EE6-4342-B048-85BDC9FD1C3A}</a:tableStyleId>
              </a:tblPr>
              <a:tblGrid>
                <a:gridCol w="2493016"/>
                <a:gridCol w="2774914"/>
                <a:gridCol w="1659076"/>
                <a:gridCol w="2216994"/>
              </a:tblGrid>
              <a:tr h="1180409">
                <a:tc>
                  <a:txBody>
                    <a:bodyPr/>
                    <a:lstStyle/>
                    <a:p>
                      <a:pPr algn="just">
                        <a:lnSpc>
                          <a:spcPct val="107000"/>
                        </a:lnSpc>
                        <a:spcAft>
                          <a:spcPts val="0"/>
                        </a:spcAft>
                      </a:pPr>
                      <a:r>
                        <a:rPr lang="es-MX" sz="1400" dirty="0">
                          <a:solidFill>
                            <a:schemeClr val="tx1"/>
                          </a:solidFill>
                          <a:effectLst/>
                        </a:rPr>
                        <a:t>5.- Mejoras de la Gestión (</a:t>
                      </a:r>
                      <a:r>
                        <a:rPr lang="es-MX" sz="1400" dirty="0" err="1">
                          <a:solidFill>
                            <a:schemeClr val="tx1"/>
                          </a:solidFill>
                          <a:effectLst/>
                        </a:rPr>
                        <a:t>CompraNet</a:t>
                      </a:r>
                      <a:r>
                        <a:rPr lang="es-MX" sz="1400" dirty="0">
                          <a:solidFill>
                            <a:schemeClr val="tx1"/>
                          </a:solidFill>
                          <a:effectLst/>
                        </a:rPr>
                        <a:t> y Bitácora Electrónica)</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Dar a conocer las herramientas para la mejora de la gestión pública (BEOP, COMPRANET) y,  desarrollar las capacidades para su  implementación.</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9, 10 y 11 de agosto</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42  Unidades Compradoras de Dependencias, Municipios y Organismos Públicos Descentralizados</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r>
              <a:tr h="1770616">
                <a:tc>
                  <a:txBody>
                    <a:bodyPr/>
                    <a:lstStyle/>
                    <a:p>
                      <a:pPr algn="just">
                        <a:lnSpc>
                          <a:spcPct val="107000"/>
                        </a:lnSpc>
                        <a:spcAft>
                          <a:spcPts val="0"/>
                        </a:spcAft>
                      </a:pPr>
                      <a:r>
                        <a:rPr lang="es-MX" sz="1400" dirty="0">
                          <a:solidFill>
                            <a:schemeClr val="tx1"/>
                          </a:solidFill>
                          <a:effectLst/>
                        </a:rPr>
                        <a:t>6.- Cumplimiento de la Ley General de Contabilidad Gubernamental y Aplicación de las Nomas emitidas por la CONAC</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Capacitar a los servidores públicos en la implementación de la normativa de la Contabilidad Gubernamental y la Armonización Contable.</a:t>
                      </a:r>
                    </a:p>
                    <a:p>
                      <a:pPr algn="just">
                        <a:lnSpc>
                          <a:spcPct val="107000"/>
                        </a:lnSpc>
                        <a:spcAft>
                          <a:spcPts val="0"/>
                        </a:spcAft>
                      </a:pPr>
                      <a:r>
                        <a:rPr lang="es-MX" sz="1400" dirty="0">
                          <a:solidFill>
                            <a:schemeClr val="tx1"/>
                          </a:solidFill>
                          <a:effectLst/>
                        </a:rPr>
                        <a:t>-Diplomado Virtual de Contabilidad Gubernamental ASOFIS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11 de Julio al 30 de Octubre</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77 servidores públicos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r>
              <a:tr h="1180409">
                <a:tc>
                  <a:txBody>
                    <a:bodyPr/>
                    <a:lstStyle/>
                    <a:p>
                      <a:pPr algn="just">
                        <a:lnSpc>
                          <a:spcPct val="107000"/>
                        </a:lnSpc>
                        <a:spcAft>
                          <a:spcPts val="0"/>
                        </a:spcAft>
                      </a:pPr>
                      <a:r>
                        <a:rPr lang="es-MX" sz="1400">
                          <a:solidFill>
                            <a:schemeClr val="tx1"/>
                          </a:solidFill>
                          <a:effectLst/>
                        </a:rPr>
                        <a:t>7.- Talleres de Capacitación en Armonización Contable para los entes públicos del Estado de Jalisco. </a:t>
                      </a:r>
                    </a:p>
                    <a:p>
                      <a:pPr algn="just">
                        <a:lnSpc>
                          <a:spcPct val="107000"/>
                        </a:lnSpc>
                        <a:spcAft>
                          <a:spcPts val="0"/>
                        </a:spcAft>
                      </a:pPr>
                      <a:r>
                        <a:rPr lang="es-MX" sz="1400">
                          <a:solidFill>
                            <a:schemeClr val="tx1"/>
                          </a:solidFill>
                          <a:effectLst/>
                        </a:rPr>
                        <a:t>(virtual)</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Capacitar a los servidores públicos en la implementación de la normativa de la Contabilidad Gubernamental y la Armonización Contable.</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 </a:t>
                      </a:r>
                    </a:p>
                    <a:p>
                      <a:pPr algn="just">
                        <a:lnSpc>
                          <a:spcPct val="107000"/>
                        </a:lnSpc>
                        <a:spcAft>
                          <a:spcPts val="0"/>
                        </a:spcAft>
                      </a:pPr>
                      <a:r>
                        <a:rPr lang="es-MX" sz="1400">
                          <a:solidFill>
                            <a:schemeClr val="tx1"/>
                          </a:solidFill>
                          <a:effectLst/>
                        </a:rPr>
                        <a:t>Del 25 de julio al 30 de agosto</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11 Servidores Públicos de la DGDE</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r>
              <a:tr h="1377146">
                <a:tc>
                  <a:txBody>
                    <a:bodyPr/>
                    <a:lstStyle/>
                    <a:p>
                      <a:pPr algn="just">
                        <a:lnSpc>
                          <a:spcPct val="107000"/>
                        </a:lnSpc>
                        <a:spcAft>
                          <a:spcPts val="0"/>
                        </a:spcAft>
                      </a:pPr>
                      <a:r>
                        <a:rPr lang="es-MX" sz="1400">
                          <a:solidFill>
                            <a:schemeClr val="tx1"/>
                          </a:solidFill>
                          <a:effectLst/>
                        </a:rPr>
                        <a:t>8.- Curso de Inducción al Marco Normativo del Sistema Nacional de Fiscalización (Normas Profesionales de Auditoría)</a:t>
                      </a:r>
                    </a:p>
                    <a:p>
                      <a:pPr algn="just">
                        <a:lnSpc>
                          <a:spcPct val="107000"/>
                        </a:lnSpc>
                        <a:spcAft>
                          <a:spcPts val="0"/>
                        </a:spcAft>
                      </a:pPr>
                      <a:r>
                        <a:rPr lang="es-MX" sz="1400">
                          <a:solidFill>
                            <a:schemeClr val="tx1"/>
                          </a:solidFill>
                          <a:effectLst/>
                        </a:rPr>
                        <a:t> </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Fortalecer y concientizar al auditor a través de cursos de inducción, respecto a la aplicación de los 3 primeros niveles de las Normas Profesionales de Auditoría. </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7 de noviembre</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smtClean="0">
                          <a:solidFill>
                            <a:schemeClr val="tx1"/>
                          </a:solidFill>
                          <a:effectLst/>
                        </a:rPr>
                        <a:t>148 </a:t>
                      </a:r>
                      <a:r>
                        <a:rPr lang="es-MX" sz="1400" dirty="0">
                          <a:solidFill>
                            <a:schemeClr val="tx1"/>
                          </a:solidFill>
                          <a:effectLst/>
                        </a:rPr>
                        <a:t>Servidores Públicos.</a:t>
                      </a:r>
                    </a:p>
                    <a:p>
                      <a:pPr algn="just">
                        <a:lnSpc>
                          <a:spcPct val="107000"/>
                        </a:lnSpc>
                        <a:spcAft>
                          <a:spcPts val="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r>
              <a:tr h="983676">
                <a:tc>
                  <a:txBody>
                    <a:bodyPr/>
                    <a:lstStyle/>
                    <a:p>
                      <a:pPr algn="just">
                        <a:lnSpc>
                          <a:spcPct val="107000"/>
                        </a:lnSpc>
                        <a:spcAft>
                          <a:spcPts val="0"/>
                        </a:spcAft>
                      </a:pPr>
                      <a:r>
                        <a:rPr lang="es-MX" sz="1400">
                          <a:solidFill>
                            <a:schemeClr val="tx1"/>
                          </a:solidFill>
                          <a:effectLst/>
                        </a:rPr>
                        <a:t>9.- Control Interno</a:t>
                      </a:r>
                    </a:p>
                    <a:p>
                      <a:pPr algn="just">
                        <a:lnSpc>
                          <a:spcPct val="107000"/>
                        </a:lnSpc>
                        <a:spcAft>
                          <a:spcPts val="0"/>
                        </a:spcAft>
                      </a:pPr>
                      <a:r>
                        <a:rPr lang="es-MX" sz="1400">
                          <a:solidFill>
                            <a:schemeClr val="tx1"/>
                          </a:solidFill>
                          <a:effectLst/>
                        </a:rPr>
                        <a:t> </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Capacitar a los servidores públicos en la implementación de la normativa de Control Interno.</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a:solidFill>
                            <a:schemeClr val="tx1"/>
                          </a:solidFill>
                          <a:effectLst/>
                        </a:rPr>
                        <a:t>15 de junio</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c>
                  <a:txBody>
                    <a:bodyPr/>
                    <a:lstStyle/>
                    <a:p>
                      <a:pPr algn="just">
                        <a:lnSpc>
                          <a:spcPct val="107000"/>
                        </a:lnSpc>
                        <a:spcAft>
                          <a:spcPts val="0"/>
                        </a:spcAft>
                      </a:pPr>
                      <a:r>
                        <a:rPr lang="es-MX" sz="1400" dirty="0">
                          <a:solidFill>
                            <a:schemeClr val="tx1"/>
                          </a:solidFill>
                          <a:effectLst/>
                        </a:rPr>
                        <a:t>92 municipios y 82 Dependencias del Ejecutivo y </a:t>
                      </a:r>
                      <a:r>
                        <a:rPr lang="es-MX" sz="1400" dirty="0" err="1">
                          <a:solidFill>
                            <a:schemeClr val="tx1"/>
                          </a:solidFill>
                          <a:effectLst/>
                        </a:rPr>
                        <a:t>OPDs</a:t>
                      </a:r>
                      <a:r>
                        <a:rPr lang="es-MX" sz="1400" dirty="0">
                          <a:solidFill>
                            <a:schemeClr val="tx1"/>
                          </a:solidFill>
                          <a:effectLst/>
                        </a:rPr>
                        <a:t>.</a:t>
                      </a:r>
                    </a:p>
                    <a:p>
                      <a:pPr algn="just">
                        <a:lnSpc>
                          <a:spcPct val="107000"/>
                        </a:lnSpc>
                        <a:spcAft>
                          <a:spcPts val="0"/>
                        </a:spcAft>
                      </a:pPr>
                      <a:r>
                        <a:rPr lang="es-MX" sz="1400" dirty="0">
                          <a:solidFill>
                            <a:schemeClr val="tx1"/>
                          </a:solidFill>
                          <a:effectLst/>
                        </a:rPr>
                        <a:t>174 Servidores Públicos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03" marR="46603"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895839247"/>
              </p:ext>
            </p:extLst>
          </p:nvPr>
        </p:nvGraphicFramePr>
        <p:xfrm>
          <a:off x="-2" y="0"/>
          <a:ext cx="9144002" cy="331217"/>
        </p:xfrm>
        <a:graphic>
          <a:graphicData uri="http://schemas.openxmlformats.org/drawingml/2006/table">
            <a:tbl>
              <a:tblPr firstRow="1" firstCol="1" bandRow="1">
                <a:tableStyleId>{5C22544A-7EE6-4342-B048-85BDC9FD1C3A}</a:tableStyleId>
              </a:tblPr>
              <a:tblGrid>
                <a:gridCol w="2483770"/>
                <a:gridCol w="2808312"/>
                <a:gridCol w="1656184"/>
                <a:gridCol w="2195736"/>
              </a:tblGrid>
              <a:tr h="331217">
                <a:tc>
                  <a:txBody>
                    <a:bodyPr/>
                    <a:lstStyle/>
                    <a:p>
                      <a:pPr algn="ctr">
                        <a:lnSpc>
                          <a:spcPct val="107000"/>
                        </a:lnSpc>
                        <a:spcAft>
                          <a:spcPts val="0"/>
                        </a:spcAft>
                      </a:pPr>
                      <a:r>
                        <a:rPr lang="es-MX" sz="2000" dirty="0">
                          <a:solidFill>
                            <a:schemeClr val="tx1"/>
                          </a:solidFill>
                          <a:effectLst/>
                        </a:rPr>
                        <a:t>Tema</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2000" dirty="0">
                          <a:solidFill>
                            <a:schemeClr val="tx1"/>
                          </a:solidFill>
                          <a:effectLst/>
                        </a:rPr>
                        <a:t>Objetivo</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2000" dirty="0">
                          <a:solidFill>
                            <a:schemeClr val="tx1"/>
                          </a:solidFill>
                          <a:effectLst/>
                        </a:rPr>
                        <a:t>Fecha</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c>
                  <a:txBody>
                    <a:bodyPr/>
                    <a:lstStyle/>
                    <a:p>
                      <a:pPr algn="ctr">
                        <a:lnSpc>
                          <a:spcPct val="107000"/>
                        </a:lnSpc>
                        <a:spcAft>
                          <a:spcPts val="0"/>
                        </a:spcAft>
                      </a:pPr>
                      <a:r>
                        <a:rPr lang="es-MX" sz="2000" dirty="0">
                          <a:solidFill>
                            <a:schemeClr val="tx1"/>
                          </a:solidFill>
                          <a:effectLst/>
                        </a:rPr>
                        <a:t>Resultado</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609" marR="49609" marT="0" marB="0"/>
                </a:tc>
              </a:tr>
            </a:tbl>
          </a:graphicData>
        </a:graphic>
      </p:graphicFrame>
    </p:spTree>
    <p:extLst>
      <p:ext uri="{BB962C8B-B14F-4D97-AF65-F5344CB8AC3E}">
        <p14:creationId xmlns:p14="http://schemas.microsoft.com/office/powerpoint/2010/main" val="4023066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774869"/>
            <a:ext cx="8502650" cy="113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3 CuadroTexto"/>
          <p:cNvSpPr txBox="1">
            <a:spLocks noChangeArrowheads="1"/>
          </p:cNvSpPr>
          <p:nvPr/>
        </p:nvSpPr>
        <p:spPr bwMode="auto">
          <a:xfrm>
            <a:off x="1214438" y="2154361"/>
            <a:ext cx="728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ko-KR" sz="1800" b="1" dirty="0" smtClean="0">
                <a:solidFill>
                  <a:prstClr val="white"/>
                </a:solidFill>
                <a:latin typeface="Arial" panose="020B0604020202020204" pitchFamily="34" charset="0"/>
              </a:rPr>
              <a:t>CONTRALORÍA SOCIAL</a:t>
            </a:r>
            <a:endParaRPr lang="es-MX" altLang="es-MX" sz="1800" b="1" dirty="0">
              <a:solidFill>
                <a:prstClr val="black"/>
              </a:solidFill>
              <a:ea typeface="맑은 고딕" panose="020B0503020000020004" pitchFamily="34" charset="-127"/>
            </a:endParaRPr>
          </a:p>
        </p:txBody>
      </p:sp>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prstClr val="white"/>
                </a:solidFill>
              </a:rPr>
              <a:pPr>
                <a:defRPr/>
              </a:pPr>
              <a:t>24</a:t>
            </a:fld>
            <a:endParaRPr lang="es-MX" altLang="es-MX" dirty="0">
              <a:solidFill>
                <a:prstClr val="white"/>
              </a:solidFill>
            </a:endParaRPr>
          </a:p>
        </p:txBody>
      </p:sp>
      <p:sp>
        <p:nvSpPr>
          <p:cNvPr id="12" name="11 CuadroTexto"/>
          <p:cNvSpPr txBox="1"/>
          <p:nvPr/>
        </p:nvSpPr>
        <p:spPr>
          <a:xfrm>
            <a:off x="320675" y="3140080"/>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prstClr val="white">
                    <a:lumMod val="50000"/>
                  </a:prstClr>
                </a:solidFill>
              </a:rPr>
              <a:t>9. Proyecto</a:t>
            </a:r>
            <a:endParaRPr lang="es-MX" sz="2000" b="1" spc="-150" dirty="0">
              <a:solidFill>
                <a:prstClr val="white">
                  <a:lumMod val="50000"/>
                </a:prstClr>
              </a:solidFill>
            </a:endParaRPr>
          </a:p>
        </p:txBody>
      </p:sp>
      <p:graphicFrame>
        <p:nvGraphicFramePr>
          <p:cNvPr id="16" name="15 Tabla"/>
          <p:cNvGraphicFramePr>
            <a:graphicFrameLocks noGrp="1"/>
          </p:cNvGraphicFramePr>
          <p:nvPr>
            <p:extLst>
              <p:ext uri="{D42A27DB-BD31-4B8C-83A1-F6EECF244321}">
                <p14:modId xmlns:p14="http://schemas.microsoft.com/office/powerpoint/2010/main" val="3436306313"/>
              </p:ext>
            </p:extLst>
          </p:nvPr>
        </p:nvGraphicFramePr>
        <p:xfrm>
          <a:off x="1712851" y="2636912"/>
          <a:ext cx="7289923" cy="3706178"/>
        </p:xfrm>
        <a:graphic>
          <a:graphicData uri="http://schemas.openxmlformats.org/drawingml/2006/table">
            <a:tbl>
              <a:tblPr firstRow="1" bandRow="1">
                <a:tableStyleId>{17292A2E-F333-43FB-9621-5CBBE7FDCDCB}</a:tableStyleId>
              </a:tblPr>
              <a:tblGrid>
                <a:gridCol w="7289923"/>
              </a:tblGrid>
              <a:tr h="624366">
                <a:tc>
                  <a:txBody>
                    <a:bodyPr/>
                    <a:lstStyle/>
                    <a:p>
                      <a:pPr algn="ctr"/>
                      <a:endParaRPr lang="es-ES" sz="1800" b="0" dirty="0" smtClean="0">
                        <a:latin typeface="Arial" panose="020B0604020202020204" pitchFamily="34" charset="0"/>
                        <a:cs typeface="Arial" panose="020B0604020202020204" pitchFamily="34" charset="0"/>
                      </a:endParaRPr>
                    </a:p>
                    <a:p>
                      <a:pPr algn="ctr"/>
                      <a:endParaRPr lang="es-ES" sz="1800" b="0" dirty="0">
                        <a:latin typeface="Arial" panose="020B0604020202020204" pitchFamily="34" charset="0"/>
                        <a:cs typeface="Arial" panose="020B0604020202020204" pitchFamily="34" charset="0"/>
                      </a:endParaRPr>
                    </a:p>
                  </a:txBody>
                  <a:tcPr marL="64304" marR="64304" marT="32153" marB="32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964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altLang="es-MX" sz="1800" baseline="0" dirty="0" smtClean="0">
                          <a:latin typeface="Arial" panose="020B0604020202020204" pitchFamily="34" charset="0"/>
                          <a:cs typeface="Arial" panose="020B0604020202020204" pitchFamily="34" charset="0"/>
                        </a:rPr>
                        <a:t>Red de Orientación en Contraloría Social en los Gobiernos Locales (ROCSGL)</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altLang="es-MX" sz="1800" b="1" dirty="0" smtClean="0">
                        <a:solidFill>
                          <a:schemeClr val="bg1">
                            <a:lumMod val="50000"/>
                          </a:schemeClr>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342900" indent="-342900" algn="just">
                        <a:buAutoNum type="arabicPeriod"/>
                      </a:pPr>
                      <a:r>
                        <a:rPr lang="es-MX" altLang="ko-KR" sz="1800" b="0" baseline="0" dirty="0" smtClean="0">
                          <a:solidFill>
                            <a:schemeClr val="tx1"/>
                          </a:solidFill>
                          <a:latin typeface="Arial" panose="020B0604020202020204" pitchFamily="34" charset="0"/>
                        </a:rPr>
                        <a:t>Taller de la Red de Orientación de Contraloría Social en los Gobiernos Locales</a:t>
                      </a:r>
                    </a:p>
                    <a:p>
                      <a:pPr marL="342900" indent="-342900" algn="just">
                        <a:buAutoNum type="arabicPeriod"/>
                      </a:pPr>
                      <a:r>
                        <a:rPr lang="es-MX" altLang="ko-KR" sz="1800" b="0" baseline="0" dirty="0" smtClean="0">
                          <a:solidFill>
                            <a:schemeClr val="tx1"/>
                          </a:solidFill>
                          <a:latin typeface="Arial" panose="020B0604020202020204" pitchFamily="34" charset="0"/>
                        </a:rPr>
                        <a:t> Aplicación de la Cédula de Diagnóstico que contiene las prácticas de Contraloría Social en los Programas de Desarrollo Social de recursos propios.</a:t>
                      </a:r>
                    </a:p>
                    <a:p>
                      <a:pPr marL="0" indent="0" algn="just">
                        <a:buNone/>
                      </a:pPr>
                      <a:endParaRPr lang="es-MX" altLang="ko-KR" sz="1800" b="0" baseline="0" dirty="0" smtClean="0">
                        <a:solidFill>
                          <a:schemeClr val="tx1"/>
                        </a:solidFill>
                        <a:latin typeface="Arial" panose="020B0604020202020204" pitchFamily="34" charset="0"/>
                      </a:endParaRPr>
                    </a:p>
                    <a:p>
                      <a:pPr marL="0" indent="0" algn="just">
                        <a:buNone/>
                      </a:pPr>
                      <a:endParaRPr lang="es-MX" sz="1800" b="0" dirty="0" smtClean="0">
                        <a:solidFill>
                          <a:schemeClr val="tx1"/>
                        </a:solidFill>
                        <a:latin typeface="Arial" panose="020B0604020202020204" pitchFamily="34" charset="0"/>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82" y="188473"/>
            <a:ext cx="2880000" cy="1447660"/>
          </a:xfrm>
          <a:prstGeom prst="rect">
            <a:avLst/>
          </a:prstGeom>
        </p:spPr>
      </p:pic>
      <p:pic>
        <p:nvPicPr>
          <p:cNvPr id="19" name="Imagen 18"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344" y="245190"/>
            <a:ext cx="2880000" cy="1447200"/>
          </a:xfrm>
          <a:prstGeom prst="rect">
            <a:avLst/>
          </a:prstGeom>
          <a:noFill/>
          <a:ln>
            <a:noFill/>
          </a:ln>
        </p:spPr>
      </p:pic>
    </p:spTree>
    <p:extLst>
      <p:ext uri="{BB962C8B-B14F-4D97-AF65-F5344CB8AC3E}">
        <p14:creationId xmlns:p14="http://schemas.microsoft.com/office/powerpoint/2010/main" val="91323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12"/>
                                        </p:tgtEl>
                                        <p:attrNameLst>
                                          <p:attrName>style.color</p:attrName>
                                        </p:attrNameLst>
                                      </p:cBhvr>
                                      <p:to>
                                        <a:schemeClr val="bg1"/>
                                      </p:to>
                                    </p:animClr>
                                    <p:animClr clrSpc="rgb" dir="cw">
                                      <p:cBhvr>
                                        <p:cTn id="13" dur="250" autoRev="1" fill="remove"/>
                                        <p:tgtEl>
                                          <p:spTgt spid="12"/>
                                        </p:tgtEl>
                                        <p:attrNameLst>
                                          <p:attrName>fillcolor</p:attrName>
                                        </p:attrNameLst>
                                      </p:cBhvr>
                                      <p:to>
                                        <a:schemeClr val="bg1"/>
                                      </p:to>
                                    </p:animClr>
                                    <p:set>
                                      <p:cBhvr>
                                        <p:cTn id="14" dur="250" autoRev="1" fill="remove"/>
                                        <p:tgtEl>
                                          <p:spTgt spid="12"/>
                                        </p:tgtEl>
                                        <p:attrNameLst>
                                          <p:attrName>fill.type</p:attrName>
                                        </p:attrNameLst>
                                      </p:cBhvr>
                                      <p:to>
                                        <p:strVal val="solid"/>
                                      </p:to>
                                    </p:set>
                                    <p:set>
                                      <p:cBhvr>
                                        <p:cTn id="15"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25</a:t>
            </a:fld>
            <a:endParaRPr lang="es-MX" altLang="es-MX" dirty="0"/>
          </a:p>
        </p:txBody>
      </p:sp>
      <p:sp>
        <p:nvSpPr>
          <p:cNvPr id="3" name="Rectángulo 2"/>
          <p:cNvSpPr/>
          <p:nvPr/>
        </p:nvSpPr>
        <p:spPr>
          <a:xfrm>
            <a:off x="467543" y="1879229"/>
            <a:ext cx="8208913" cy="4171398"/>
          </a:xfrm>
          <a:prstGeom prst="rect">
            <a:avLst/>
          </a:prstGeom>
        </p:spPr>
        <p:txBody>
          <a:bodyPr wrap="square">
            <a:spAutoFit/>
          </a:bodyPr>
          <a:lstStyle/>
          <a:p>
            <a:pPr marL="342900" lvl="0" indent="-342900"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Taller de la Red de Orientación de Contraloría Social en los Gobiernos Locales</a:t>
            </a:r>
          </a:p>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La Secretaría de la Función Pública impartió talleres de asesoría a los gobiernos locales del estado de Jalisco, sobre las acciones en materia de Contraloría Social en los programas que realizan con recursos propios y en los programas federales en su carácter</a:t>
            </a:r>
            <a:r>
              <a:rPr lang="es-ES" dirty="0">
                <a:latin typeface="Calibri" panose="020F0502020204030204" pitchFamily="34" charset="0"/>
                <a:ea typeface="Calibri" panose="020F0502020204030204" pitchFamily="34" charset="0"/>
                <a:cs typeface="Times New Roman" panose="02020603050405020304" pitchFamily="18" charset="0"/>
              </a:rPr>
              <a:t> de ejecutor</a:t>
            </a:r>
            <a:r>
              <a:rPr lang="es-MX"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Wingdings" panose="05000000000000000000" pitchFamily="2" charset="2"/>
              <a:buChar char=""/>
            </a:pPr>
            <a:r>
              <a:rPr lang="es-MX" dirty="0">
                <a:latin typeface="Calibri" panose="020F0502020204030204" pitchFamily="34" charset="0"/>
                <a:ea typeface="Calibri" panose="020F0502020204030204" pitchFamily="34" charset="0"/>
                <a:cs typeface="Times New Roman" panose="02020603050405020304" pitchFamily="18" charset="0"/>
              </a:rPr>
              <a:t>El primero taller fue impartido en la Primera Sesión Plenaria de la Comisión de Contralores Municipios-Estado el día 16 de junio de 2016, con una participación de 101 personas de 68 municipios y 25  asistentes de las Contraloría del Estado, teniendo un total de 126 concurrentes.</a:t>
            </a:r>
          </a:p>
          <a:p>
            <a:pPr marL="342900" lvl="0" indent="-342900" algn="just">
              <a:lnSpc>
                <a:spcPct val="115000"/>
              </a:lnSpc>
              <a:spcAft>
                <a:spcPts val="1000"/>
              </a:spcAft>
              <a:buFont typeface="Wingdings" panose="05000000000000000000" pitchFamily="2" charset="2"/>
              <a:buChar char=""/>
            </a:pPr>
            <a:r>
              <a:rPr lang="es-MX" dirty="0">
                <a:latin typeface="Calibri" panose="020F0502020204030204" pitchFamily="34" charset="0"/>
                <a:ea typeface="Calibri" panose="020F0502020204030204" pitchFamily="34" charset="0"/>
                <a:cs typeface="Times New Roman" panose="02020603050405020304" pitchFamily="18" charset="0"/>
              </a:rPr>
              <a:t>El segundo taller se impartió en la  Capacitación de Contraloría Social para Servidores Públicos Municipales el día 24 de agosto de 2016, contando con una participación de 72 asistentes de 34 municipios del Estado.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74" y="309791"/>
            <a:ext cx="2880000" cy="1447660"/>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456" y="294541"/>
            <a:ext cx="2880000" cy="1447200"/>
          </a:xfrm>
          <a:prstGeom prst="rect">
            <a:avLst/>
          </a:prstGeom>
          <a:noFill/>
          <a:ln>
            <a:noFill/>
          </a:ln>
        </p:spPr>
      </p:pic>
    </p:spTree>
    <p:extLst>
      <p:ext uri="{BB962C8B-B14F-4D97-AF65-F5344CB8AC3E}">
        <p14:creationId xmlns:p14="http://schemas.microsoft.com/office/powerpoint/2010/main" val="702570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26</a:t>
            </a:fld>
            <a:endParaRPr lang="es-MX" altLang="es-MX" dirty="0"/>
          </a:p>
        </p:txBody>
      </p:sp>
      <p:sp>
        <p:nvSpPr>
          <p:cNvPr id="7" name="Rectángulo 6"/>
          <p:cNvSpPr/>
          <p:nvPr/>
        </p:nvSpPr>
        <p:spPr>
          <a:xfrm>
            <a:off x="493645" y="1988840"/>
            <a:ext cx="8164098" cy="3534301"/>
          </a:xfrm>
          <a:prstGeom prst="rect">
            <a:avLst/>
          </a:prstGeom>
        </p:spPr>
        <p:txBody>
          <a:bodyPr wrap="square">
            <a:spAutoFit/>
          </a:bodyPr>
          <a:lstStyle/>
          <a:p>
            <a:pPr marL="342900" lvl="0" indent="-342900"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Aplicación de la Cédula de Diagnóstico que contiene las prácticas de Contraloría Social en los Programas de Desarrollo Social de recursos propios.</a:t>
            </a:r>
          </a:p>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Con este cuestionario se pretende  identificar las prácticas que realizan los gobiernos locales en materia de Contraloría Social en los programas que realizan o ejecutan con sus propios recursos o en los programas federales en su carácter de ejecutor. </a:t>
            </a:r>
          </a:p>
          <a:p>
            <a:pPr marL="342900" lvl="0" indent="-342900" algn="just">
              <a:lnSpc>
                <a:spcPct val="115000"/>
              </a:lnSpc>
              <a:spcAft>
                <a:spcPts val="1000"/>
              </a:spcAft>
              <a:buFont typeface="Wingdings" panose="05000000000000000000" pitchFamily="2" charset="2"/>
              <a:buChar char=""/>
              <a:tabLst>
                <a:tab pos="457200" algn="l"/>
              </a:tabLst>
            </a:pPr>
            <a:r>
              <a:rPr lang="es-ES" dirty="0">
                <a:latin typeface="Calibri" panose="020F0502020204030204" pitchFamily="34" charset="0"/>
                <a:ea typeface="Calibri" panose="020F0502020204030204" pitchFamily="34" charset="0"/>
                <a:cs typeface="Times New Roman" panose="02020603050405020304" pitchFamily="18" charset="0"/>
              </a:rPr>
              <a:t>El OEC  </a:t>
            </a:r>
            <a:r>
              <a:rPr lang="es-MX" dirty="0">
                <a:latin typeface="Calibri" panose="020F0502020204030204" pitchFamily="34" charset="0"/>
                <a:ea typeface="Calibri" panose="020F0502020204030204" pitchFamily="34" charset="0"/>
                <a:cs typeface="Times New Roman" panose="02020603050405020304" pitchFamily="18" charset="0"/>
              </a:rPr>
              <a:t>recabó 94 Cuestionarios de Contraloría Social de los Gobierno Locales, mismos que fueron remitidos a la Secretaría de la Función Pública para su revisión, análisis y generará un informe sobre el panorama de Contraloría Social en los programas que los gobiernos locales ejecutan con sus propios recursos en los programas federales.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45" y="201063"/>
            <a:ext cx="2880000" cy="1447660"/>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271" y="201063"/>
            <a:ext cx="2880000" cy="1447200"/>
          </a:xfrm>
          <a:prstGeom prst="rect">
            <a:avLst/>
          </a:prstGeom>
          <a:noFill/>
          <a:ln>
            <a:noFill/>
          </a:ln>
        </p:spPr>
      </p:pic>
    </p:spTree>
    <p:extLst>
      <p:ext uri="{BB962C8B-B14F-4D97-AF65-F5344CB8AC3E}">
        <p14:creationId xmlns:p14="http://schemas.microsoft.com/office/powerpoint/2010/main" val="343404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20" y="1796131"/>
            <a:ext cx="8502650" cy="12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3 CuadroTexto"/>
          <p:cNvSpPr txBox="1">
            <a:spLocks noChangeArrowheads="1"/>
          </p:cNvSpPr>
          <p:nvPr/>
        </p:nvSpPr>
        <p:spPr bwMode="auto">
          <a:xfrm>
            <a:off x="1214438" y="2154361"/>
            <a:ext cx="7286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MX" altLang="es-MX" sz="1800" b="1" dirty="0" smtClean="0">
              <a:solidFill>
                <a:schemeClr val="bg1"/>
              </a:solidFill>
              <a:latin typeface="Arial" panose="020B0604020202020204" pitchFamily="34" charset="0"/>
            </a:endParaRPr>
          </a:p>
          <a:p>
            <a:pPr algn="ctr" eaLnBrk="1" hangingPunct="1">
              <a:spcBef>
                <a:spcPct val="0"/>
              </a:spcBef>
              <a:buFontTx/>
              <a:buNone/>
            </a:pPr>
            <a:r>
              <a:rPr lang="es-MX" altLang="es-MX" sz="1800" b="1" dirty="0" smtClean="0">
                <a:solidFill>
                  <a:schemeClr val="bg1"/>
                </a:solidFill>
                <a:latin typeface="Arial" panose="020B0604020202020204" pitchFamily="34" charset="0"/>
              </a:rPr>
              <a:t>AGENDA COMÚN DE ACCIONES PARA PREVENIR LA CORRUPCIÓN</a:t>
            </a:r>
            <a:endParaRPr lang="es-MX" altLang="es-MX" sz="1800" b="1" dirty="0">
              <a:ea typeface="맑은 고딕" panose="020B0503020000020004" pitchFamily="34" charset="-127"/>
            </a:endParaRPr>
          </a:p>
        </p:txBody>
      </p:sp>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27</a:t>
            </a:fld>
            <a:endParaRPr lang="es-MX" altLang="es-MX" dirty="0">
              <a:solidFill>
                <a:schemeClr val="bg1"/>
              </a:solidFill>
            </a:endParaRPr>
          </a:p>
        </p:txBody>
      </p:sp>
      <p:sp>
        <p:nvSpPr>
          <p:cNvPr id="12" name="11 CuadroTexto"/>
          <p:cNvSpPr txBox="1"/>
          <p:nvPr/>
        </p:nvSpPr>
        <p:spPr>
          <a:xfrm>
            <a:off x="105481" y="3257980"/>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10. Proyecto</a:t>
            </a:r>
            <a:endParaRPr lang="es-MX" sz="2000" b="1" spc="-150" dirty="0">
              <a:solidFill>
                <a:schemeClr val="bg1">
                  <a:lumMod val="50000"/>
                </a:schemeClr>
              </a:solidFill>
            </a:endParaRPr>
          </a:p>
        </p:txBody>
      </p:sp>
      <p:graphicFrame>
        <p:nvGraphicFramePr>
          <p:cNvPr id="16" name="15 Tabla"/>
          <p:cNvGraphicFramePr>
            <a:graphicFrameLocks noGrp="1"/>
          </p:cNvGraphicFramePr>
          <p:nvPr>
            <p:extLst>
              <p:ext uri="{D42A27DB-BD31-4B8C-83A1-F6EECF244321}">
                <p14:modId xmlns:p14="http://schemas.microsoft.com/office/powerpoint/2010/main" val="1651030665"/>
              </p:ext>
            </p:extLst>
          </p:nvPr>
        </p:nvGraphicFramePr>
        <p:xfrm>
          <a:off x="1674565" y="2780081"/>
          <a:ext cx="6987629" cy="3476785"/>
        </p:xfrm>
        <a:graphic>
          <a:graphicData uri="http://schemas.openxmlformats.org/drawingml/2006/table">
            <a:tbl>
              <a:tblPr firstRow="1" bandRow="1">
                <a:tableStyleId>{17292A2E-F333-43FB-9621-5CBBE7FDCDCB}</a:tableStyleId>
              </a:tblPr>
              <a:tblGrid>
                <a:gridCol w="6987629"/>
              </a:tblGrid>
              <a:tr h="599533">
                <a:tc>
                  <a:txBody>
                    <a:bodyPr/>
                    <a:lstStyle/>
                    <a:p>
                      <a:pPr algn="ctr"/>
                      <a:endParaRPr lang="es-ES" sz="1800" b="0" dirty="0" smtClean="0">
                        <a:latin typeface="Arial" panose="020B0604020202020204" pitchFamily="34" charset="0"/>
                        <a:cs typeface="Arial" panose="020B0604020202020204" pitchFamily="34" charset="0"/>
                      </a:endParaRPr>
                    </a:p>
                  </a:txBody>
                  <a:tcPr marL="64304" marR="64304" marT="32153" marB="32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772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altLang="es-MX" sz="1800" baseline="0" dirty="0" smtClean="0">
                          <a:latin typeface="Arial" panose="020B0604020202020204" pitchFamily="34" charset="0"/>
                          <a:cs typeface="Arial" panose="020B0604020202020204" pitchFamily="34" charset="0"/>
                        </a:rPr>
                        <a:t>Determinar acciones en el ámbito de las atribuciones de la Contraloría del Estado y las Contralorías Municipales, que permitan fortalecer los mecanismos de combate a la corrupciones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altLang="es-MX" sz="1800" b="1" dirty="0" smtClean="0">
                        <a:solidFill>
                          <a:schemeClr val="bg1">
                            <a:lumMod val="50000"/>
                          </a:schemeClr>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342900" indent="-342900" algn="just">
                        <a:buAutoNum type="arabicPeriod"/>
                      </a:pPr>
                      <a:r>
                        <a:rPr lang="es-MX" altLang="ko-KR" sz="1800" b="0" baseline="0" dirty="0" smtClean="0">
                          <a:solidFill>
                            <a:schemeClr val="tx1"/>
                          </a:solidFill>
                          <a:latin typeface="Arial" panose="020B0604020202020204" pitchFamily="34" charset="0"/>
                        </a:rPr>
                        <a:t>Aplicar de diagnóstico de acciones de la agenda común para prevenir la corrupción</a:t>
                      </a:r>
                    </a:p>
                    <a:p>
                      <a:pPr marL="342900" indent="-342900" algn="just">
                        <a:buAutoNum type="arabicPeriod"/>
                      </a:pPr>
                      <a:endParaRPr lang="es-MX" altLang="ko-KR" sz="1800" b="0" baseline="0" dirty="0" smtClean="0">
                        <a:solidFill>
                          <a:schemeClr val="tx1"/>
                        </a:solidFill>
                        <a:latin typeface="Arial" panose="020B0604020202020204" pitchFamily="34" charset="0"/>
                      </a:endParaRPr>
                    </a:p>
                    <a:p>
                      <a:pPr marL="0" indent="0" algn="just">
                        <a:buNone/>
                      </a:pPr>
                      <a:endParaRPr lang="es-MX" sz="1800" b="0" dirty="0" smtClean="0">
                        <a:solidFill>
                          <a:schemeClr val="tx1"/>
                        </a:solidFill>
                        <a:latin typeface="Arial" panose="020B0604020202020204" pitchFamily="34" charset="0"/>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65" y="202645"/>
            <a:ext cx="2880000" cy="1447660"/>
          </a:xfrm>
          <a:prstGeom prst="rect">
            <a:avLst/>
          </a:prstGeom>
        </p:spPr>
      </p:pic>
      <p:pic>
        <p:nvPicPr>
          <p:cNvPr id="19" name="Imagen 18"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526" y="264689"/>
            <a:ext cx="2880000" cy="1447200"/>
          </a:xfrm>
          <a:prstGeom prst="rect">
            <a:avLst/>
          </a:prstGeom>
          <a:noFill/>
          <a:ln>
            <a:noFill/>
          </a:ln>
        </p:spPr>
      </p:pic>
    </p:spTree>
    <p:extLst>
      <p:ext uri="{BB962C8B-B14F-4D97-AF65-F5344CB8AC3E}">
        <p14:creationId xmlns:p14="http://schemas.microsoft.com/office/powerpoint/2010/main" val="255454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28</a:t>
            </a:fld>
            <a:endParaRPr lang="es-MX" altLang="es-MX" dirty="0"/>
          </a:p>
        </p:txBody>
      </p:sp>
      <p:sp>
        <p:nvSpPr>
          <p:cNvPr id="8" name="Rectángulo 7"/>
          <p:cNvSpPr/>
          <p:nvPr/>
        </p:nvSpPr>
        <p:spPr>
          <a:xfrm>
            <a:off x="215516" y="1916832"/>
            <a:ext cx="8532948" cy="3852850"/>
          </a:xfrm>
          <a:prstGeom prst="rect">
            <a:avLst/>
          </a:prstGeom>
        </p:spPr>
        <p:txBody>
          <a:bodyPr wrap="square">
            <a:spAutoFit/>
          </a:bodyPr>
          <a:lstStyle/>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Determinar acciones en el ámbito de las atribuciones de la Contraloría del Estado y las Contralorías Municipales, que permitan fortalecer los mecanismos de combate a la corrupción</a:t>
            </a:r>
          </a:p>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El Gobierno Federal ha iniciado la instrumentación de ocho acciones ejecutivas: </a:t>
            </a: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1: Declaración de Posibles Conflictos de Interés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2: Creación de Unidad Especializada en Ética y Prevención de Conflictos de Interés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3: Reglas de Integridad para el Ejercicio de la Función Pública</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4: Protocolo de Actuación de los Servidores Públicos</a:t>
            </a:r>
            <a:r>
              <a:rPr lang="es-ES_tradnl" dirty="0">
                <a:ea typeface="Calibri" panose="020F0502020204030204" pitchFamily="34" charset="0"/>
                <a:cs typeface="Times New Roman" panose="02020603050405020304" pitchFamily="18" charset="0"/>
              </a:rPr>
              <a:t>￼</a:t>
            </a:r>
            <a:r>
              <a:rPr lang="es-ES_tradnl" dirty="0">
                <a:latin typeface="Calibri" panose="020F0502020204030204" pitchFamily="34" charset="0"/>
                <a:ea typeface="Calibri" panose="020F0502020204030204" pitchFamily="34" charset="0"/>
                <a:cs typeface="Times New Roman" panose="02020603050405020304" pitchFamily="18" charset="0"/>
              </a:rPr>
              <a:t> en Contacto con los particulares</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5: Registro de servidores </a:t>
            </a:r>
            <a:r>
              <a:rPr lang="es-ES_tradnl" dirty="0" smtClean="0">
                <a:latin typeface="Calibri" panose="020F0502020204030204" pitchFamily="34" charset="0"/>
                <a:ea typeface="Calibri" panose="020F0502020204030204" pitchFamily="34" charset="0"/>
                <a:cs typeface="Times New Roman" panose="02020603050405020304" pitchFamily="18" charset="0"/>
              </a:rPr>
              <a:t>públicos </a:t>
            </a:r>
            <a:r>
              <a:rPr lang="es-ES_tradnl" dirty="0">
                <a:latin typeface="Calibri" panose="020F0502020204030204" pitchFamily="34" charset="0"/>
                <a:ea typeface="Calibri" panose="020F0502020204030204" pitchFamily="34" charset="0"/>
                <a:cs typeface="Times New Roman" panose="02020603050405020304" pitchFamily="18" charset="0"/>
              </a:rPr>
              <a:t>que intervienen en procedimientos de contrataciones </a:t>
            </a:r>
            <a:r>
              <a:rPr lang="es-ES_tradnl" dirty="0" smtClean="0">
                <a:latin typeface="Calibri" panose="020F0502020204030204" pitchFamily="34" charset="0"/>
                <a:ea typeface="Calibri" panose="020F0502020204030204" pitchFamily="34" charset="0"/>
                <a:cs typeface="Times New Roman" panose="02020603050405020304" pitchFamily="18" charset="0"/>
              </a:rPr>
              <a:t>publicas, </a:t>
            </a:r>
            <a:r>
              <a:rPr lang="es-ES_tradnl" dirty="0">
                <a:latin typeface="Calibri" panose="020F0502020204030204" pitchFamily="34" charset="0"/>
                <a:ea typeface="Calibri" panose="020F0502020204030204" pitchFamily="34" charset="0"/>
                <a:cs typeface="Times New Roman" panose="02020603050405020304" pitchFamily="18" charset="0"/>
              </a:rPr>
              <a:t>licencias, concesiones y </a:t>
            </a:r>
            <a:r>
              <a:rPr lang="es-ES_tradnl" dirty="0" smtClean="0">
                <a:latin typeface="Calibri" panose="020F0502020204030204" pitchFamily="34" charset="0"/>
                <a:ea typeface="Calibri" panose="020F0502020204030204" pitchFamily="34" charset="0"/>
                <a:cs typeface="Times New Roman" panose="02020603050405020304" pitchFamily="18" charset="0"/>
              </a:rPr>
              <a:t>permisos</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16" y="178431"/>
            <a:ext cx="2880000" cy="1447660"/>
          </a:xfrm>
          <a:prstGeom prst="rect">
            <a:avLst/>
          </a:prstGeom>
        </p:spPr>
      </p:pic>
      <p:pic>
        <p:nvPicPr>
          <p:cNvPr id="11" name="Imagen 10"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344" y="178891"/>
            <a:ext cx="2880000" cy="1447200"/>
          </a:xfrm>
          <a:prstGeom prst="rect">
            <a:avLst/>
          </a:prstGeom>
          <a:noFill/>
          <a:ln>
            <a:noFill/>
          </a:ln>
        </p:spPr>
      </p:pic>
    </p:spTree>
    <p:extLst>
      <p:ext uri="{BB962C8B-B14F-4D97-AF65-F5344CB8AC3E}">
        <p14:creationId xmlns:p14="http://schemas.microsoft.com/office/powerpoint/2010/main" val="3087510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29</a:t>
            </a:fld>
            <a:endParaRPr lang="es-MX" altLang="es-MX" dirty="0"/>
          </a:p>
        </p:txBody>
      </p:sp>
      <p:sp>
        <p:nvSpPr>
          <p:cNvPr id="7" name="Rectángulo 6"/>
          <p:cNvSpPr/>
          <p:nvPr/>
        </p:nvSpPr>
        <p:spPr>
          <a:xfrm>
            <a:off x="395536" y="3493031"/>
            <a:ext cx="8228448" cy="2131866"/>
          </a:xfrm>
          <a:prstGeom prst="rect">
            <a:avLst/>
          </a:prstGeom>
        </p:spPr>
        <p:txBody>
          <a:bodyPr wrap="square">
            <a:spAutoFit/>
          </a:bodyPr>
          <a:lstStyle/>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Los objetivos principales de estas acciones son:</a:t>
            </a:r>
          </a:p>
          <a:p>
            <a:pPr marL="342900" lvl="0" indent="-342900" algn="just">
              <a:lnSpc>
                <a:spcPct val="115000"/>
              </a:lnSpc>
              <a:spcAft>
                <a:spcPts val="0"/>
              </a:spcAft>
              <a:buFont typeface="Symbol" panose="05050102010706020507" pitchFamily="18" charset="2"/>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Reducir la corrupción.</a:t>
            </a:r>
          </a:p>
          <a:p>
            <a:pPr marL="342900" lvl="0" indent="-342900" algn="just">
              <a:lnSpc>
                <a:spcPct val="115000"/>
              </a:lnSpc>
              <a:spcAft>
                <a:spcPts val="0"/>
              </a:spcAft>
              <a:buFont typeface="Symbol" panose="05050102010706020507" pitchFamily="18" charset="2"/>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Prevenir el conflicto de interés en los servidores públicos.</a:t>
            </a:r>
          </a:p>
          <a:p>
            <a:pPr marL="342900" lvl="0" indent="-342900" algn="just">
              <a:lnSpc>
                <a:spcPct val="115000"/>
              </a:lnSpc>
              <a:spcAft>
                <a:spcPts val="0"/>
              </a:spcAft>
              <a:buFont typeface="Symbol" panose="05050102010706020507" pitchFamily="18" charset="2"/>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Favorecer la transparencia y rendición de cuentas.</a:t>
            </a:r>
          </a:p>
          <a:p>
            <a:pPr marL="342900" lvl="0" indent="-342900" algn="just">
              <a:lnSpc>
                <a:spcPct val="115000"/>
              </a:lnSpc>
              <a:spcAft>
                <a:spcPts val="0"/>
              </a:spcAft>
              <a:buFont typeface="Symbol" panose="05050102010706020507" pitchFamily="18" charset="2"/>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Incrementar la competitividad.</a:t>
            </a:r>
          </a:p>
          <a:p>
            <a:pPr marL="342900" lvl="0" indent="-342900" algn="just">
              <a:lnSpc>
                <a:spcPct val="115000"/>
              </a:lnSpc>
              <a:spcAft>
                <a:spcPts val="1000"/>
              </a:spcAft>
              <a:buFont typeface="Symbol" panose="05050102010706020507" pitchFamily="18" charset="2"/>
              <a:buChar char=""/>
              <a:tabLst>
                <a:tab pos="457200" algn="l"/>
              </a:tabLst>
            </a:pPr>
            <a:r>
              <a:rPr lang="es-MX" dirty="0">
                <a:latin typeface="Calibri" panose="020F0502020204030204" pitchFamily="34" charset="0"/>
                <a:ea typeface="Calibri" panose="020F0502020204030204" pitchFamily="34" charset="0"/>
                <a:cs typeface="Times New Roman" panose="02020603050405020304" pitchFamily="18" charset="0"/>
              </a:rPr>
              <a:t>Aumentar la confianza ciudadana en las instituciones de gobierno.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287497" y="1790605"/>
            <a:ext cx="8352928" cy="1685077"/>
          </a:xfrm>
          <a:prstGeom prst="rect">
            <a:avLst/>
          </a:prstGeom>
        </p:spPr>
        <p:txBody>
          <a:bodyPr wrap="square">
            <a:spAutoFit/>
          </a:bodyPr>
          <a:lstStyle/>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6: Creación de la Ventanilla Única para los Trámites y Servicios del Gobierno</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7: Ampliar el contenido de la lista </a:t>
            </a:r>
            <a:r>
              <a:rPr lang="pt-BR" dirty="0">
                <a:latin typeface="Calibri" panose="020F0502020204030204" pitchFamily="34" charset="0"/>
                <a:ea typeface="Calibri" panose="020F0502020204030204" pitchFamily="34" charset="0"/>
                <a:cs typeface="Times New Roman" panose="02020603050405020304" pitchFamily="18" charset="0"/>
              </a:rPr>
              <a:t>pública</a:t>
            </a:r>
            <a:r>
              <a:rPr lang="es-ES_tradnl" dirty="0">
                <a:latin typeface="Calibri" panose="020F0502020204030204" pitchFamily="34" charset="0"/>
                <a:ea typeface="Calibri" panose="020F0502020204030204" pitchFamily="34" charset="0"/>
                <a:cs typeface="Times New Roman" panose="02020603050405020304" pitchFamily="18" charset="0"/>
              </a:rPr>
              <a:t> de proveedores sancionados por el Gobierno de la Entidad Federativa </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Acción 8: Ampliar los mecanismos de colaboración con el sector privado, en materia de transparencia y combate a la corrupción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97" y="156818"/>
            <a:ext cx="2880000" cy="1447660"/>
          </a:xfrm>
          <a:prstGeom prst="rect">
            <a:avLst/>
          </a:prstGeom>
        </p:spPr>
      </p:pic>
      <p:pic>
        <p:nvPicPr>
          <p:cNvPr id="6" name="Imagen 5"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984" y="156818"/>
            <a:ext cx="2880000" cy="1447200"/>
          </a:xfrm>
          <a:prstGeom prst="rect">
            <a:avLst/>
          </a:prstGeom>
          <a:noFill/>
          <a:ln>
            <a:noFill/>
          </a:ln>
        </p:spPr>
      </p:pic>
    </p:spTree>
    <p:extLst>
      <p:ext uri="{BB962C8B-B14F-4D97-AF65-F5344CB8AC3E}">
        <p14:creationId xmlns:p14="http://schemas.microsoft.com/office/powerpoint/2010/main" val="350783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12" y="221112"/>
            <a:ext cx="2880000" cy="1447660"/>
          </a:xfrm>
          <a:prstGeom prst="rect">
            <a:avLst/>
          </a:prstGeom>
        </p:spPr>
      </p:pic>
      <p:pic>
        <p:nvPicPr>
          <p:cNvPr id="12" name="Imagen 11"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325" y="190468"/>
            <a:ext cx="2880000" cy="1447200"/>
          </a:xfrm>
          <a:prstGeom prst="rect">
            <a:avLst/>
          </a:prstGeom>
          <a:noFill/>
          <a:ln>
            <a:noFill/>
          </a:ln>
        </p:spPr>
      </p:pic>
      <p:pic>
        <p:nvPicPr>
          <p:cNvPr id="92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58" y="1733504"/>
            <a:ext cx="8502650" cy="13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3 CuadroTexto"/>
          <p:cNvSpPr txBox="1">
            <a:spLocks noChangeArrowheads="1"/>
          </p:cNvSpPr>
          <p:nvPr/>
        </p:nvSpPr>
        <p:spPr bwMode="auto">
          <a:xfrm>
            <a:off x="965324" y="2504414"/>
            <a:ext cx="735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800" b="1" dirty="0" smtClean="0">
                <a:solidFill>
                  <a:schemeClr val="bg1"/>
                </a:solidFill>
                <a:latin typeface="Arial" panose="020B0604020202020204" pitchFamily="34" charset="0"/>
              </a:rPr>
              <a:t>CONTROL </a:t>
            </a:r>
            <a:r>
              <a:rPr lang="es-MX" altLang="es-MX" sz="1800" b="1" dirty="0">
                <a:solidFill>
                  <a:schemeClr val="bg1"/>
                </a:solidFill>
                <a:latin typeface="Arial" panose="020B0604020202020204" pitchFamily="34" charset="0"/>
              </a:rPr>
              <a:t>INTERNO</a:t>
            </a:r>
            <a:endParaRPr lang="es-MX" altLang="es-MX" sz="1800" b="1" dirty="0"/>
          </a:p>
        </p:txBody>
      </p:sp>
      <p:graphicFrame>
        <p:nvGraphicFramePr>
          <p:cNvPr id="11" name="10 Tabla"/>
          <p:cNvGraphicFramePr>
            <a:graphicFrameLocks noGrp="1"/>
          </p:cNvGraphicFramePr>
          <p:nvPr>
            <p:extLst>
              <p:ext uri="{D42A27DB-BD31-4B8C-83A1-F6EECF244321}">
                <p14:modId xmlns:p14="http://schemas.microsoft.com/office/powerpoint/2010/main" val="224583875"/>
              </p:ext>
            </p:extLst>
          </p:nvPr>
        </p:nvGraphicFramePr>
        <p:xfrm>
          <a:off x="1821656" y="3202881"/>
          <a:ext cx="7001669" cy="2871995"/>
        </p:xfrm>
        <a:graphic>
          <a:graphicData uri="http://schemas.openxmlformats.org/drawingml/2006/table">
            <a:tbl>
              <a:tblPr firstRow="1" bandRow="1">
                <a:tableStyleId>{17292A2E-F333-43FB-9621-5CBBE7FDCDCB}</a:tableStyleId>
              </a:tblPr>
              <a:tblGrid>
                <a:gridCol w="7001669"/>
              </a:tblGrid>
              <a:tr h="2871995">
                <a:tc>
                  <a:txBody>
                    <a:bodyPr/>
                    <a:lstStyle/>
                    <a:p>
                      <a:pPr marL="0" marR="0" indent="0" algn="just" defTabSz="914400" rtl="0" eaLnBrk="1" fontAlgn="auto" latinLnBrk="0" hangingPunct="1">
                        <a:lnSpc>
                          <a:spcPct val="100000"/>
                        </a:lnSpc>
                        <a:spcBef>
                          <a:spcPts val="0"/>
                        </a:spcBef>
                        <a:spcAft>
                          <a:spcPts val="0"/>
                        </a:spcAft>
                        <a:buClrTx/>
                        <a:buSzTx/>
                        <a:buFont typeface="Calibri" pitchFamily="34" charset="0"/>
                        <a:buNone/>
                        <a:tabLst/>
                        <a:defRPr/>
                      </a:pPr>
                      <a:r>
                        <a:rPr lang="es-MX" altLang="es-MX" sz="1800" b="0" dirty="0" smtClean="0">
                          <a:solidFill>
                            <a:schemeClr val="tx1"/>
                          </a:solidFill>
                          <a:latin typeface="Arial" panose="020B0604020202020204" pitchFamily="34" charset="0"/>
                          <a:cs typeface="Arial" panose="020B0604020202020204" pitchFamily="34" charset="0"/>
                        </a:rPr>
                        <a:t>Actividades</a:t>
                      </a:r>
                      <a:r>
                        <a:rPr lang="es-MX" altLang="es-MX" sz="1800" b="0" baseline="0" dirty="0" smtClean="0">
                          <a:solidFill>
                            <a:schemeClr val="tx1"/>
                          </a:solidFill>
                          <a:latin typeface="Arial" panose="020B0604020202020204" pitchFamily="34" charset="0"/>
                          <a:cs typeface="Arial" panose="020B0604020202020204" pitchFamily="34" charset="0"/>
                        </a:rPr>
                        <a:t> generales:</a:t>
                      </a:r>
                      <a:endParaRPr lang="es-MX" altLang="es-MX" sz="1800" b="0" dirty="0" smtClean="0">
                        <a:solidFill>
                          <a:schemeClr val="tx1"/>
                        </a:solidFill>
                        <a:latin typeface="Arial" panose="020B0604020202020204" pitchFamily="34" charset="0"/>
                        <a:cs typeface="Arial" panose="020B0604020202020204" pitchFamily="34" charset="0"/>
                      </a:endParaRPr>
                    </a:p>
                    <a:p>
                      <a:pPr marL="342900" indent="-342900" algn="just" eaLnBrk="1" hangingPunct="1">
                        <a:lnSpc>
                          <a:spcPct val="100000"/>
                        </a:lnSpc>
                        <a:buFont typeface="Calibri" pitchFamily="34" charset="0"/>
                        <a:buAutoNum type="arabicPeriod"/>
                      </a:pPr>
                      <a:r>
                        <a:rPr lang="es-MX" altLang="es-MX" sz="1800" b="0" dirty="0" smtClean="0">
                          <a:solidFill>
                            <a:schemeClr val="tx1"/>
                          </a:solidFill>
                          <a:latin typeface="Arial" panose="020B0604020202020204" pitchFamily="34" charset="0"/>
                          <a:cs typeface="Arial" panose="020B0604020202020204" pitchFamily="34" charset="0"/>
                        </a:rPr>
                        <a:t>Presentación del Sistema</a:t>
                      </a:r>
                      <a:r>
                        <a:rPr lang="es-MX" altLang="es-MX" sz="1800" b="0" baseline="0" dirty="0" smtClean="0">
                          <a:solidFill>
                            <a:schemeClr val="tx1"/>
                          </a:solidFill>
                          <a:latin typeface="Arial" panose="020B0604020202020204" pitchFamily="34" charset="0"/>
                          <a:cs typeface="Arial" panose="020B0604020202020204" pitchFamily="34" charset="0"/>
                        </a:rPr>
                        <a:t> Estatal de Control Interno</a:t>
                      </a:r>
                    </a:p>
                    <a:p>
                      <a:pPr marL="342900" indent="-342900" algn="just" eaLnBrk="1" hangingPunct="1">
                        <a:lnSpc>
                          <a:spcPct val="100000"/>
                        </a:lnSpc>
                        <a:buFont typeface="Calibri" pitchFamily="34" charset="0"/>
                        <a:buAutoNum type="arabicPeriod"/>
                      </a:pPr>
                      <a:r>
                        <a:rPr lang="es-MX" altLang="es-MX" sz="1800" b="0" baseline="0" dirty="0" smtClean="0">
                          <a:solidFill>
                            <a:schemeClr val="tx1"/>
                          </a:solidFill>
                          <a:latin typeface="Arial" panose="020B0604020202020204" pitchFamily="34" charset="0"/>
                          <a:cs typeface="Arial" panose="020B0604020202020204" pitchFamily="34" charset="0"/>
                        </a:rPr>
                        <a:t>Capacitación del Primer Componente de Control Interno (Ambiente de Control)</a:t>
                      </a:r>
                    </a:p>
                    <a:p>
                      <a:pPr marL="342900" indent="-342900" algn="just" eaLnBrk="1" hangingPunct="1">
                        <a:lnSpc>
                          <a:spcPct val="100000"/>
                        </a:lnSpc>
                        <a:buFont typeface="Calibri" pitchFamily="34" charset="0"/>
                        <a:buAutoNum type="arabicPeriod"/>
                      </a:pPr>
                      <a:r>
                        <a:rPr lang="es-MX" altLang="es-MX" sz="1800" b="0" dirty="0" smtClean="0">
                          <a:solidFill>
                            <a:schemeClr val="tx1"/>
                          </a:solidFill>
                          <a:latin typeface="Arial" panose="020B0604020202020204" pitchFamily="34" charset="0"/>
                          <a:cs typeface="Arial" panose="020B0604020202020204" pitchFamily="34" charset="0"/>
                        </a:rPr>
                        <a:t>Aplicación del diagnóstico</a:t>
                      </a:r>
                      <a:r>
                        <a:rPr lang="es-MX" altLang="es-MX" sz="1800" b="0" baseline="0" dirty="0" smtClean="0">
                          <a:solidFill>
                            <a:schemeClr val="tx1"/>
                          </a:solidFill>
                          <a:latin typeface="Arial" panose="020B0604020202020204" pitchFamily="34" charset="0"/>
                          <a:cs typeface="Arial" panose="020B0604020202020204" pitchFamily="34" charset="0"/>
                        </a:rPr>
                        <a:t> por municipio del Sistema Estatal de Control Interno</a:t>
                      </a:r>
                    </a:p>
                    <a:p>
                      <a:pPr marL="342900" indent="-342900" algn="just" eaLnBrk="1" hangingPunct="1">
                        <a:lnSpc>
                          <a:spcPct val="100000"/>
                        </a:lnSpc>
                        <a:buFont typeface="Calibri" pitchFamily="34" charset="0"/>
                        <a:buAutoNum type="arabicPeriod"/>
                      </a:pPr>
                      <a:r>
                        <a:rPr lang="es-MX" altLang="es-MX" sz="1800" b="0" baseline="0" dirty="0" smtClean="0">
                          <a:solidFill>
                            <a:schemeClr val="tx1"/>
                          </a:solidFill>
                          <a:latin typeface="Arial" panose="020B0604020202020204" pitchFamily="34" charset="0"/>
                          <a:cs typeface="Arial" panose="020B0604020202020204" pitchFamily="34" charset="0"/>
                        </a:rPr>
                        <a:t>Presentación del las Normas Generales de Control Interno</a:t>
                      </a:r>
                    </a:p>
                    <a:p>
                      <a:pPr marL="342900" indent="-342900" algn="just" eaLnBrk="1" hangingPunct="1">
                        <a:lnSpc>
                          <a:spcPct val="100000"/>
                        </a:lnSpc>
                        <a:buFont typeface="Calibri" pitchFamily="34" charset="0"/>
                        <a:buAutoNum type="arabicPeriod"/>
                      </a:pPr>
                      <a:r>
                        <a:rPr lang="es-MX" altLang="es-MX" sz="1800" b="0" baseline="0" dirty="0" smtClean="0">
                          <a:solidFill>
                            <a:schemeClr val="tx1"/>
                          </a:solidFill>
                          <a:latin typeface="Arial" panose="020B0604020202020204" pitchFamily="34" charset="0"/>
                          <a:cs typeface="Arial" panose="020B0604020202020204" pitchFamily="34" charset="0"/>
                        </a:rPr>
                        <a:t>Capacitación del Segundo Componente de Control Interno (Administración de Riesgos)</a:t>
                      </a:r>
                      <a:endParaRPr lang="es-MX" altLang="es-MX" sz="1400" b="0" dirty="0" smtClean="0">
                        <a:solidFill>
                          <a:schemeClr val="tx1"/>
                        </a:solidFill>
                        <a:latin typeface="Arial" panose="020B0604020202020204" pitchFamily="34" charset="0"/>
                        <a:cs typeface="Arial" panose="020B0604020202020204" pitchFamily="34" charset="0"/>
                      </a:endParaRPr>
                    </a:p>
                  </a:txBody>
                  <a:tcPr marL="64304" marR="64304" marT="32151" marB="32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11 CuadroTexto"/>
          <p:cNvSpPr txBox="1"/>
          <p:nvPr/>
        </p:nvSpPr>
        <p:spPr>
          <a:xfrm>
            <a:off x="179512" y="3140968"/>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1. Proyecto</a:t>
            </a:r>
            <a:endParaRPr lang="es-MX" sz="2000" b="1" spc="-150" dirty="0">
              <a:solidFill>
                <a:schemeClr val="bg1">
                  <a:lumMod val="50000"/>
                </a:schemeClr>
              </a:solidFill>
            </a:endParaRPr>
          </a:p>
        </p:txBody>
      </p:sp>
      <p:sp>
        <p:nvSpPr>
          <p:cNvPr id="4" name="Marcador de número de diapositiva 3"/>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3</a:t>
            </a:fld>
            <a:endParaRPr lang="es-MX" altLang="es-MX"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30</a:t>
            </a:fld>
            <a:endParaRPr lang="es-MX" alt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692696"/>
            <a:ext cx="5400600" cy="5400600"/>
          </a:xfrm>
          <a:prstGeom prst="rect">
            <a:avLst/>
          </a:prstGeom>
        </p:spPr>
      </p:pic>
    </p:spTree>
    <p:extLst>
      <p:ext uri="{BB962C8B-B14F-4D97-AF65-F5344CB8AC3E}">
        <p14:creationId xmlns:p14="http://schemas.microsoft.com/office/powerpoint/2010/main" val="22228663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4</a:t>
            </a:fld>
            <a:endParaRPr lang="es-MX" altLang="es-MX" dirty="0"/>
          </a:p>
        </p:txBody>
      </p:sp>
      <p:sp>
        <p:nvSpPr>
          <p:cNvPr id="11" name="Rectángulo 10"/>
          <p:cNvSpPr/>
          <p:nvPr/>
        </p:nvSpPr>
        <p:spPr>
          <a:xfrm>
            <a:off x="395536" y="2276872"/>
            <a:ext cx="8427789" cy="2921313"/>
          </a:xfrm>
          <a:prstGeom prst="rect">
            <a:avLst/>
          </a:prstGeom>
        </p:spPr>
        <p:txBody>
          <a:bodyPr wrap="square">
            <a:spAutoFit/>
          </a:bodyPr>
          <a:lstStyle/>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La Coordinación de Control Interno de la Contraloría del Estado en coordinación con la Comisión de Contralores Estado-Municipios realizamos la capacitación en el segundo componente del Sistema de Control Interno (Administración de Riesgos) a las 12 Regiones, trabajando para tener un Programa de Trabajo de Administración de Riesgos (PROTAR) en cada municipio.</a:t>
            </a:r>
          </a:p>
          <a:p>
            <a:pPr algn="just"/>
            <a:r>
              <a:rPr lang="es-MX" dirty="0">
                <a:latin typeface="Calibri" panose="020F0502020204030204" pitchFamily="34" charset="0"/>
                <a:ea typeface="Calibri" panose="020F0502020204030204" pitchFamily="34" charset="0"/>
                <a:cs typeface="Times New Roman" panose="02020603050405020304" pitchFamily="18" charset="0"/>
              </a:rPr>
              <a:t>La capacitación de las 12 regiones se realizó en 2 sesiones por cada Región, aprovechando la convocatoria de las sesiones se realizaron las elecciones de los nuevos Coordinadores Regionales, El Programa de Capacitaciones concluyó en 5 semanas iniciando el 1 de noviembre. </a:t>
            </a:r>
            <a:endParaRPr lang="es-MX"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115" y="188474"/>
            <a:ext cx="2880000" cy="1447660"/>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93382"/>
            <a:ext cx="2880000" cy="1447200"/>
          </a:xfrm>
          <a:prstGeom prst="rect">
            <a:avLst/>
          </a:prstGeom>
          <a:noFill/>
          <a:ln>
            <a:noFill/>
          </a:ln>
        </p:spPr>
      </p:pic>
      <p:sp>
        <p:nvSpPr>
          <p:cNvPr id="7" name="CuadroTexto 6"/>
          <p:cNvSpPr txBox="1"/>
          <p:nvPr/>
        </p:nvSpPr>
        <p:spPr>
          <a:xfrm>
            <a:off x="3491880" y="1772816"/>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35276690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75" y="181140"/>
            <a:ext cx="2880000" cy="1447660"/>
          </a:xfrm>
          <a:prstGeom prst="rect">
            <a:avLst/>
          </a:prstGeom>
        </p:spPr>
      </p:pic>
      <p:pic>
        <p:nvPicPr>
          <p:cNvPr id="19" name="Imagen 18"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55" y="144690"/>
            <a:ext cx="2880000" cy="1447200"/>
          </a:xfrm>
          <a:prstGeom prst="rect">
            <a:avLst/>
          </a:prstGeom>
          <a:noFill/>
          <a:ln>
            <a:noFill/>
          </a:ln>
        </p:spPr>
      </p:pic>
      <p:pic>
        <p:nvPicPr>
          <p:cNvPr id="235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11" y="1681280"/>
            <a:ext cx="850265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3 CuadroTexto"/>
          <p:cNvSpPr txBox="1">
            <a:spLocks noChangeArrowheads="1"/>
          </p:cNvSpPr>
          <p:nvPr/>
        </p:nvSpPr>
        <p:spPr bwMode="auto">
          <a:xfrm>
            <a:off x="1214438" y="2267580"/>
            <a:ext cx="728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ko-KR" sz="1800" b="1" dirty="0" smtClean="0">
                <a:solidFill>
                  <a:schemeClr val="bg1"/>
                </a:solidFill>
                <a:latin typeface="Arial" panose="020B0604020202020204" pitchFamily="34" charset="0"/>
              </a:rPr>
              <a:t>SEGUIMIENTO A OBRAS DE RECURSOS FEDERALES </a:t>
            </a:r>
            <a:endParaRPr lang="es-MX" altLang="es-MX" sz="1800" b="1" dirty="0">
              <a:ea typeface="맑은 고딕" panose="020B0503020000020004" pitchFamily="34" charset="-127"/>
            </a:endParaRPr>
          </a:p>
        </p:txBody>
      </p:sp>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5</a:t>
            </a:fld>
            <a:endParaRPr lang="es-MX" altLang="es-MX" dirty="0">
              <a:solidFill>
                <a:schemeClr val="bg1"/>
              </a:solidFill>
            </a:endParaRPr>
          </a:p>
        </p:txBody>
      </p:sp>
      <p:sp>
        <p:nvSpPr>
          <p:cNvPr id="12" name="11 CuadroTexto"/>
          <p:cNvSpPr txBox="1"/>
          <p:nvPr/>
        </p:nvSpPr>
        <p:spPr>
          <a:xfrm>
            <a:off x="285750" y="3028950"/>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2. Proyecto</a:t>
            </a:r>
            <a:endParaRPr lang="es-MX" sz="2000" b="1" spc="-150" dirty="0">
              <a:solidFill>
                <a:schemeClr val="bg1">
                  <a:lumMod val="50000"/>
                </a:schemeClr>
              </a:solidFill>
            </a:endParaRPr>
          </a:p>
        </p:txBody>
      </p:sp>
      <p:sp>
        <p:nvSpPr>
          <p:cNvPr id="3" name="CuadroTexto 2"/>
          <p:cNvSpPr txBox="1"/>
          <p:nvPr/>
        </p:nvSpPr>
        <p:spPr>
          <a:xfrm>
            <a:off x="1979712" y="3028950"/>
            <a:ext cx="6521351" cy="3139321"/>
          </a:xfrm>
          <a:prstGeom prst="rect">
            <a:avLst/>
          </a:prstGeom>
          <a:noFill/>
        </p:spPr>
        <p:txBody>
          <a:bodyPr wrap="square" rtlCol="0">
            <a:spAutoFit/>
          </a:bodyPr>
          <a:lstStyle/>
          <a:p>
            <a:pPr algn="just" eaLnBrk="1" fontAlgn="auto" hangingPunct="1">
              <a:spcBef>
                <a:spcPts val="0"/>
              </a:spcBef>
              <a:spcAft>
                <a:spcPts val="0"/>
              </a:spcAft>
              <a:defRPr/>
            </a:pPr>
            <a:r>
              <a:rPr lang="es-MX" altLang="es-MX" dirty="0"/>
              <a:t>Utilización de las herramientas BEOP y </a:t>
            </a:r>
            <a:r>
              <a:rPr lang="es-MX" altLang="es-MX" dirty="0" err="1"/>
              <a:t>CompraNet</a:t>
            </a:r>
            <a:r>
              <a:rPr lang="es-MX" altLang="es-MX" dirty="0"/>
              <a:t> en las instancias ejecutoras locales.  </a:t>
            </a:r>
          </a:p>
          <a:p>
            <a:pPr algn="just" eaLnBrk="1" fontAlgn="auto" hangingPunct="1">
              <a:spcBef>
                <a:spcPts val="0"/>
              </a:spcBef>
              <a:spcAft>
                <a:spcPts val="0"/>
              </a:spcAft>
              <a:defRPr/>
            </a:pPr>
            <a:endParaRPr lang="es-MX" altLang="es-MX" b="1" dirty="0">
              <a:solidFill>
                <a:schemeClr val="bg1">
                  <a:lumMod val="50000"/>
                </a:schemeClr>
              </a:solidFill>
            </a:endParaRPr>
          </a:p>
          <a:p>
            <a:pPr algn="just" eaLnBrk="1" fontAlgn="auto" hangingPunct="1">
              <a:spcBef>
                <a:spcPts val="0"/>
              </a:spcBef>
              <a:spcAft>
                <a:spcPts val="0"/>
              </a:spcAft>
              <a:defRPr/>
            </a:pPr>
            <a:endParaRPr lang="es-MX" altLang="es-MX" b="1" dirty="0">
              <a:solidFill>
                <a:schemeClr val="bg1">
                  <a:lumMod val="50000"/>
                </a:schemeClr>
              </a:solidFill>
            </a:endParaRPr>
          </a:p>
          <a:p>
            <a:pPr algn="just" eaLnBrk="1" fontAlgn="auto" hangingPunct="1">
              <a:spcBef>
                <a:spcPts val="0"/>
              </a:spcBef>
              <a:spcAft>
                <a:spcPts val="0"/>
              </a:spcAft>
              <a:defRPr/>
            </a:pPr>
            <a:r>
              <a:rPr lang="es-MX" altLang="es-MX" b="1" dirty="0">
                <a:solidFill>
                  <a:schemeClr val="bg1">
                    <a:lumMod val="50000"/>
                  </a:schemeClr>
                </a:solidFill>
              </a:rPr>
              <a:t>Actividades generales:</a:t>
            </a:r>
          </a:p>
          <a:p>
            <a:pPr marL="342900" indent="-342900" algn="just">
              <a:buAutoNum type="arabicPeriod"/>
            </a:pPr>
            <a:r>
              <a:rPr lang="es-MX" altLang="ko-KR" dirty="0"/>
              <a:t>Aplicar un programa de capacitación, asesoría y seguimiento dirigido al personal involucrado de las instancias ejecutoras locales. Mejora de la gestión mediante </a:t>
            </a:r>
            <a:r>
              <a:rPr lang="es-MX" altLang="ko-KR" dirty="0" err="1"/>
              <a:t>CompraNet</a:t>
            </a:r>
            <a:r>
              <a:rPr lang="es-MX" altLang="ko-KR" dirty="0"/>
              <a:t> y </a:t>
            </a:r>
            <a:r>
              <a:rPr lang="es-MX" altLang="ko-KR" dirty="0" smtClean="0"/>
              <a:t>Bitácora Electrónica de Obra Pública (</a:t>
            </a:r>
            <a:r>
              <a:rPr lang="es-MX" altLang="ko-KR" dirty="0"/>
              <a:t>registro e implementación de la herramienta en los 125 municipios</a:t>
            </a:r>
            <a:r>
              <a:rPr lang="es-MX" altLang="ko-KR" dirty="0" smtClean="0"/>
              <a:t>)</a:t>
            </a:r>
            <a:endParaRPr lang="es-MX" altLang="ko-KR" dirty="0"/>
          </a:p>
        </p:txBody>
      </p:sp>
    </p:spTree>
    <p:extLst>
      <p:ext uri="{BB962C8B-B14F-4D97-AF65-F5344CB8AC3E}">
        <p14:creationId xmlns:p14="http://schemas.microsoft.com/office/powerpoint/2010/main" val="4043134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6</a:t>
            </a:fld>
            <a:endParaRPr lang="es-MX" altLang="es-MX" dirty="0"/>
          </a:p>
        </p:txBody>
      </p:sp>
      <p:sp>
        <p:nvSpPr>
          <p:cNvPr id="9" name="Rectangle 2"/>
          <p:cNvSpPr>
            <a:spLocks noChangeArrowheads="1"/>
          </p:cNvSpPr>
          <p:nvPr/>
        </p:nvSpPr>
        <p:spPr bwMode="auto">
          <a:xfrm>
            <a:off x="899592" y="2273975"/>
            <a:ext cx="750977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temas de </a:t>
            </a:r>
            <a:r>
              <a:rPr kumimoji="0" lang="es-MX" altLang="es-MX"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Bitácora Electrónica de Obra Pública </a:t>
            </a:r>
            <a:r>
              <a:rPr kumimoji="0" lang="es-MX" altLang="es-MX" b="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a:t>
            </a:r>
            <a:r>
              <a:rPr kumimoji="0" lang="es-MX" altLang="es-MX"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realizaron las siguientes acciones: </a:t>
            </a:r>
          </a:p>
          <a:p>
            <a:pPr marL="0" marR="0" lvl="0" indent="0" algn="just" defTabSz="914400" rtl="0" eaLnBrk="0" fontAlgn="base" latinLnBrk="0" hangingPunct="0">
              <a:lnSpc>
                <a:spcPct val="100000"/>
              </a:lnSpc>
              <a:spcBef>
                <a:spcPct val="0"/>
              </a:spcBef>
              <a:spcAft>
                <a:spcPct val="0"/>
              </a:spcAft>
              <a:buClrTx/>
              <a:buSzTx/>
              <a:buFontTx/>
              <a:buNone/>
              <a:tabLst/>
            </a:pPr>
            <a:endParaRPr lang="es-MX" altLang="es-MX" dirty="0" smtClean="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altLang="es-MX" dirty="0" smtClean="0">
                <a:latin typeface="Calibri" panose="020F0502020204030204" pitchFamily="34" charset="0"/>
                <a:ea typeface="Calibri" panose="020F0502020204030204" pitchFamily="34" charset="0"/>
                <a:cs typeface="Times New Roman" panose="02020603050405020304" pitchFamily="18" charset="0"/>
              </a:rPr>
              <a:t>32 Talleres de capacitación.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altLang="es-MX" dirty="0" smtClean="0">
                <a:latin typeface="Calibri" panose="020F0502020204030204" pitchFamily="34" charset="0"/>
                <a:ea typeface="Calibri" panose="020F0502020204030204" pitchFamily="34" charset="0"/>
                <a:cs typeface="Times New Roman" panose="02020603050405020304" pitchFamily="18" charset="0"/>
              </a:rPr>
              <a:t>618 casos de atención telefónica y correo-e.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altLang="es-MX" dirty="0" smtClean="0">
                <a:latin typeface="Calibri" panose="020F0502020204030204" pitchFamily="34" charset="0"/>
                <a:ea typeface="Calibri" panose="020F0502020204030204" pitchFamily="34" charset="0"/>
                <a:cs typeface="Times New Roman" panose="02020603050405020304" pitchFamily="18" charset="0"/>
              </a:rPr>
              <a:t>1 Capacitación conjunta SFP / Contraloría del Estado.</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MX" altLang="es-MX" dirty="0">
              <a:latin typeface="Calibri" panose="020F0502020204030204" pitchFamily="34" charset="0"/>
              <a:ea typeface="Calibri" panose="020F0502020204030204" pitchFamily="34" charset="0"/>
              <a:cs typeface="Times New Roman" panose="02020603050405020304" pitchFamily="18" charset="0"/>
            </a:endParaRPr>
          </a:p>
          <a:p>
            <a:pPr lvl="0" algn="just"/>
            <a:r>
              <a:rPr lang="es-MX" altLang="es-MX" dirty="0" smtClean="0">
                <a:latin typeface="Calibri" panose="020F0502020204030204" pitchFamily="34" charset="0"/>
                <a:ea typeface="Calibri" panose="020F0502020204030204" pitchFamily="34" charset="0"/>
                <a:cs typeface="Times New Roman" panose="02020603050405020304" pitchFamily="18" charset="0"/>
              </a:rPr>
              <a:t>Respecto de </a:t>
            </a:r>
            <a:r>
              <a:rPr lang="es-MX" altLang="es-MX" i="1" dirty="0" err="1" smtClean="0">
                <a:latin typeface="Calibri" panose="020F0502020204030204" pitchFamily="34" charset="0"/>
                <a:ea typeface="Calibri" panose="020F0502020204030204" pitchFamily="34" charset="0"/>
                <a:cs typeface="Times New Roman" panose="02020603050405020304" pitchFamily="18" charset="0"/>
              </a:rPr>
              <a:t>Compranet</a:t>
            </a:r>
            <a:r>
              <a:rPr lang="es-MX" altLang="es-MX" dirty="0" smtClean="0">
                <a:latin typeface="Calibri" panose="020F0502020204030204" pitchFamily="34" charset="0"/>
                <a:ea typeface="Calibri" panose="020F0502020204030204" pitchFamily="34" charset="0"/>
                <a:cs typeface="Times New Roman" panose="02020603050405020304" pitchFamily="18" charset="0"/>
              </a:rPr>
              <a:t> </a:t>
            </a:r>
            <a:r>
              <a:rPr lang="es-MX" altLang="es-MX" dirty="0">
                <a:latin typeface="Calibri" panose="020F0502020204030204" pitchFamily="34" charset="0"/>
                <a:ea typeface="Calibri" panose="020F0502020204030204" pitchFamily="34" charset="0"/>
                <a:cs typeface="Times New Roman" panose="02020603050405020304" pitchFamily="18" charset="0"/>
              </a:rPr>
              <a:t>se </a:t>
            </a:r>
            <a:r>
              <a:rPr lang="es-MX" altLang="es-MX" dirty="0" smtClean="0">
                <a:latin typeface="Calibri" panose="020F0502020204030204" pitchFamily="34" charset="0"/>
                <a:ea typeface="Calibri" panose="020F0502020204030204" pitchFamily="34" charset="0"/>
                <a:cs typeface="Times New Roman" panose="02020603050405020304" pitchFamily="18" charset="0"/>
              </a:rPr>
              <a:t>realizaron las siguientes acciones: </a:t>
            </a:r>
          </a:p>
          <a:p>
            <a:pPr lvl="0" algn="just"/>
            <a:endParaRPr lang="es-MX" altLang="es-MX" dirty="0" smtClean="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es-MX" altLang="es-MX" dirty="0">
                <a:latin typeface="Calibri" panose="020F0502020204030204" pitchFamily="34" charset="0"/>
                <a:ea typeface="Calibri" panose="020F0502020204030204" pitchFamily="34" charset="0"/>
                <a:cs typeface="Times New Roman" panose="02020603050405020304" pitchFamily="18" charset="0"/>
              </a:rPr>
              <a:t> </a:t>
            </a:r>
            <a:r>
              <a:rPr lang="es-MX" altLang="es-MX" dirty="0" smtClean="0">
                <a:latin typeface="Calibri" panose="020F0502020204030204" pitchFamily="34" charset="0"/>
                <a:ea typeface="Calibri" panose="020F0502020204030204" pitchFamily="34" charset="0"/>
                <a:cs typeface="Times New Roman" panose="02020603050405020304" pitchFamily="18" charset="0"/>
              </a:rPr>
              <a:t>605 Servidores Públicos atendidos</a:t>
            </a:r>
          </a:p>
          <a:p>
            <a:pPr marL="285750" lvl="0" indent="-285750" algn="just">
              <a:buFont typeface="Arial" panose="020B0604020202020204" pitchFamily="34" charset="0"/>
              <a:buChar char="•"/>
            </a:pPr>
            <a:r>
              <a:rPr lang="es-MX" altLang="es-MX" dirty="0" smtClean="0">
                <a:latin typeface="Calibri" panose="020F0502020204030204" pitchFamily="34" charset="0"/>
                <a:ea typeface="Calibri" panose="020F0502020204030204" pitchFamily="34" charset="0"/>
                <a:cs typeface="Times New Roman" panose="02020603050405020304" pitchFamily="18" charset="0"/>
              </a:rPr>
              <a:t>563 casos de atención telefónica y correo-e.</a:t>
            </a:r>
          </a:p>
          <a:p>
            <a:pPr lvl="0" algn="just"/>
            <a:endParaRPr lang="es-MX" altLang="es-MX" dirty="0" smtClean="0">
              <a:latin typeface="Calibri" panose="020F0502020204030204" pitchFamily="34" charset="0"/>
              <a:ea typeface="Calibri" panose="020F0502020204030204" pitchFamily="34" charset="0"/>
              <a:cs typeface="Times New Roman" panose="02020603050405020304" pitchFamily="18" charset="0"/>
            </a:endParaRPr>
          </a:p>
          <a:p>
            <a:pPr lvl="0" algn="just"/>
            <a:endParaRPr lang="es-MX" alt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a:spLocks noChangeArrowheads="1"/>
          </p:cNvSpPr>
          <p:nvPr/>
        </p:nvSpPr>
        <p:spPr bwMode="auto">
          <a:xfrm>
            <a:off x="1403648" y="59531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s-MX" altLang="es-MX"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60286"/>
            <a:ext cx="2880000" cy="1447660"/>
          </a:xfrm>
          <a:prstGeom prst="rect">
            <a:avLst/>
          </a:prstGeom>
        </p:spPr>
      </p:pic>
      <p:pic>
        <p:nvPicPr>
          <p:cNvPr id="13" name="Imagen 12"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363" y="260746"/>
            <a:ext cx="2880000" cy="1447200"/>
          </a:xfrm>
          <a:prstGeom prst="rect">
            <a:avLst/>
          </a:prstGeom>
          <a:noFill/>
          <a:ln>
            <a:noFill/>
          </a:ln>
        </p:spPr>
      </p:pic>
      <p:sp>
        <p:nvSpPr>
          <p:cNvPr id="14" name="CuadroTexto 13"/>
          <p:cNvSpPr txBox="1"/>
          <p:nvPr/>
        </p:nvSpPr>
        <p:spPr>
          <a:xfrm>
            <a:off x="3722740" y="1781483"/>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12377243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96" y="235065"/>
            <a:ext cx="2880000" cy="1447660"/>
          </a:xfrm>
          <a:prstGeom prst="rect">
            <a:avLst/>
          </a:prstGeom>
        </p:spPr>
      </p:pic>
      <p:pic>
        <p:nvPicPr>
          <p:cNvPr id="20" name="Imagen 19"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318" y="235525"/>
            <a:ext cx="2880000" cy="1447200"/>
          </a:xfrm>
          <a:prstGeom prst="rect">
            <a:avLst/>
          </a:prstGeom>
          <a:noFill/>
          <a:ln>
            <a:noFill/>
          </a:ln>
        </p:spPr>
      </p:pic>
      <p:pic>
        <p:nvPicPr>
          <p:cNvPr id="1126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96" y="1766716"/>
            <a:ext cx="8502650" cy="12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1 CuadroTexto"/>
          <p:cNvSpPr txBox="1"/>
          <p:nvPr/>
        </p:nvSpPr>
        <p:spPr>
          <a:xfrm>
            <a:off x="35496" y="3028950"/>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3. Proyecto</a:t>
            </a:r>
            <a:endParaRPr lang="es-MX" sz="2000" b="1" spc="-150" dirty="0">
              <a:solidFill>
                <a:schemeClr val="bg1">
                  <a:lumMod val="50000"/>
                </a:schemeClr>
              </a:solidFill>
            </a:endParaRPr>
          </a:p>
        </p:txBody>
      </p:sp>
      <p:sp>
        <p:nvSpPr>
          <p:cNvPr id="2" name="Marcador de número de diapositiva 1"/>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7</a:t>
            </a:fld>
            <a:endParaRPr lang="es-MX" altLang="es-MX" dirty="0">
              <a:solidFill>
                <a:schemeClr val="bg1"/>
              </a:solidFill>
            </a:endParaRPr>
          </a:p>
        </p:txBody>
      </p:sp>
      <p:sp>
        <p:nvSpPr>
          <p:cNvPr id="13" name="3 CuadroTexto"/>
          <p:cNvSpPr txBox="1">
            <a:spLocks noChangeArrowheads="1"/>
          </p:cNvSpPr>
          <p:nvPr/>
        </p:nvSpPr>
        <p:spPr bwMode="auto">
          <a:xfrm>
            <a:off x="911252" y="2335379"/>
            <a:ext cx="7359650"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4000"/>
              </a:lnSpc>
              <a:spcBef>
                <a:spcPct val="0"/>
              </a:spcBef>
              <a:buFontTx/>
              <a:buNone/>
              <a:defRPr/>
            </a:pPr>
            <a:r>
              <a:rPr lang="es-MX" altLang="ko-KR" sz="1800" b="1" dirty="0" smtClean="0">
                <a:solidFill>
                  <a:schemeClr val="bg1"/>
                </a:solidFill>
                <a:latin typeface="Arial" panose="020B0604020202020204" pitchFamily="34" charset="0"/>
              </a:rPr>
              <a:t>ADOPCIÓN DE NORMAS INTOSAI</a:t>
            </a:r>
            <a:endParaRPr lang="es-MX" altLang="ko-KR" sz="1800" b="1" u="sng" dirty="0">
              <a:solidFill>
                <a:schemeClr val="bg1">
                  <a:lumMod val="50000"/>
                </a:schemeClr>
              </a:solidFill>
              <a:latin typeface="Arial" panose="020B0604020202020204" pitchFamily="34" charset="0"/>
            </a:endParaRPr>
          </a:p>
        </p:txBody>
      </p:sp>
      <p:sp>
        <p:nvSpPr>
          <p:cNvPr id="3" name="CuadroTexto 2"/>
          <p:cNvSpPr txBox="1"/>
          <p:nvPr/>
        </p:nvSpPr>
        <p:spPr>
          <a:xfrm>
            <a:off x="1767596" y="3228975"/>
            <a:ext cx="7062650" cy="2585323"/>
          </a:xfrm>
          <a:prstGeom prst="rect">
            <a:avLst/>
          </a:prstGeom>
          <a:noFill/>
        </p:spPr>
        <p:txBody>
          <a:bodyPr wrap="square" rtlCol="0">
            <a:spAutoFit/>
          </a:bodyPr>
          <a:lstStyle/>
          <a:p>
            <a:pPr algn="just" eaLnBrk="1" fontAlgn="auto" hangingPunct="1">
              <a:spcBef>
                <a:spcPts val="0"/>
              </a:spcBef>
              <a:spcAft>
                <a:spcPts val="0"/>
              </a:spcAft>
              <a:defRPr/>
            </a:pPr>
            <a:r>
              <a:rPr lang="es-MX" altLang="es-MX" dirty="0"/>
              <a:t>Las Normas Profesionales de Auditoría del Sistema Nacional de Fiscalización, constituyen la base de las actividades que realizan día con día los auditores gubernamentales, la profesionalización de la auditoría gubernamental resulta indispensable para ofrecer un alto grado de confiabilidad en los resultados y en el servicio que ofrecemos a la sociedad.</a:t>
            </a:r>
          </a:p>
          <a:p>
            <a:pPr marL="0" indent="0" algn="just" eaLnBrk="1" hangingPunct="1">
              <a:lnSpc>
                <a:spcPct val="100000"/>
              </a:lnSpc>
              <a:buFont typeface="Calibri" pitchFamily="34" charset="0"/>
              <a:buNone/>
            </a:pPr>
            <a:endParaRPr lang="es-MX" altLang="es-MX" b="1" dirty="0">
              <a:solidFill>
                <a:schemeClr val="bg1">
                  <a:lumMod val="50000"/>
                </a:schemeClr>
              </a:solidFill>
            </a:endParaRPr>
          </a:p>
          <a:p>
            <a:pPr marL="0" indent="0" algn="just" eaLnBrk="1" hangingPunct="1">
              <a:lnSpc>
                <a:spcPct val="100000"/>
              </a:lnSpc>
              <a:buFont typeface="Calibri" pitchFamily="34" charset="0"/>
              <a:buNone/>
            </a:pPr>
            <a:r>
              <a:rPr lang="es-MX" altLang="es-MX" b="1" dirty="0">
                <a:solidFill>
                  <a:schemeClr val="bg1">
                    <a:lumMod val="50000"/>
                  </a:schemeClr>
                </a:solidFill>
              </a:rPr>
              <a:t>Actividades generales</a:t>
            </a:r>
          </a:p>
          <a:p>
            <a:pPr marL="342900" indent="-342900" algn="just" eaLnBrk="1" fontAlgn="auto" hangingPunct="1">
              <a:spcBef>
                <a:spcPts val="0"/>
              </a:spcBef>
              <a:spcAft>
                <a:spcPts val="0"/>
              </a:spcAft>
              <a:buFont typeface="Calibri" pitchFamily="34" charset="0"/>
              <a:buAutoNum type="arabicPeriod"/>
              <a:defRPr/>
            </a:pPr>
            <a:r>
              <a:rPr lang="es-MX" altLang="es-MX" dirty="0"/>
              <a:t>Talleres de inducción a las Normal Profesionales de </a:t>
            </a:r>
            <a:r>
              <a:rPr lang="es-MX" altLang="es-MX" dirty="0" smtClean="0"/>
              <a:t>Auditoria</a:t>
            </a:r>
            <a:endParaRPr lang="es-MX" altLang="es-MX"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F242D92E-AD1B-48E4-96AC-99C5DA0D64BE}" type="slidenum">
              <a:rPr lang="es-MX" altLang="es-MX" smtClean="0"/>
              <a:pPr>
                <a:defRPr/>
              </a:pPr>
              <a:t>8</a:t>
            </a:fld>
            <a:endParaRPr lang="es-MX" altLang="es-MX" dirty="0"/>
          </a:p>
        </p:txBody>
      </p:sp>
      <p:sp>
        <p:nvSpPr>
          <p:cNvPr id="7" name="Rectángulo 6"/>
          <p:cNvSpPr/>
          <p:nvPr/>
        </p:nvSpPr>
        <p:spPr>
          <a:xfrm>
            <a:off x="328874" y="2421940"/>
            <a:ext cx="8347582" cy="3158557"/>
          </a:xfrm>
          <a:prstGeom prst="rect">
            <a:avLst/>
          </a:prstGeom>
        </p:spPr>
        <p:txBody>
          <a:bodyPr wrap="square">
            <a:spAutoFit/>
          </a:bodyPr>
          <a:lstStyle/>
          <a:p>
            <a:pPr algn="just">
              <a:lnSpc>
                <a:spcPct val="107000"/>
              </a:lnSpc>
              <a:spcBef>
                <a:spcPts val="1200"/>
              </a:spcBef>
              <a:spcAft>
                <a:spcPts val="0"/>
              </a:spcAft>
            </a:pPr>
            <a:r>
              <a:rPr lang="es-MX" b="1" dirty="0">
                <a:solidFill>
                  <a:srgbClr val="000000"/>
                </a:solidFill>
                <a:ea typeface="Calibri" panose="020F0502020204030204" pitchFamily="34" charset="0"/>
                <a:cs typeface="Times New Roman" panose="02020603050405020304" pitchFamily="18" charset="0"/>
              </a:rPr>
              <a:t>ADOPCIÓN DE NORMAS INTOSAI</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rgbClr val="000000"/>
                </a:solidFill>
                <a:ea typeface="Calibri" panose="020F0502020204030204" pitchFamily="34" charset="0"/>
                <a:cs typeface="Times New Roman" panose="02020603050405020304" pitchFamily="18" charset="0"/>
              </a:rPr>
              <a:t>El Proyecto 3 que en sus actividades generales establece impartir  un taller de inducción  a las Normas Profesionales de Auditoría, por tal motivo y para dar cabal cumplimiento al compromiso adquirido, el pasado 7 de noviembre se llevó a cabo la 2da Sesión Ordinaria de la Asamblea Plenaria de la Comisión de Contralores Municipios-Estado CCM-E en la que, </a:t>
            </a:r>
            <a:r>
              <a:rPr lang="es-MX" dirty="0">
                <a:ea typeface="Calibri" panose="020F0502020204030204" pitchFamily="34" charset="0"/>
                <a:cs typeface="Times New Roman" panose="02020603050405020304" pitchFamily="18" charset="0"/>
              </a:rPr>
              <a:t>Lic. Leticia Ávila </a:t>
            </a:r>
            <a:r>
              <a:rPr lang="es-MX" dirty="0" err="1">
                <a:ea typeface="Calibri" panose="020F0502020204030204" pitchFamily="34" charset="0"/>
                <a:cs typeface="Times New Roman" panose="02020603050405020304" pitchFamily="18" charset="0"/>
              </a:rPr>
              <a:t>Ávila</a:t>
            </a:r>
            <a:r>
              <a:rPr lang="es-MX" dirty="0">
                <a:ea typeface="Calibri" panose="020F0502020204030204" pitchFamily="34" charset="0"/>
                <a:cs typeface="Times New Roman" panose="02020603050405020304" pitchFamily="18" charset="0"/>
              </a:rPr>
              <a:t>.- Visitador Regional de la Secretaría de la Función Pública, ofreció el “</a:t>
            </a:r>
            <a:r>
              <a:rPr lang="es-MX" b="1" dirty="0">
                <a:ea typeface="Calibri" panose="020F0502020204030204" pitchFamily="34" charset="0"/>
                <a:cs typeface="Times New Roman" panose="02020603050405020304" pitchFamily="18" charset="0"/>
              </a:rPr>
              <a:t>Curso de Inducción del Marco Normativo del Sistema Nacional de Fiscalización”,</a:t>
            </a:r>
            <a:r>
              <a:rPr lang="es-MX" sz="1200" b="1" dirty="0">
                <a:ea typeface="Calibri" panose="020F0502020204030204" pitchFamily="34" charset="0"/>
                <a:cs typeface="Times New Roman" panose="02020603050405020304" pitchFamily="18" charset="0"/>
              </a:rPr>
              <a:t> </a:t>
            </a:r>
            <a:r>
              <a:rPr lang="es-MX" dirty="0">
                <a:ea typeface="Calibri" panose="020F0502020204030204" pitchFamily="34" charset="0"/>
                <a:cs typeface="Times New Roman" panose="02020603050405020304" pitchFamily="18" charset="0"/>
              </a:rPr>
              <a:t>logrando así capacitar a  76 Contralores de 78 Municipios de la Entidad.</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b="1" dirty="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74" y="185259"/>
            <a:ext cx="2880000" cy="1447660"/>
          </a:xfrm>
          <a:prstGeom prst="rect">
            <a:avLst/>
          </a:prstGeom>
        </p:spPr>
      </p:pic>
      <p:pic>
        <p:nvPicPr>
          <p:cNvPr id="10" name="Imagen 9" descr="E:\9.- Comisión Contralores Estado - Municipios (CCEM)\Pagina Comision Contralores\Logo CCME-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85259"/>
            <a:ext cx="2880000" cy="1447200"/>
          </a:xfrm>
          <a:prstGeom prst="rect">
            <a:avLst/>
          </a:prstGeom>
          <a:noFill/>
          <a:ln>
            <a:noFill/>
          </a:ln>
        </p:spPr>
      </p:pic>
      <p:sp>
        <p:nvSpPr>
          <p:cNvPr id="11" name="CuadroTexto 10"/>
          <p:cNvSpPr txBox="1"/>
          <p:nvPr/>
        </p:nvSpPr>
        <p:spPr>
          <a:xfrm>
            <a:off x="3851920" y="1808671"/>
            <a:ext cx="1800200" cy="369332"/>
          </a:xfrm>
          <a:prstGeom prst="rect">
            <a:avLst/>
          </a:prstGeom>
          <a:noFill/>
        </p:spPr>
        <p:txBody>
          <a:bodyPr wrap="square" rtlCol="0">
            <a:spAutoFit/>
          </a:bodyPr>
          <a:lstStyle/>
          <a:p>
            <a:pPr algn="ctr"/>
            <a:r>
              <a:rPr lang="es-MX" dirty="0" smtClean="0"/>
              <a:t>AVANCE</a:t>
            </a:r>
            <a:endParaRPr lang="es-MX" dirty="0"/>
          </a:p>
        </p:txBody>
      </p:sp>
    </p:spTree>
    <p:extLst>
      <p:ext uri="{BB962C8B-B14F-4D97-AF65-F5344CB8AC3E}">
        <p14:creationId xmlns:p14="http://schemas.microsoft.com/office/powerpoint/2010/main" val="1904329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63533" y="1415828"/>
            <a:ext cx="3574440" cy="380425"/>
          </a:xfrm>
          <a:prstGeom prst="rect">
            <a:avLst/>
          </a:prstGeom>
        </p:spPr>
        <p:txBody>
          <a:bodyPr wrap="none">
            <a:spAutoFit/>
          </a:bodyPr>
          <a:lstStyle/>
          <a:p>
            <a:pPr algn="ctr" eaLnBrk="1" hangingPunct="1">
              <a:lnSpc>
                <a:spcPct val="104000"/>
              </a:lnSpc>
              <a:defRPr/>
            </a:pPr>
            <a:r>
              <a:rPr lang="es-MX" altLang="ko-KR" b="1" dirty="0">
                <a:solidFill>
                  <a:schemeClr val="bg1"/>
                </a:solidFill>
              </a:rPr>
              <a:t>CONTRATACIONES PÚBLICAS</a:t>
            </a:r>
            <a:endParaRPr lang="es-MX" altLang="ko-KR" b="1" u="sng" dirty="0">
              <a:solidFill>
                <a:schemeClr val="bg1">
                  <a:lumMod val="50000"/>
                </a:schemeClr>
              </a:solidFill>
            </a:endParaRPr>
          </a:p>
        </p:txBody>
      </p:sp>
      <p:sp>
        <p:nvSpPr>
          <p:cNvPr id="3" name="Marcador de número de diapositiva 2"/>
          <p:cNvSpPr>
            <a:spLocks noGrp="1"/>
          </p:cNvSpPr>
          <p:nvPr>
            <p:ph type="sldNum" sz="quarter" idx="12"/>
          </p:nvPr>
        </p:nvSpPr>
        <p:spPr/>
        <p:txBody>
          <a:bodyPr/>
          <a:lstStyle/>
          <a:p>
            <a:pPr>
              <a:defRPr/>
            </a:pPr>
            <a:fld id="{CC757B0C-AB8F-46ED-8375-DA2E9486BB05}" type="slidenum">
              <a:rPr lang="es-MX" altLang="es-MX" smtClean="0">
                <a:solidFill>
                  <a:schemeClr val="bg1"/>
                </a:solidFill>
              </a:rPr>
              <a:pPr>
                <a:defRPr/>
              </a:pPr>
              <a:t>9</a:t>
            </a:fld>
            <a:endParaRPr lang="es-MX" altLang="es-MX" dirty="0">
              <a:solidFill>
                <a:schemeClr val="bg1"/>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9" y="1661204"/>
            <a:ext cx="8502650" cy="11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 CuadroTexto"/>
          <p:cNvSpPr txBox="1">
            <a:spLocks noChangeArrowheads="1"/>
          </p:cNvSpPr>
          <p:nvPr/>
        </p:nvSpPr>
        <p:spPr bwMode="auto">
          <a:xfrm>
            <a:off x="1003549" y="2218543"/>
            <a:ext cx="7359650" cy="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4000"/>
              </a:lnSpc>
              <a:spcBef>
                <a:spcPct val="0"/>
              </a:spcBef>
              <a:buFontTx/>
              <a:buNone/>
              <a:defRPr/>
            </a:pPr>
            <a:r>
              <a:rPr lang="es-MX" altLang="ko-KR" sz="1800" b="1" dirty="0" smtClean="0">
                <a:solidFill>
                  <a:schemeClr val="bg1"/>
                </a:solidFill>
                <a:latin typeface="Arial" panose="020B0604020202020204" pitchFamily="34" charset="0"/>
              </a:rPr>
              <a:t>ARMONIZACIÓN CONTABLE </a:t>
            </a:r>
            <a:endParaRPr lang="es-MX" altLang="ko-KR" sz="1800" b="1" u="sng" dirty="0">
              <a:solidFill>
                <a:schemeClr val="bg1">
                  <a:lumMod val="50000"/>
                </a:schemeClr>
              </a:solidFill>
              <a:latin typeface="Arial" panose="020B0604020202020204" pitchFamily="34" charset="0"/>
            </a:endParaRPr>
          </a:p>
        </p:txBody>
      </p:sp>
      <p:sp>
        <p:nvSpPr>
          <p:cNvPr id="18" name="11 CuadroTexto"/>
          <p:cNvSpPr txBox="1"/>
          <p:nvPr/>
        </p:nvSpPr>
        <p:spPr>
          <a:xfrm>
            <a:off x="285750" y="2956942"/>
            <a:ext cx="1571625" cy="400050"/>
          </a:xfrm>
          <a:prstGeom prst="rect">
            <a:avLst/>
          </a:prstGeom>
          <a:noFill/>
        </p:spPr>
        <p:txBody>
          <a:bodyPr>
            <a:spAutoFit/>
          </a:bodyPr>
          <a:lstStyle/>
          <a:p>
            <a:pPr eaLnBrk="1" fontAlgn="auto" hangingPunct="1">
              <a:spcBef>
                <a:spcPts val="0"/>
              </a:spcBef>
              <a:spcAft>
                <a:spcPts val="0"/>
              </a:spcAft>
              <a:defRPr/>
            </a:pPr>
            <a:r>
              <a:rPr lang="es-MX" sz="2000" b="1" spc="-150" dirty="0" smtClean="0">
                <a:solidFill>
                  <a:schemeClr val="bg1">
                    <a:lumMod val="50000"/>
                  </a:schemeClr>
                </a:solidFill>
              </a:rPr>
              <a:t>4. Proyecto</a:t>
            </a:r>
            <a:endParaRPr lang="es-MX" sz="2000" b="1" spc="-150" dirty="0">
              <a:solidFill>
                <a:schemeClr val="bg1">
                  <a:lumMod val="50000"/>
                </a:schemeClr>
              </a:solidFill>
            </a:endParaRPr>
          </a:p>
        </p:txBody>
      </p:sp>
      <p:graphicFrame>
        <p:nvGraphicFramePr>
          <p:cNvPr id="20" name="19 Tabla"/>
          <p:cNvGraphicFramePr>
            <a:graphicFrameLocks noGrp="1"/>
          </p:cNvGraphicFramePr>
          <p:nvPr>
            <p:extLst>
              <p:ext uri="{D42A27DB-BD31-4B8C-83A1-F6EECF244321}">
                <p14:modId xmlns:p14="http://schemas.microsoft.com/office/powerpoint/2010/main" val="1601543499"/>
              </p:ext>
            </p:extLst>
          </p:nvPr>
        </p:nvGraphicFramePr>
        <p:xfrm>
          <a:off x="1788251" y="2845101"/>
          <a:ext cx="6987629" cy="3159439"/>
        </p:xfrm>
        <a:graphic>
          <a:graphicData uri="http://schemas.openxmlformats.org/drawingml/2006/table">
            <a:tbl>
              <a:tblPr firstRow="1" bandRow="1">
                <a:tableStyleId>{17292A2E-F333-43FB-9621-5CBBE7FDCDCB}</a:tableStyleId>
              </a:tblPr>
              <a:tblGrid>
                <a:gridCol w="6987629"/>
              </a:tblGrid>
              <a:tr h="604100">
                <a:tc>
                  <a:txBody>
                    <a:bodyPr/>
                    <a:lstStyle/>
                    <a:p>
                      <a:pPr algn="ctr"/>
                      <a:endParaRPr lang="es-ES" sz="1800" b="0" dirty="0" smtClean="0">
                        <a:latin typeface="Arial" panose="020B0604020202020204" pitchFamily="34" charset="0"/>
                        <a:cs typeface="Arial" panose="020B0604020202020204" pitchFamily="34" charset="0"/>
                      </a:endParaRPr>
                    </a:p>
                  </a:txBody>
                  <a:tcPr marL="64304" marR="64304" marT="32153" marB="32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55339">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es-MX" altLang="es-MX" sz="1800" dirty="0" smtClean="0">
                          <a:latin typeface="Arial" panose="020B0604020202020204" pitchFamily="34" charset="0"/>
                          <a:cs typeface="Arial" panose="020B0604020202020204" pitchFamily="34" charset="0"/>
                        </a:rPr>
                        <a:t>Seguimiento a la Ley General de Contabilidad Gubernamental</a:t>
                      </a:r>
                    </a:p>
                    <a:p>
                      <a:pPr marL="0" marR="0" indent="0" algn="just" defTabSz="914400" rtl="0" eaLnBrk="1" fontAlgn="auto" latinLnBrk="0" hangingPunct="1">
                        <a:lnSpc>
                          <a:spcPct val="100000"/>
                        </a:lnSpc>
                        <a:spcBef>
                          <a:spcPct val="0"/>
                        </a:spcBef>
                        <a:spcAft>
                          <a:spcPts val="0"/>
                        </a:spcAft>
                        <a:buClrTx/>
                        <a:buSzTx/>
                        <a:buFontTx/>
                        <a:buNone/>
                        <a:tabLst/>
                        <a:defRPr/>
                      </a:pPr>
                      <a:endParaRPr lang="es-MX" altLang="es-MX" sz="1800" baseline="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ct val="0"/>
                        </a:spcBef>
                        <a:spcAft>
                          <a:spcPts val="0"/>
                        </a:spcAft>
                        <a:buClrTx/>
                        <a:buSzTx/>
                        <a:buFontTx/>
                        <a:buNone/>
                        <a:tabLst/>
                        <a:defRPr/>
                      </a:pPr>
                      <a:r>
                        <a:rPr lang="es-MX" altLang="es-MX" sz="1800" b="1" dirty="0" smtClean="0">
                          <a:solidFill>
                            <a:schemeClr val="bg1">
                              <a:lumMod val="50000"/>
                            </a:schemeClr>
                          </a:solidFill>
                          <a:latin typeface="Arial" panose="020B0604020202020204" pitchFamily="34" charset="0"/>
                          <a:cs typeface="Arial" panose="020B0604020202020204" pitchFamily="34" charset="0"/>
                        </a:rPr>
                        <a:t>Actividades</a:t>
                      </a:r>
                      <a:r>
                        <a:rPr lang="es-MX" altLang="es-MX" sz="1800" b="1" baseline="0" dirty="0" smtClean="0">
                          <a:solidFill>
                            <a:schemeClr val="bg1">
                              <a:lumMod val="50000"/>
                            </a:schemeClr>
                          </a:solidFill>
                          <a:latin typeface="Arial" panose="020B0604020202020204" pitchFamily="34" charset="0"/>
                          <a:cs typeface="Arial" panose="020B0604020202020204" pitchFamily="34" charset="0"/>
                        </a:rPr>
                        <a:t> generales:</a:t>
                      </a:r>
                    </a:p>
                    <a:p>
                      <a:pPr marL="342900" indent="-342900" algn="just" eaLnBrk="1" hangingPunct="1">
                        <a:lnSpc>
                          <a:spcPct val="100000"/>
                        </a:lnSpc>
                        <a:spcBef>
                          <a:spcPct val="0"/>
                        </a:spcBef>
                        <a:buFontTx/>
                        <a:buAutoNum type="arabicPeriod"/>
                      </a:pPr>
                      <a:endParaRPr lang="es-MX" sz="1800" b="0" kern="1200" dirty="0" smtClean="0">
                        <a:solidFill>
                          <a:schemeClr val="tx1"/>
                        </a:solidFill>
                        <a:latin typeface="Arial" panose="020B0604020202020204" pitchFamily="34" charset="0"/>
                        <a:ea typeface="+mn-ea"/>
                        <a:cs typeface="Arial" panose="020B0604020202020204" pitchFamily="34" charset="0"/>
                      </a:endParaRPr>
                    </a:p>
                    <a:p>
                      <a:pPr marL="342900" indent="-342900" algn="just" eaLnBrk="1" hangingPunct="1">
                        <a:lnSpc>
                          <a:spcPct val="100000"/>
                        </a:lnSpc>
                        <a:spcBef>
                          <a:spcPct val="0"/>
                        </a:spcBef>
                        <a:buFontTx/>
                        <a:buAutoNum type="arabicPeriod"/>
                      </a:pPr>
                      <a:r>
                        <a:rPr lang="es-MX" sz="1800" b="0" kern="1200" dirty="0" smtClean="0">
                          <a:solidFill>
                            <a:schemeClr val="tx1"/>
                          </a:solidFill>
                          <a:latin typeface="Arial" panose="020B0604020202020204" pitchFamily="34" charset="0"/>
                          <a:ea typeface="+mn-ea"/>
                          <a:cs typeface="Arial" panose="020B0604020202020204" pitchFamily="34" charset="0"/>
                        </a:rPr>
                        <a:t>Elaboración</a:t>
                      </a:r>
                      <a:r>
                        <a:rPr lang="es-MX" sz="1800" b="0" kern="1200" baseline="0" dirty="0" smtClean="0">
                          <a:solidFill>
                            <a:schemeClr val="tx1"/>
                          </a:solidFill>
                          <a:latin typeface="Arial" panose="020B0604020202020204" pitchFamily="34" charset="0"/>
                          <a:ea typeface="+mn-ea"/>
                          <a:cs typeface="Arial" panose="020B0604020202020204" pitchFamily="34" charset="0"/>
                        </a:rPr>
                        <a:t> de Diagnóstico de avance del cumplimiento de la LGCG y Armonización Contable por “medios digitales”.</a:t>
                      </a:r>
                      <a:endParaRPr lang="es-MX" altLang="ko-KR" sz="1800" b="0" dirty="0" smtClean="0">
                        <a:solidFill>
                          <a:schemeClr val="tx1"/>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s-MX" altLang="ko-KR" sz="1800" b="0" dirty="0" smtClean="0">
                        <a:solidFill>
                          <a:schemeClr val="tx1"/>
                        </a:solidFill>
                        <a:latin typeface="Arial" panose="020B0604020202020204" pitchFamily="34" charset="0"/>
                        <a:cs typeface="Arial" panose="020B0604020202020204" pitchFamily="34" charset="0"/>
                      </a:endParaRPr>
                    </a:p>
                  </a:txBody>
                  <a:tcPr marL="64304" marR="64304"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47" y="101933"/>
            <a:ext cx="2880000" cy="1447660"/>
          </a:xfrm>
          <a:prstGeom prst="rect">
            <a:avLst/>
          </a:prstGeom>
        </p:spPr>
      </p:pic>
      <p:pic>
        <p:nvPicPr>
          <p:cNvPr id="22" name="Imagen 21" descr="E:\9.- Comisión Contralores Estado - Municipios (CCEM)\Pagina Comision Contralores\Logo CCME-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703" y="102163"/>
            <a:ext cx="2880000" cy="1447200"/>
          </a:xfrm>
          <a:prstGeom prst="rect">
            <a:avLst/>
          </a:prstGeom>
          <a:noFill/>
          <a:ln>
            <a:noFill/>
          </a:ln>
        </p:spPr>
      </p:pic>
    </p:spTree>
    <p:extLst>
      <p:ext uri="{BB962C8B-B14F-4D97-AF65-F5344CB8AC3E}">
        <p14:creationId xmlns:p14="http://schemas.microsoft.com/office/powerpoint/2010/main" val="3526205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212745"/>
      </a:dk2>
      <a:lt2>
        <a:srgbClr val="B4DCFA"/>
      </a:lt2>
      <a:accent1>
        <a:srgbClr val="4E67C8"/>
      </a:accent1>
      <a:accent2>
        <a:srgbClr val="5ECCF3"/>
      </a:accent2>
      <a:accent3>
        <a:srgbClr val="009900"/>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18475</TotalTime>
  <Words>2419</Words>
  <Application>Microsoft Office PowerPoint</Application>
  <PresentationFormat>Presentación en pantalla (4:3)</PresentationFormat>
  <Paragraphs>308</Paragraphs>
  <Slides>30</Slides>
  <Notes>4</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30</vt:i4>
      </vt:variant>
    </vt:vector>
  </HeadingPairs>
  <TitlesOfParts>
    <vt:vector size="40" baseType="lpstr">
      <vt:lpstr>맑은 고딕</vt:lpstr>
      <vt:lpstr>Arial</vt:lpstr>
      <vt:lpstr>Calibri</vt:lpstr>
      <vt:lpstr>Calibri Light</vt:lpstr>
      <vt:lpstr>Symbol</vt:lpstr>
      <vt:lpstr>Times New Roman</vt:lpstr>
      <vt:lpstr>Wingdings</vt:lpstr>
      <vt:lpstr>1_Tema de Office</vt:lpstr>
      <vt:lpstr>3_Tema de Office</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msarabia</dc:creator>
  <cp:lastModifiedBy>Liz</cp:lastModifiedBy>
  <cp:revision>1291</cp:revision>
  <cp:lastPrinted>2017-01-10T17:34:45Z</cp:lastPrinted>
  <dcterms:created xsi:type="dcterms:W3CDTF">2014-01-13T17:42:55Z</dcterms:created>
  <dcterms:modified xsi:type="dcterms:W3CDTF">2017-07-07T18:56:51Z</dcterms:modified>
</cp:coreProperties>
</file>