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401" r:id="rId3"/>
    <p:sldId id="399" r:id="rId4"/>
    <p:sldId id="400" r:id="rId5"/>
    <p:sldId id="260" r:id="rId6"/>
    <p:sldId id="402" r:id="rId7"/>
    <p:sldId id="403" r:id="rId8"/>
    <p:sldId id="404" r:id="rId9"/>
    <p:sldId id="405" r:id="rId10"/>
    <p:sldId id="384" r:id="rId11"/>
    <p:sldId id="406" r:id="rId12"/>
    <p:sldId id="407" r:id="rId13"/>
    <p:sldId id="383" r:id="rId14"/>
    <p:sldId id="364" r:id="rId15"/>
    <p:sldId id="261" r:id="rId16"/>
    <p:sldId id="262" r:id="rId17"/>
    <p:sldId id="263" r:id="rId18"/>
    <p:sldId id="391" r:id="rId19"/>
    <p:sldId id="267" r:id="rId20"/>
    <p:sldId id="326" r:id="rId21"/>
    <p:sldId id="410" r:id="rId22"/>
    <p:sldId id="411" r:id="rId23"/>
    <p:sldId id="409" r:id="rId24"/>
    <p:sldId id="395" r:id="rId25"/>
    <p:sldId id="388" r:id="rId26"/>
    <p:sldId id="397" r:id="rId27"/>
    <p:sldId id="396" r:id="rId28"/>
    <p:sldId id="408" r:id="rId29"/>
    <p:sldId id="389" r:id="rId30"/>
    <p:sldId id="390" r:id="rId31"/>
    <p:sldId id="392" r:id="rId32"/>
    <p:sldId id="393" r:id="rId33"/>
    <p:sldId id="386" r:id="rId34"/>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2" autoAdjust="0"/>
    <p:restoredTop sz="94662" autoAdjust="0"/>
  </p:normalViewPr>
  <p:slideViewPr>
    <p:cSldViewPr>
      <p:cViewPr varScale="1">
        <p:scale>
          <a:sx n="75" d="100"/>
          <a:sy n="75" d="100"/>
        </p:scale>
        <p:origin x="-1170" y="-84"/>
      </p:cViewPr>
      <p:guideLst>
        <p:guide orient="horz" pos="2160"/>
        <p:guide pos="2880"/>
      </p:guideLst>
    </p:cSldViewPr>
  </p:slideViewPr>
  <p:outlineViewPr>
    <p:cViewPr>
      <p:scale>
        <a:sx n="33" d="100"/>
        <a:sy n="33" d="100"/>
      </p:scale>
      <p:origin x="0" y="1440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604" cy="465266"/>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970159" y="0"/>
            <a:ext cx="3038604" cy="465266"/>
          </a:xfrm>
          <a:prstGeom prst="rect">
            <a:avLst/>
          </a:prstGeom>
        </p:spPr>
        <p:txBody>
          <a:bodyPr vert="horz" lIns="91440" tIns="45720" rIns="91440" bIns="45720" rtlCol="0"/>
          <a:lstStyle>
            <a:lvl1pPr algn="r">
              <a:defRPr sz="1200"/>
            </a:lvl1pPr>
          </a:lstStyle>
          <a:p>
            <a:fld id="{4D3AC1E2-EF9D-42DD-85AB-5A16EF82EC04}" type="datetimeFigureOut">
              <a:rPr lang="es-ES" smtClean="0"/>
              <a:pPr/>
              <a:t>19/01/2018</a:t>
            </a:fld>
            <a:endParaRPr lang="es-ES"/>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700713" y="4416311"/>
            <a:ext cx="5608975" cy="418293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648"/>
            <a:ext cx="3038604" cy="465266"/>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159" y="8829648"/>
            <a:ext cx="3038604" cy="465266"/>
          </a:xfrm>
          <a:prstGeom prst="rect">
            <a:avLst/>
          </a:prstGeom>
        </p:spPr>
        <p:txBody>
          <a:bodyPr vert="horz" lIns="91440" tIns="45720" rIns="91440" bIns="45720" rtlCol="0" anchor="b"/>
          <a:lstStyle>
            <a:lvl1pPr algn="r">
              <a:defRPr sz="1200"/>
            </a:lvl1pPr>
          </a:lstStyle>
          <a:p>
            <a:fld id="{68F474D9-AB1F-4FC0-A0CD-65951BBC472D}" type="slidenum">
              <a:rPr lang="es-ES" smtClean="0"/>
              <a:pPr/>
              <a:t>‹Nº›</a:t>
            </a:fld>
            <a:endParaRPr lang="es-ES"/>
          </a:p>
        </p:txBody>
      </p:sp>
    </p:spTree>
    <p:extLst>
      <p:ext uri="{BB962C8B-B14F-4D97-AF65-F5344CB8AC3E}">
        <p14:creationId xmlns:p14="http://schemas.microsoft.com/office/powerpoint/2010/main" val="1570432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474D9-AB1F-4FC0-A0CD-65951BBC472D}"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8864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474D9-AB1F-4FC0-A0CD-65951BBC472D}"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4192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474D9-AB1F-4FC0-A0CD-65951BBC472D}"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1793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8F474D9-AB1F-4FC0-A0CD-65951BBC472D}" type="slidenum">
              <a:rPr lang="es-ES" smtClean="0"/>
              <a:pPr/>
              <a:t>5</a:t>
            </a:fld>
            <a:endParaRPr lang="es-ES"/>
          </a:p>
        </p:txBody>
      </p:sp>
    </p:spTree>
    <p:extLst>
      <p:ext uri="{BB962C8B-B14F-4D97-AF65-F5344CB8AC3E}">
        <p14:creationId xmlns:p14="http://schemas.microsoft.com/office/powerpoint/2010/main" val="906356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8F474D9-AB1F-4FC0-A0CD-65951BBC472D}" type="slidenum">
              <a:rPr lang="es-ES" smtClean="0"/>
              <a:pPr/>
              <a:t>6</a:t>
            </a:fld>
            <a:endParaRPr lang="es-ES"/>
          </a:p>
        </p:txBody>
      </p:sp>
    </p:spTree>
    <p:extLst>
      <p:ext uri="{BB962C8B-B14F-4D97-AF65-F5344CB8AC3E}">
        <p14:creationId xmlns:p14="http://schemas.microsoft.com/office/powerpoint/2010/main" val="4075973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8F474D9-AB1F-4FC0-A0CD-65951BBC472D}" type="slidenum">
              <a:rPr lang="es-ES" smtClean="0"/>
              <a:pPr/>
              <a:t>7</a:t>
            </a:fld>
            <a:endParaRPr lang="es-ES"/>
          </a:p>
        </p:txBody>
      </p:sp>
    </p:spTree>
    <p:extLst>
      <p:ext uri="{BB962C8B-B14F-4D97-AF65-F5344CB8AC3E}">
        <p14:creationId xmlns:p14="http://schemas.microsoft.com/office/powerpoint/2010/main" val="941700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8F474D9-AB1F-4FC0-A0CD-65951BBC472D}" type="slidenum">
              <a:rPr lang="es-ES" smtClean="0"/>
              <a:pPr/>
              <a:t>8</a:t>
            </a:fld>
            <a:endParaRPr lang="es-ES"/>
          </a:p>
        </p:txBody>
      </p:sp>
    </p:spTree>
    <p:extLst>
      <p:ext uri="{BB962C8B-B14F-4D97-AF65-F5344CB8AC3E}">
        <p14:creationId xmlns:p14="http://schemas.microsoft.com/office/powerpoint/2010/main" val="3346004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8F474D9-AB1F-4FC0-A0CD-65951BBC472D}" type="slidenum">
              <a:rPr lang="es-ES" smtClean="0"/>
              <a:pPr/>
              <a:t>9</a:t>
            </a:fld>
            <a:endParaRPr lang="es-ES"/>
          </a:p>
        </p:txBody>
      </p:sp>
    </p:spTree>
    <p:extLst>
      <p:ext uri="{BB962C8B-B14F-4D97-AF65-F5344CB8AC3E}">
        <p14:creationId xmlns:p14="http://schemas.microsoft.com/office/powerpoint/2010/main" val="421605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8F474D9-AB1F-4FC0-A0CD-65951BBC472D}" type="slidenum">
              <a:rPr lang="es-ES" smtClean="0"/>
              <a:pPr/>
              <a:t>30</a:t>
            </a:fld>
            <a:endParaRPr lang="es-ES"/>
          </a:p>
        </p:txBody>
      </p:sp>
    </p:spTree>
    <p:extLst>
      <p:ext uri="{BB962C8B-B14F-4D97-AF65-F5344CB8AC3E}">
        <p14:creationId xmlns:p14="http://schemas.microsoft.com/office/powerpoint/2010/main" val="111778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9863D8F-F0D3-46FB-A060-C992273F1BD5}" type="datetimeFigureOut">
              <a:rPr lang="es-MX" smtClean="0"/>
              <a:pPr/>
              <a:t>19/01/2018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471E83B-22FD-4C56-85D2-024512A6281C}" type="slidenum">
              <a:rPr lang="es-MX" smtClean="0"/>
              <a:pPr/>
              <a:t>‹Nº›</a:t>
            </a:fld>
            <a:endParaRPr lang="es-MX"/>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9863D8F-F0D3-46FB-A060-C992273F1BD5}" type="datetimeFigureOut">
              <a:rPr lang="es-MX" smtClean="0"/>
              <a:pPr/>
              <a:t>19/01/2018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471E83B-22FD-4C56-85D2-024512A6281C}" type="slidenum">
              <a:rPr lang="es-MX" smtClean="0"/>
              <a:pPr/>
              <a:t>‹Nº›</a:t>
            </a:fld>
            <a:endParaRPr lang="es-MX"/>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9863D8F-F0D3-46FB-A060-C992273F1BD5}" type="datetimeFigureOut">
              <a:rPr lang="es-MX" smtClean="0"/>
              <a:pPr/>
              <a:t>19/01/2018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471E83B-22FD-4C56-85D2-024512A6281C}" type="slidenum">
              <a:rPr lang="es-MX" smtClean="0"/>
              <a:pPr/>
              <a:t>‹Nº›</a:t>
            </a:fld>
            <a:endParaRPr lang="es-MX"/>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9863D8F-F0D3-46FB-A060-C992273F1BD5}" type="datetimeFigureOut">
              <a:rPr lang="es-MX" smtClean="0"/>
              <a:pPr/>
              <a:t>19/01/2018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471E83B-22FD-4C56-85D2-024512A6281C}" type="slidenum">
              <a:rPr lang="es-MX" smtClean="0"/>
              <a:pPr/>
              <a:t>‹Nº›</a:t>
            </a:fld>
            <a:endParaRPr lang="es-MX"/>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9863D8F-F0D3-46FB-A060-C992273F1BD5}" type="datetimeFigureOut">
              <a:rPr lang="es-MX" smtClean="0"/>
              <a:pPr/>
              <a:t>19/01/2018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471E83B-22FD-4C56-85D2-024512A6281C}" type="slidenum">
              <a:rPr lang="es-MX" smtClean="0"/>
              <a:pPr/>
              <a:t>‹Nº›</a:t>
            </a:fld>
            <a:endParaRPr lang="es-MX"/>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9863D8F-F0D3-46FB-A060-C992273F1BD5}" type="datetimeFigureOut">
              <a:rPr lang="es-MX" smtClean="0"/>
              <a:pPr/>
              <a:t>19/01/2018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471E83B-22FD-4C56-85D2-024512A6281C}" type="slidenum">
              <a:rPr lang="es-MX" smtClean="0"/>
              <a:pPr/>
              <a:t>‹Nº›</a:t>
            </a:fld>
            <a:endParaRPr lang="es-MX"/>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9863D8F-F0D3-46FB-A060-C992273F1BD5}" type="datetimeFigureOut">
              <a:rPr lang="es-MX" smtClean="0"/>
              <a:pPr/>
              <a:t>19/01/2018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B471E83B-22FD-4C56-85D2-024512A6281C}" type="slidenum">
              <a:rPr lang="es-MX" smtClean="0"/>
              <a:pPr/>
              <a:t>‹Nº›</a:t>
            </a:fld>
            <a:endParaRPr lang="es-MX"/>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9863D8F-F0D3-46FB-A060-C992273F1BD5}" type="datetimeFigureOut">
              <a:rPr lang="es-MX" smtClean="0"/>
              <a:pPr/>
              <a:t>19/01/2018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B471E83B-22FD-4C56-85D2-024512A6281C}" type="slidenum">
              <a:rPr lang="es-MX" smtClean="0"/>
              <a:pPr/>
              <a:t>‹Nº›</a:t>
            </a:fld>
            <a:endParaRPr lang="es-MX"/>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9863D8F-F0D3-46FB-A060-C992273F1BD5}" type="datetimeFigureOut">
              <a:rPr lang="es-MX" smtClean="0"/>
              <a:pPr/>
              <a:t>19/01/2018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B471E83B-22FD-4C56-85D2-024512A6281C}" type="slidenum">
              <a:rPr lang="es-MX" smtClean="0"/>
              <a:pPr/>
              <a:t>‹Nº›</a:t>
            </a:fld>
            <a:endParaRPr lang="es-MX"/>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9863D8F-F0D3-46FB-A060-C992273F1BD5}" type="datetimeFigureOut">
              <a:rPr lang="es-MX" smtClean="0"/>
              <a:pPr/>
              <a:t>19/01/2018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471E83B-22FD-4C56-85D2-024512A6281C}" type="slidenum">
              <a:rPr lang="es-MX" smtClean="0"/>
              <a:pPr/>
              <a:t>‹Nº›</a:t>
            </a:fld>
            <a:endParaRPr lang="es-MX"/>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9863D8F-F0D3-46FB-A060-C992273F1BD5}" type="datetimeFigureOut">
              <a:rPr lang="es-MX" smtClean="0"/>
              <a:pPr/>
              <a:t>19/01/2018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471E83B-22FD-4C56-85D2-024512A6281C}" type="slidenum">
              <a:rPr lang="es-MX" smtClean="0"/>
              <a:pPr/>
              <a:t>‹Nº›</a:t>
            </a:fld>
            <a:endParaRPr lang="es-MX"/>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63D8F-F0D3-46FB-A060-C992273F1BD5}" type="datetimeFigureOut">
              <a:rPr lang="es-MX" smtClean="0"/>
              <a:pPr/>
              <a:t>19/01/2018</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1E83B-22FD-4C56-85D2-024512A6281C}"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lum bright="10000"/>
            <a:extLst>
              <a:ext uri="{28A0092B-C50C-407E-A947-70E740481C1C}">
                <a14:useLocalDpi xmlns:a14="http://schemas.microsoft.com/office/drawing/2010/main" val="0"/>
              </a:ext>
            </a:extLst>
          </a:blip>
          <a:srcRect/>
          <a:stretch>
            <a:fillRect/>
          </a:stretch>
        </p:blipFill>
        <p:spPr bwMode="auto">
          <a:xfrm>
            <a:off x="0" y="-243408"/>
            <a:ext cx="9144000" cy="6858000"/>
          </a:xfrm>
          <a:prstGeom prst="rect">
            <a:avLst/>
          </a:prstGeom>
          <a:solidFill>
            <a:schemeClr val="bg1"/>
          </a:solidFill>
        </p:spPr>
      </p:pic>
      <p:pic>
        <p:nvPicPr>
          <p:cNvPr id="5" name="4 Imagen" descr="http://www.jalisco.gob.mx/sites/all/themes/agob/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011" y="215353"/>
            <a:ext cx="2880320" cy="1055212"/>
          </a:xfrm>
          <a:prstGeom prst="rect">
            <a:avLst/>
          </a:prstGeom>
          <a:noFill/>
          <a:ln>
            <a:noFill/>
          </a:ln>
        </p:spPr>
      </p:pic>
      <p:pic>
        <p:nvPicPr>
          <p:cNvPr id="6" name="5 Imagen" descr="http://ce.jalisco.gob.mx/sites/ce.jalisco.gob.mx/files/contraloria_del_estad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5136" y="332656"/>
            <a:ext cx="3277344" cy="1011959"/>
          </a:xfrm>
          <a:prstGeom prst="rect">
            <a:avLst/>
          </a:prstGeom>
          <a:noFill/>
          <a:ln>
            <a:noFill/>
          </a:ln>
        </p:spPr>
      </p:pic>
      <p:sp>
        <p:nvSpPr>
          <p:cNvPr id="8" name="7 Rectángulo"/>
          <p:cNvSpPr/>
          <p:nvPr/>
        </p:nvSpPr>
        <p:spPr>
          <a:xfrm>
            <a:off x="251520" y="1484784"/>
            <a:ext cx="8640960" cy="954107"/>
          </a:xfrm>
          <a:prstGeom prst="rect">
            <a:avLst/>
          </a:prstGeom>
          <a:solidFill>
            <a:schemeClr val="bg1"/>
          </a:solidFill>
          <a:effectLst>
            <a:softEdge rad="63500"/>
          </a:effectLst>
        </p:spPr>
        <p:txBody>
          <a:bodyPr wrap="square">
            <a:spAutoFit/>
          </a:bodyPr>
          <a:lstStyle/>
          <a:p>
            <a:pPr lvl="0" algn="ctr" fontAlgn="base">
              <a:spcBef>
                <a:spcPct val="0"/>
              </a:spcBef>
            </a:pPr>
            <a:r>
              <a:rPr lang="es-MX" sz="2800" b="1" dirty="0" smtClean="0">
                <a:solidFill>
                  <a:srgbClr val="7C0000"/>
                </a:solidFill>
                <a:latin typeface="Calibri" pitchFamily="34" charset="0"/>
                <a:cs typeface="Arial" pitchFamily="34" charset="0"/>
              </a:rPr>
              <a:t>Dirección General Jurídica</a:t>
            </a:r>
          </a:p>
          <a:p>
            <a:pPr lvl="0" algn="ctr" fontAlgn="base">
              <a:spcBef>
                <a:spcPct val="0"/>
              </a:spcBef>
            </a:pPr>
            <a:r>
              <a:rPr lang="es-MX" sz="2800" b="1" dirty="0" smtClean="0">
                <a:solidFill>
                  <a:srgbClr val="7C0000"/>
                </a:solidFill>
                <a:latin typeface="Calibri" pitchFamily="34" charset="0"/>
                <a:cs typeface="Arial" pitchFamily="34" charset="0"/>
              </a:rPr>
              <a:t>Dirección de Área Técnica y de Situación Patrimonial</a:t>
            </a:r>
          </a:p>
        </p:txBody>
      </p:sp>
      <p:pic>
        <p:nvPicPr>
          <p:cNvPr id="2"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2475405"/>
            <a:ext cx="4244681" cy="289781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123728" y="5373216"/>
            <a:ext cx="4536504"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7" name="Rectangle 3"/>
          <p:cNvSpPr>
            <a:spLocks noChangeArrowheads="1"/>
          </p:cNvSpPr>
          <p:nvPr/>
        </p:nvSpPr>
        <p:spPr bwMode="auto">
          <a:xfrm>
            <a:off x="251520" y="5397023"/>
            <a:ext cx="8640960" cy="120032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900238" algn="l"/>
              </a:tabLst>
            </a:pPr>
            <a:r>
              <a:rPr lang="es-MX" sz="2400" b="1" dirty="0" smtClean="0">
                <a:latin typeface="Calibri" pitchFamily="34" charset="0"/>
                <a:ea typeface="Calibri" pitchFamily="34" charset="0"/>
                <a:cs typeface="Times New Roman" pitchFamily="18" charset="0"/>
              </a:rPr>
              <a:t>IMPLEMENTACIÓN DEL SISTEMA DE EVOLUCIÓN PATRIMONIAL, DECLARACIÓN DE INTERESES Y CONSTANCIA DE PRESENTACIÓN DE LA DECLARACIÓN FISCAL</a:t>
            </a:r>
            <a:endParaRPr kumimoji="0" lang="es-MX" sz="1000" b="0" i="0" u="none" strike="noStrike" cap="none" normalizeH="0" baseline="0" dirty="0" smtClean="0">
              <a:ln>
                <a:noFill/>
              </a:ln>
              <a:effectLst/>
              <a:latin typeface="Arial" pitchFamily="34" charset="0"/>
              <a:cs typeface="Arial" pitchFamily="3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10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2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Jalisco PPT-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36" y="-171400"/>
            <a:ext cx="9144000" cy="6858000"/>
          </a:xfrm>
          <a:prstGeom prst="rect">
            <a:avLst/>
          </a:prstGeom>
        </p:spPr>
      </p:pic>
      <p:sp>
        <p:nvSpPr>
          <p:cNvPr id="2" name="1 Título"/>
          <p:cNvSpPr>
            <a:spLocks noGrp="1"/>
          </p:cNvSpPr>
          <p:nvPr>
            <p:ph type="title"/>
          </p:nvPr>
        </p:nvSpPr>
        <p:spPr>
          <a:xfrm>
            <a:off x="323528" y="288032"/>
            <a:ext cx="8820472" cy="980728"/>
          </a:xfrm>
        </p:spPr>
        <p:txBody>
          <a:bodyPr>
            <a:noAutofit/>
          </a:bodyPr>
          <a:lstStyle/>
          <a:p>
            <a:r>
              <a:rPr lang="es-MX" sz="2000" b="1" dirty="0" smtClean="0"/>
              <a:t>OBLIGACIÓN DE PRESENTAR DECLARACIONES DE SITUACIÓN PATRIMONIAL EN EL MARCO DEL SISTEMA ANTICORRUPCIÓN DEL ESTADO DE JALISCO</a:t>
            </a:r>
            <a:endParaRPr lang="es-MX" sz="2000" b="1" dirty="0"/>
          </a:p>
        </p:txBody>
      </p:sp>
      <p:pic>
        <p:nvPicPr>
          <p:cNvPr id="6" name="Imagen 5"/>
          <p:cNvPicPr>
            <a:picLocks noChangeAspect="1"/>
          </p:cNvPicPr>
          <p:nvPr/>
        </p:nvPicPr>
        <p:blipFill rotWithShape="1">
          <a:blip r:embed="rId3"/>
          <a:srcRect l="11782" t="40268" r="74865" b="42767"/>
          <a:stretch/>
        </p:blipFill>
        <p:spPr>
          <a:xfrm>
            <a:off x="332060" y="1916832"/>
            <a:ext cx="2637378" cy="2401590"/>
          </a:xfrm>
          <a:prstGeom prst="rect">
            <a:avLst/>
          </a:prstGeom>
        </p:spPr>
      </p:pic>
      <p:sp>
        <p:nvSpPr>
          <p:cNvPr id="7" name="Flecha izquierda 6"/>
          <p:cNvSpPr/>
          <p:nvPr/>
        </p:nvSpPr>
        <p:spPr>
          <a:xfrm>
            <a:off x="3053665" y="1238284"/>
            <a:ext cx="5766807" cy="4068451"/>
          </a:xfrm>
          <a:prstGeom prst="leftArrow">
            <a:avLst>
              <a:gd name="adj1" fmla="val 50000"/>
              <a:gd name="adj2" fmla="val 291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200" dirty="0" smtClean="0"/>
          </a:p>
          <a:p>
            <a:pPr algn="just"/>
            <a:endParaRPr lang="es-MX" sz="1200" dirty="0"/>
          </a:p>
          <a:p>
            <a:pPr algn="just"/>
            <a:endParaRPr lang="es-MX" sz="1200" dirty="0" smtClean="0"/>
          </a:p>
          <a:p>
            <a:pPr algn="just"/>
            <a:r>
              <a:rPr lang="es-MX" sz="1400" dirty="0" smtClean="0"/>
              <a:t>Se reformó </a:t>
            </a:r>
            <a:r>
              <a:rPr lang="es-MX" sz="1400" dirty="0"/>
              <a:t>el artículo 92 </a:t>
            </a:r>
            <a:r>
              <a:rPr lang="es-MX" sz="1400" dirty="0" smtClean="0"/>
              <a:t>de la </a:t>
            </a:r>
            <a:r>
              <a:rPr lang="es-MX" sz="1400" dirty="0"/>
              <a:t>Constitución Política del Estado de </a:t>
            </a:r>
            <a:r>
              <a:rPr lang="es-MX" sz="1400" dirty="0" smtClean="0"/>
              <a:t>Jalisco, se </a:t>
            </a:r>
            <a:r>
              <a:rPr lang="es-MX" sz="1400" dirty="0"/>
              <a:t>elevó a rango constitucional la obligación por parte de todos los </a:t>
            </a:r>
            <a:r>
              <a:rPr lang="es-MX" sz="1400" b="1" dirty="0"/>
              <a:t>servidores </a:t>
            </a:r>
            <a:r>
              <a:rPr lang="es-MX" sz="1400" b="1" dirty="0" smtClean="0"/>
              <a:t>públicos, </a:t>
            </a:r>
            <a:r>
              <a:rPr lang="es-MX" sz="1400" dirty="0" smtClean="0"/>
              <a:t>a </a:t>
            </a:r>
            <a:r>
              <a:rPr lang="es-MX" sz="1400" dirty="0"/>
              <a:t>presentar bajo protesta de decir verdad sus declaraciones de situación patrimonial y de intereses, así como la constancia de presentación de la declaración fiscal, ante las autoridades competentes y en los términos de las leyes de correspondientes.</a:t>
            </a:r>
          </a:p>
          <a:p>
            <a:pPr algn="just"/>
            <a:endParaRPr lang="es-MX" sz="2000" dirty="0"/>
          </a:p>
          <a:p>
            <a:pPr algn="ctr"/>
            <a:endParaRPr lang="es-MX" dirty="0"/>
          </a:p>
        </p:txBody>
      </p:sp>
      <p:sp>
        <p:nvSpPr>
          <p:cNvPr id="3" name="Rectángulo 2"/>
          <p:cNvSpPr/>
          <p:nvPr/>
        </p:nvSpPr>
        <p:spPr>
          <a:xfrm>
            <a:off x="5220072" y="1052736"/>
            <a:ext cx="3600400" cy="738664"/>
          </a:xfrm>
          <a:prstGeom prst="rect">
            <a:avLst/>
          </a:prstGeom>
        </p:spPr>
        <p:txBody>
          <a:bodyPr wrap="square">
            <a:spAutoFit/>
          </a:bodyPr>
          <a:lstStyle/>
          <a:p>
            <a:r>
              <a:rPr lang="es-MX" sz="1400" dirty="0"/>
              <a:t>Decreto 25886/LX/16, publicado el día 26 de noviembre de 2016 en el Periódico Oficial “El Estado de Jalisco</a:t>
            </a:r>
            <a:r>
              <a:rPr lang="es-MX" sz="1400" dirty="0" smtClean="0"/>
              <a:t>”</a:t>
            </a:r>
            <a:endParaRPr lang="es-MX" dirty="0"/>
          </a:p>
        </p:txBody>
      </p:sp>
    </p:spTree>
    <p:extLst>
      <p:ext uri="{BB962C8B-B14F-4D97-AF65-F5344CB8AC3E}">
        <p14:creationId xmlns:p14="http://schemas.microsoft.com/office/powerpoint/2010/main" val="29081404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Jalisco PPT-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64" y="188640"/>
            <a:ext cx="9144000" cy="6858000"/>
          </a:xfrm>
          <a:prstGeom prst="rect">
            <a:avLst/>
          </a:prstGeom>
        </p:spPr>
      </p:pic>
      <p:sp>
        <p:nvSpPr>
          <p:cNvPr id="2" name="1 Título"/>
          <p:cNvSpPr>
            <a:spLocks noGrp="1"/>
          </p:cNvSpPr>
          <p:nvPr>
            <p:ph type="title"/>
          </p:nvPr>
        </p:nvSpPr>
        <p:spPr>
          <a:xfrm>
            <a:off x="323528" y="288032"/>
            <a:ext cx="8820472" cy="980728"/>
          </a:xfrm>
        </p:spPr>
        <p:txBody>
          <a:bodyPr>
            <a:noAutofit/>
          </a:bodyPr>
          <a:lstStyle/>
          <a:p>
            <a:r>
              <a:rPr lang="es-MX" sz="2000" b="1" dirty="0" smtClean="0"/>
              <a:t>OBLIGACIÓN DE PRESENTAR DECLARACIONES DE SITUACIÓN PATRIMONIAL EN EL MARCO DEL SISTEMA ANTICORRUPCIÓN DEL ESTADO DE JALISCO</a:t>
            </a:r>
            <a:endParaRPr lang="es-MX" sz="2000" b="1" dirty="0"/>
          </a:p>
        </p:txBody>
      </p:sp>
      <p:pic>
        <p:nvPicPr>
          <p:cNvPr id="6" name="Imagen 5"/>
          <p:cNvPicPr>
            <a:picLocks noChangeAspect="1"/>
          </p:cNvPicPr>
          <p:nvPr/>
        </p:nvPicPr>
        <p:blipFill rotWithShape="1">
          <a:blip r:embed="rId3"/>
          <a:srcRect l="11782" t="40268" r="74865" b="42767"/>
          <a:stretch/>
        </p:blipFill>
        <p:spPr>
          <a:xfrm>
            <a:off x="358280" y="2708920"/>
            <a:ext cx="2637378" cy="2401590"/>
          </a:xfrm>
          <a:prstGeom prst="rect">
            <a:avLst/>
          </a:prstGeom>
        </p:spPr>
      </p:pic>
      <p:sp>
        <p:nvSpPr>
          <p:cNvPr id="7" name="Flecha izquierda 6"/>
          <p:cNvSpPr/>
          <p:nvPr/>
        </p:nvSpPr>
        <p:spPr>
          <a:xfrm>
            <a:off x="3254197" y="1459926"/>
            <a:ext cx="5766807" cy="5256584"/>
          </a:xfrm>
          <a:prstGeom prst="leftArrow">
            <a:avLst>
              <a:gd name="adj1" fmla="val 50000"/>
              <a:gd name="adj2" fmla="val 264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200" dirty="0" smtClean="0"/>
          </a:p>
          <a:p>
            <a:pPr algn="just"/>
            <a:endParaRPr lang="es-MX" sz="1200" dirty="0"/>
          </a:p>
          <a:p>
            <a:pPr algn="just"/>
            <a:endParaRPr lang="es-MX" sz="1200" dirty="0" smtClean="0"/>
          </a:p>
          <a:p>
            <a:pPr algn="just"/>
            <a:r>
              <a:rPr lang="es-MX" sz="1400" dirty="0" smtClean="0"/>
              <a:t>Artículo 106 fracción IV.</a:t>
            </a:r>
          </a:p>
          <a:p>
            <a:pPr algn="just"/>
            <a:endParaRPr lang="es-MX" sz="1400" dirty="0"/>
          </a:p>
          <a:p>
            <a:pPr algn="just"/>
            <a:r>
              <a:rPr lang="es-MX" sz="1400" dirty="0" smtClean="0"/>
              <a:t>Entre otros supuestos, obliga a los entes públicos municipales a contar con órganos internos de control, encargados de llevar a cabo las atribuciones que les atribuye la Ley General de Responsabilidades Administrativas.</a:t>
            </a:r>
          </a:p>
          <a:p>
            <a:pPr algn="just"/>
            <a:r>
              <a:rPr lang="es-MX" sz="1400" dirty="0" smtClean="0"/>
              <a:t> </a:t>
            </a:r>
          </a:p>
          <a:p>
            <a:r>
              <a:rPr lang="es-MX" sz="1400" dirty="0" smtClean="0"/>
              <a:t>(</a:t>
            </a:r>
            <a:r>
              <a:rPr lang="es-MX" sz="1400" dirty="0"/>
              <a:t>P</a:t>
            </a:r>
            <a:r>
              <a:rPr lang="es-MX" sz="1400" dirty="0" smtClean="0"/>
              <a:t>revenir, corregir, investigar,  substanciar las </a:t>
            </a:r>
            <a:r>
              <a:rPr lang="es-MX" sz="1400" dirty="0"/>
              <a:t>f</a:t>
            </a:r>
            <a:r>
              <a:rPr lang="es-MX" sz="1400" dirty="0" smtClean="0"/>
              <a:t>altas administrativas en que incurran los servidores públicos del respectivo ente, así como para revisar el ingreso, egreso, manejo, custodia, y aplicación de recursos públicos.)</a:t>
            </a:r>
            <a:endParaRPr lang="es-MX" sz="2000" dirty="0"/>
          </a:p>
          <a:p>
            <a:pPr algn="ctr"/>
            <a:endParaRPr lang="es-MX" dirty="0"/>
          </a:p>
        </p:txBody>
      </p:sp>
      <p:sp>
        <p:nvSpPr>
          <p:cNvPr id="3" name="Rectángulo 2"/>
          <p:cNvSpPr/>
          <p:nvPr/>
        </p:nvSpPr>
        <p:spPr>
          <a:xfrm>
            <a:off x="5220072" y="1052736"/>
            <a:ext cx="3600400" cy="1477328"/>
          </a:xfrm>
          <a:prstGeom prst="rect">
            <a:avLst/>
          </a:prstGeom>
        </p:spPr>
        <p:txBody>
          <a:bodyPr wrap="square">
            <a:spAutoFit/>
          </a:bodyPr>
          <a:lstStyle/>
          <a:p>
            <a:endParaRPr lang="es-MX" dirty="0" smtClean="0"/>
          </a:p>
          <a:p>
            <a:r>
              <a:rPr lang="es-MX" dirty="0" smtClean="0"/>
              <a:t>Decreto 26408 /LXI/17 reforma complementaria, </a:t>
            </a:r>
            <a:r>
              <a:rPr lang="es-MX" dirty="0"/>
              <a:t>publicado el </a:t>
            </a:r>
            <a:r>
              <a:rPr lang="es-MX" dirty="0" smtClean="0"/>
              <a:t>18 de Julio de 2017 en </a:t>
            </a:r>
            <a:r>
              <a:rPr lang="es-MX" dirty="0"/>
              <a:t>el Periódico Oficial “El Estado de Jalisco</a:t>
            </a:r>
            <a:r>
              <a:rPr lang="es-MX" dirty="0" smtClean="0"/>
              <a:t>”</a:t>
            </a:r>
            <a:endParaRPr lang="es-MX" dirty="0"/>
          </a:p>
        </p:txBody>
      </p:sp>
    </p:spTree>
    <p:extLst>
      <p:ext uri="{BB962C8B-B14F-4D97-AF65-F5344CB8AC3E}">
        <p14:creationId xmlns:p14="http://schemas.microsoft.com/office/powerpoint/2010/main" val="3367696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Jalisco PPT-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64" y="188640"/>
            <a:ext cx="9144000" cy="6858000"/>
          </a:xfrm>
          <a:prstGeom prst="rect">
            <a:avLst/>
          </a:prstGeom>
        </p:spPr>
      </p:pic>
      <p:sp>
        <p:nvSpPr>
          <p:cNvPr id="2" name="1 Título"/>
          <p:cNvSpPr>
            <a:spLocks noGrp="1"/>
          </p:cNvSpPr>
          <p:nvPr>
            <p:ph type="title"/>
          </p:nvPr>
        </p:nvSpPr>
        <p:spPr>
          <a:xfrm>
            <a:off x="323528" y="288032"/>
            <a:ext cx="8820472" cy="980728"/>
          </a:xfrm>
        </p:spPr>
        <p:txBody>
          <a:bodyPr>
            <a:noAutofit/>
          </a:bodyPr>
          <a:lstStyle/>
          <a:p>
            <a:r>
              <a:rPr lang="es-MX" sz="2000" b="1" dirty="0" smtClean="0"/>
              <a:t>OBLIGACIÓN DE PRESENTAR DECLARACIONES DE SITUACIÓN PATRIMONIAL EN EL MARCO DEL SISTEMA ANTICORRUPCIÓN DEL ESTADO DE JALISCO</a:t>
            </a:r>
            <a:endParaRPr lang="es-MX" sz="2000" b="1" dirty="0"/>
          </a:p>
        </p:txBody>
      </p:sp>
      <p:pic>
        <p:nvPicPr>
          <p:cNvPr id="6" name="Imagen 5"/>
          <p:cNvPicPr>
            <a:picLocks noChangeAspect="1"/>
          </p:cNvPicPr>
          <p:nvPr/>
        </p:nvPicPr>
        <p:blipFill rotWithShape="1">
          <a:blip r:embed="rId3"/>
          <a:srcRect l="11782" t="40268" r="74865" b="42767"/>
          <a:stretch/>
        </p:blipFill>
        <p:spPr>
          <a:xfrm>
            <a:off x="358280" y="2708920"/>
            <a:ext cx="2125488" cy="2401590"/>
          </a:xfrm>
          <a:prstGeom prst="rect">
            <a:avLst/>
          </a:prstGeom>
        </p:spPr>
      </p:pic>
      <p:sp>
        <p:nvSpPr>
          <p:cNvPr id="3" name="Rectángulo 2"/>
          <p:cNvSpPr/>
          <p:nvPr/>
        </p:nvSpPr>
        <p:spPr>
          <a:xfrm>
            <a:off x="539552" y="1052736"/>
            <a:ext cx="8280920" cy="923330"/>
          </a:xfrm>
          <a:prstGeom prst="rect">
            <a:avLst/>
          </a:prstGeom>
        </p:spPr>
        <p:txBody>
          <a:bodyPr wrap="square">
            <a:spAutoFit/>
          </a:bodyPr>
          <a:lstStyle/>
          <a:p>
            <a:endParaRPr lang="es-MX" dirty="0" smtClean="0"/>
          </a:p>
          <a:p>
            <a:r>
              <a:rPr lang="es-MX" dirty="0" smtClean="0"/>
              <a:t>Ley de Responsabilidades Políticas y Administrativas del Estado de Jalisco, publicada el 26 de septiembre 2017, en </a:t>
            </a:r>
            <a:r>
              <a:rPr lang="es-MX" dirty="0"/>
              <a:t>el Periódico Oficial “El Estado de Jalisco</a:t>
            </a:r>
            <a:r>
              <a:rPr lang="es-MX" dirty="0" smtClean="0"/>
              <a:t>”</a:t>
            </a:r>
            <a:endParaRPr lang="es-MX" dirty="0"/>
          </a:p>
        </p:txBody>
      </p:sp>
      <p:sp>
        <p:nvSpPr>
          <p:cNvPr id="4" name="Rectángulo 3"/>
          <p:cNvSpPr/>
          <p:nvPr/>
        </p:nvSpPr>
        <p:spPr>
          <a:xfrm>
            <a:off x="2680284" y="2126374"/>
            <a:ext cx="6140188" cy="4185761"/>
          </a:xfrm>
          <a:prstGeom prst="rect">
            <a:avLst/>
          </a:prstGeom>
        </p:spPr>
        <p:txBody>
          <a:bodyPr wrap="square">
            <a:spAutoFit/>
          </a:bodyPr>
          <a:lstStyle/>
          <a:p>
            <a:pPr lvl="0" algn="just"/>
            <a:endParaRPr lang="es-ES" sz="1400" dirty="0" smtClean="0">
              <a:latin typeface="Arial" panose="020B0604020202020204" pitchFamily="34" charset="0"/>
              <a:ea typeface="Times New Roman" panose="02020603050405020304" pitchFamily="18" charset="0"/>
            </a:endParaRPr>
          </a:p>
          <a:p>
            <a:pPr algn="just">
              <a:spcAft>
                <a:spcPts val="0"/>
              </a:spcAft>
            </a:pPr>
            <a:r>
              <a:rPr lang="es-MX" sz="1400" b="1" dirty="0">
                <a:latin typeface="Arial" panose="020B0604020202020204" pitchFamily="34" charset="0"/>
                <a:ea typeface="Times New Roman" panose="02020603050405020304" pitchFamily="18" charset="0"/>
              </a:rPr>
              <a:t>Artículo 52.</a:t>
            </a:r>
            <a:endParaRPr lang="es-MX" sz="1400" dirty="0">
              <a:latin typeface="Times New Roman" panose="02020603050405020304" pitchFamily="18" charset="0"/>
              <a:ea typeface="Times New Roman" panose="02020603050405020304" pitchFamily="18" charset="0"/>
            </a:endParaRPr>
          </a:p>
          <a:p>
            <a:pPr algn="just">
              <a:spcAft>
                <a:spcPts val="0"/>
              </a:spcAft>
            </a:pPr>
            <a:r>
              <a:rPr lang="es-MX" sz="1400" b="1" dirty="0">
                <a:latin typeface="Arial" panose="020B0604020202020204" pitchFamily="34" charset="0"/>
                <a:ea typeface="Times New Roman" panose="02020603050405020304" pitchFamily="18" charset="0"/>
              </a:rPr>
              <a:t>1. </a:t>
            </a:r>
            <a:r>
              <a:rPr lang="es-MX" sz="1400" dirty="0">
                <a:latin typeface="Arial" panose="020B0604020202020204" pitchFamily="34" charset="0"/>
                <a:ea typeface="Times New Roman" panose="02020603050405020304" pitchFamily="18" charset="0"/>
              </a:rPr>
              <a:t> Los </a:t>
            </a:r>
            <a:r>
              <a:rPr lang="es-MX" sz="1400" dirty="0" smtClean="0">
                <a:latin typeface="Arial" panose="020B0604020202020204" pitchFamily="34" charset="0"/>
                <a:ea typeface="Times New Roman" panose="02020603050405020304" pitchFamily="18" charset="0"/>
              </a:rPr>
              <a:t>órganos </a:t>
            </a:r>
            <a:r>
              <a:rPr lang="es-MX" sz="1400" dirty="0">
                <a:latin typeface="Arial" panose="020B0604020202020204" pitchFamily="34" charset="0"/>
                <a:ea typeface="Times New Roman" panose="02020603050405020304" pitchFamily="18" charset="0"/>
              </a:rPr>
              <a:t>internos de control tendrán, </a:t>
            </a:r>
            <a:r>
              <a:rPr lang="es-MX" sz="1400" b="1" dirty="0" smtClean="0">
                <a:latin typeface="Arial" panose="020B0604020202020204" pitchFamily="34" charset="0"/>
                <a:ea typeface="Times New Roman" panose="02020603050405020304" pitchFamily="18" charset="0"/>
              </a:rPr>
              <a:t>respecto al ente público correspondiente </a:t>
            </a:r>
            <a:r>
              <a:rPr lang="es-MX" sz="1400" dirty="0" smtClean="0">
                <a:latin typeface="Arial" panose="020B0604020202020204" pitchFamily="34" charset="0"/>
                <a:ea typeface="Times New Roman" panose="02020603050405020304" pitchFamily="18" charset="0"/>
              </a:rPr>
              <a:t>y </a:t>
            </a:r>
            <a:r>
              <a:rPr lang="es-MX" sz="1400" dirty="0">
                <a:latin typeface="Arial" panose="020B0604020202020204" pitchFamily="34" charset="0"/>
                <a:ea typeface="Times New Roman" panose="02020603050405020304" pitchFamily="18" charset="0"/>
              </a:rPr>
              <a:t>de conformidad con las normas y procedimientos legales aplicables, las siguientes atribuciones:</a:t>
            </a:r>
            <a:endParaRPr lang="es-MX" sz="1400" dirty="0">
              <a:latin typeface="Times New Roman" panose="02020603050405020304" pitchFamily="18" charset="0"/>
              <a:ea typeface="Times New Roman" panose="02020603050405020304" pitchFamily="18" charset="0"/>
            </a:endParaRPr>
          </a:p>
          <a:p>
            <a:pPr algn="just">
              <a:spcAft>
                <a:spcPts val="0"/>
              </a:spcAft>
            </a:pPr>
            <a:r>
              <a:rPr lang="es-MX" sz="1400" dirty="0">
                <a:latin typeface="Arial" panose="020B0604020202020204" pitchFamily="34" charset="0"/>
                <a:ea typeface="Times New Roman" panose="02020603050405020304" pitchFamily="18" charset="0"/>
              </a:rPr>
              <a:t> </a:t>
            </a:r>
            <a:r>
              <a:rPr lang="es-MX" sz="1400" dirty="0" smtClean="0">
                <a:latin typeface="Arial" panose="020B0604020202020204" pitchFamily="34" charset="0"/>
                <a:ea typeface="Times New Roman" panose="02020603050405020304" pitchFamily="18" charset="0"/>
              </a:rPr>
              <a:t>…</a:t>
            </a:r>
            <a:endParaRPr lang="es-MX" sz="1400" dirty="0">
              <a:latin typeface="Times New Roman" panose="02020603050405020304" pitchFamily="18" charset="0"/>
              <a:ea typeface="Times New Roman" panose="02020603050405020304" pitchFamily="18" charset="0"/>
            </a:endParaRPr>
          </a:p>
          <a:p>
            <a:pPr algn="just">
              <a:spcAft>
                <a:spcPts val="0"/>
              </a:spcAft>
            </a:pPr>
            <a:r>
              <a:rPr lang="es-MX" sz="1400" dirty="0">
                <a:latin typeface="Arial" panose="020B0604020202020204" pitchFamily="34" charset="0"/>
                <a:ea typeface="Times New Roman" panose="02020603050405020304" pitchFamily="18" charset="0"/>
              </a:rPr>
              <a:t>VII. </a:t>
            </a:r>
            <a:r>
              <a:rPr lang="es-ES" sz="1400" dirty="0">
                <a:latin typeface="Arial" panose="020B0604020202020204" pitchFamily="34" charset="0"/>
                <a:ea typeface="Times New Roman" panose="02020603050405020304" pitchFamily="18" charset="0"/>
              </a:rPr>
              <a:t>Recibir y en su caso, requerir, las declaraciones de situación patrimonial, de intereses y la constancia de presentación de la declaración fiscal de los servidores públicos, así como inscribirlas y mantenerlas actualizadas en el sistema correspondiente;</a:t>
            </a:r>
            <a:endParaRPr lang="es-MX" sz="1400" dirty="0">
              <a:latin typeface="Times New Roman" panose="02020603050405020304" pitchFamily="18" charset="0"/>
              <a:ea typeface="Times New Roman" panose="02020603050405020304" pitchFamily="18" charset="0"/>
            </a:endParaRPr>
          </a:p>
          <a:p>
            <a:pPr algn="just">
              <a:spcAft>
                <a:spcPts val="0"/>
              </a:spcAft>
            </a:pPr>
            <a:r>
              <a:rPr lang="es-ES" sz="1400" dirty="0">
                <a:latin typeface="Arial" panose="020B0604020202020204" pitchFamily="34" charset="0"/>
                <a:ea typeface="Times New Roman" panose="02020603050405020304" pitchFamily="18" charset="0"/>
              </a:rPr>
              <a:t> </a:t>
            </a:r>
            <a:endParaRPr lang="es-MX" sz="1400" dirty="0">
              <a:latin typeface="Times New Roman" panose="02020603050405020304" pitchFamily="18" charset="0"/>
              <a:ea typeface="Times New Roman" panose="02020603050405020304" pitchFamily="18" charset="0"/>
            </a:endParaRPr>
          </a:p>
          <a:p>
            <a:pPr algn="just">
              <a:spcAft>
                <a:spcPts val="0"/>
              </a:spcAft>
            </a:pPr>
            <a:r>
              <a:rPr lang="es-ES" sz="1400" dirty="0">
                <a:latin typeface="Arial" panose="020B0604020202020204" pitchFamily="34" charset="0"/>
                <a:ea typeface="Times New Roman" panose="02020603050405020304" pitchFamily="18" charset="0"/>
              </a:rPr>
              <a:t>VIII. Realizar verificaciones aleatorias de las declaraciones que obren en el sistema de evolución patrimonial, de declaración de intereses y de declaración fiscal  con propósitos de investigación y auditoría;</a:t>
            </a:r>
            <a:endParaRPr lang="es-MX" sz="1400" dirty="0">
              <a:latin typeface="Times New Roman" panose="02020603050405020304" pitchFamily="18" charset="0"/>
              <a:ea typeface="Times New Roman" panose="02020603050405020304" pitchFamily="18" charset="0"/>
            </a:endParaRPr>
          </a:p>
          <a:p>
            <a:pPr algn="just">
              <a:spcAft>
                <a:spcPts val="0"/>
              </a:spcAft>
            </a:pPr>
            <a:r>
              <a:rPr lang="es-ES" sz="1400" dirty="0">
                <a:latin typeface="Arial" panose="020B0604020202020204" pitchFamily="34" charset="0"/>
                <a:ea typeface="Times New Roman" panose="02020603050405020304" pitchFamily="18" charset="0"/>
              </a:rPr>
              <a:t> </a:t>
            </a:r>
            <a:endParaRPr lang="es-MX" sz="1400" dirty="0">
              <a:latin typeface="Times New Roman" panose="02020603050405020304" pitchFamily="18" charset="0"/>
              <a:ea typeface="Times New Roman" panose="02020603050405020304" pitchFamily="18" charset="0"/>
            </a:endParaRPr>
          </a:p>
          <a:p>
            <a:pPr algn="just">
              <a:spcAft>
                <a:spcPts val="0"/>
              </a:spcAft>
            </a:pPr>
            <a:r>
              <a:rPr lang="es-ES" sz="1400" dirty="0">
                <a:latin typeface="Arial" panose="020B0604020202020204" pitchFamily="34" charset="0"/>
                <a:ea typeface="Times New Roman" panose="02020603050405020304" pitchFamily="18" charset="0"/>
              </a:rPr>
              <a:t>IX. Requerir a los servidores públicos las aclaraciones pertinentes cuando sea detectado un aparente incremento inexplicable de su patrimonio;</a:t>
            </a:r>
            <a:endParaRPr lang="es-MX" sz="1400" dirty="0">
              <a:latin typeface="Times New Roman" panose="02020603050405020304" pitchFamily="18" charset="0"/>
              <a:ea typeface="Times New Roman" panose="02020603050405020304" pitchFamily="18" charset="0"/>
            </a:endParaRPr>
          </a:p>
          <a:p>
            <a:pPr lvl="0" algn="just"/>
            <a:r>
              <a:rPr lang="es-ES" sz="1400" dirty="0" smtClean="0">
                <a:latin typeface="Arial" panose="020B0604020202020204" pitchFamily="34" charset="0"/>
                <a:ea typeface="Times New Roman" panose="02020603050405020304" pitchFamily="18" charset="0"/>
              </a:rPr>
              <a:t>…</a:t>
            </a:r>
            <a:endParaRPr lang="es-ES" sz="1400" dirty="0">
              <a:latin typeface="Arial" panose="020B0604020202020204" pitchFamily="34" charset="0"/>
              <a:ea typeface="Times New Roman" panose="02020603050405020304" pitchFamily="18" charset="0"/>
            </a:endParaRPr>
          </a:p>
          <a:p>
            <a:pPr lvl="0" algn="just"/>
            <a:endParaRPr lang="es-MX" sz="1400"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231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Jalisco PPT-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323528" y="288032"/>
            <a:ext cx="8820472" cy="980728"/>
          </a:xfrm>
        </p:spPr>
        <p:txBody>
          <a:bodyPr>
            <a:noAutofit/>
          </a:bodyPr>
          <a:lstStyle/>
          <a:p>
            <a:r>
              <a:rPr lang="es-MX" sz="2000" b="1" dirty="0" smtClean="0"/>
              <a:t>¿QUÉ ES LA DECLARACIÓN DE SITUACIÓN PATRIMONIAL?</a:t>
            </a:r>
            <a:endParaRPr lang="es-MX" sz="2000" b="1" dirty="0"/>
          </a:p>
        </p:txBody>
      </p:sp>
      <p:sp>
        <p:nvSpPr>
          <p:cNvPr id="4" name="Rectángulo 3"/>
          <p:cNvSpPr/>
          <p:nvPr/>
        </p:nvSpPr>
        <p:spPr>
          <a:xfrm>
            <a:off x="755576" y="5085184"/>
            <a:ext cx="7776864"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p:cNvGrpSpPr/>
          <p:nvPr/>
        </p:nvGrpSpPr>
        <p:grpSpPr>
          <a:xfrm>
            <a:off x="467544" y="1555454"/>
            <a:ext cx="3036629" cy="4321818"/>
            <a:chOff x="1319347" y="504646"/>
            <a:chExt cx="4062549" cy="5229948"/>
          </a:xfrm>
        </p:grpSpPr>
        <p:pic>
          <p:nvPicPr>
            <p:cNvPr id="9" name="Picture 2" descr="Resultado de imagen para que es declaracion de situacion patrimonial"/>
            <p:cNvPicPr>
              <a:picLocks noChangeAspect="1" noChangeArrowheads="1"/>
            </p:cNvPicPr>
            <p:nvPr/>
          </p:nvPicPr>
          <p:blipFill rotWithShape="1">
            <a:blip r:embed="rId3">
              <a:extLst>
                <a:ext uri="{28A0092B-C50C-407E-A947-70E740481C1C}">
                  <a14:useLocalDpi xmlns:a14="http://schemas.microsoft.com/office/drawing/2010/main" val="0"/>
                </a:ext>
              </a:extLst>
            </a:blip>
            <a:srcRect l="3427" t="12656" r="59442" b="8977"/>
            <a:stretch/>
          </p:blipFill>
          <p:spPr bwMode="auto">
            <a:xfrm>
              <a:off x="1319347" y="504646"/>
              <a:ext cx="4062549" cy="5229948"/>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rot="19781519">
              <a:off x="1413766" y="2633896"/>
              <a:ext cx="1888319" cy="409693"/>
            </a:xfrm>
            <a:prstGeom prst="rect">
              <a:avLst/>
            </a:prstGeom>
            <a:solidFill>
              <a:schemeClr val="bg1"/>
            </a:solidFill>
          </p:spPr>
          <p:txBody>
            <a:bodyPr wrap="square" rtlCol="0">
              <a:spAutoFit/>
            </a:bodyPr>
            <a:lstStyle/>
            <a:p>
              <a:pPr algn="ctr"/>
              <a:r>
                <a:rPr lang="es-MX" sz="800" dirty="0" smtClean="0"/>
                <a:t>Declaración de Situación Patrimonial</a:t>
              </a:r>
              <a:endParaRPr lang="es-MX" sz="800" dirty="0"/>
            </a:p>
          </p:txBody>
        </p:sp>
      </p:grpSp>
      <p:sp>
        <p:nvSpPr>
          <p:cNvPr id="3" name="2 Marcador de contenido"/>
          <p:cNvSpPr>
            <a:spLocks noGrp="1"/>
          </p:cNvSpPr>
          <p:nvPr>
            <p:ph idx="1"/>
          </p:nvPr>
        </p:nvSpPr>
        <p:spPr>
          <a:xfrm>
            <a:off x="3827701" y="1052737"/>
            <a:ext cx="4776747" cy="5472607"/>
          </a:xfrm>
        </p:spPr>
        <p:txBody>
          <a:bodyPr>
            <a:normAutofit/>
          </a:bodyPr>
          <a:lstStyle/>
          <a:p>
            <a:pPr algn="just">
              <a:buNone/>
            </a:pPr>
            <a:r>
              <a:rPr lang="es-MX" sz="1800" dirty="0" smtClean="0"/>
              <a:t>	</a:t>
            </a:r>
          </a:p>
          <a:p>
            <a:pPr algn="just">
              <a:buNone/>
            </a:pPr>
            <a:r>
              <a:rPr lang="es-MX" sz="2000" dirty="0"/>
              <a:t> </a:t>
            </a:r>
            <a:r>
              <a:rPr lang="es-MX" sz="2000" dirty="0" smtClean="0"/>
              <a:t>     Es </a:t>
            </a:r>
            <a:r>
              <a:rPr lang="es-MX" sz="2000" dirty="0"/>
              <a:t>el instrumento establecido </a:t>
            </a:r>
            <a:r>
              <a:rPr lang="es-MX" sz="2000" dirty="0" smtClean="0"/>
              <a:t>en el artículo 33 de la </a:t>
            </a:r>
            <a:r>
              <a:rPr lang="es-MX" sz="2000" dirty="0"/>
              <a:t>Ley </a:t>
            </a:r>
            <a:r>
              <a:rPr lang="es-MX" sz="2000" dirty="0" smtClean="0"/>
              <a:t>General de Responsabilidades Administrativas, aplicable de conformidad con el artículo 46 numeral 2 fracción II de la Ley de Responsabilidades Políticas y Administrativas del Estado de Jalisco</a:t>
            </a:r>
            <a:r>
              <a:rPr lang="es-MX" sz="2000" dirty="0"/>
              <a:t> (en adelante </a:t>
            </a:r>
            <a:r>
              <a:rPr lang="es-MX" sz="2000" dirty="0" smtClean="0"/>
              <a:t>LRPA), así como el 92 de la Constitución Local, a </a:t>
            </a:r>
            <a:r>
              <a:rPr lang="es-MX" sz="2000" dirty="0"/>
              <a:t>través del cual </a:t>
            </a:r>
            <a:r>
              <a:rPr lang="es-MX" sz="2000" dirty="0" smtClean="0"/>
              <a:t>las y los servidores públicos obligados </a:t>
            </a:r>
            <a:r>
              <a:rPr lang="es-MX" sz="2000" dirty="0"/>
              <a:t>en los términos de la misma, declaran </a:t>
            </a:r>
            <a:r>
              <a:rPr lang="es-MX" sz="2000" dirty="0" smtClean="0"/>
              <a:t>con </a:t>
            </a:r>
            <a:r>
              <a:rPr lang="es-MX" sz="2000" b="1" dirty="0" smtClean="0"/>
              <a:t>oportunidad y veracidad, </a:t>
            </a:r>
            <a:r>
              <a:rPr lang="es-MX" sz="2000" dirty="0" smtClean="0"/>
              <a:t>la </a:t>
            </a:r>
            <a:r>
              <a:rPr lang="es-MX" sz="2000" dirty="0"/>
              <a:t>situación que guarda su patrimonio al inicio de un cargo </a:t>
            </a:r>
            <a:r>
              <a:rPr lang="es-MX" sz="2000" dirty="0" smtClean="0"/>
              <a:t>público obligado, así </a:t>
            </a:r>
            <a:r>
              <a:rPr lang="es-MX" sz="2000" dirty="0"/>
              <a:t>como la evolución que tenga durante su  desempeño </a:t>
            </a:r>
            <a:r>
              <a:rPr lang="es-MX" sz="2000" dirty="0" smtClean="0"/>
              <a:t>hasta su conclusión.</a:t>
            </a:r>
            <a:endParaRPr lang="es-MX" sz="3600" dirty="0"/>
          </a:p>
        </p:txBody>
      </p:sp>
    </p:spTree>
    <p:extLst>
      <p:ext uri="{BB962C8B-B14F-4D97-AF65-F5344CB8AC3E}">
        <p14:creationId xmlns:p14="http://schemas.microsoft.com/office/powerpoint/2010/main" val="16792438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Jalisco PPT-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161764" y="260648"/>
            <a:ext cx="8820472" cy="980728"/>
          </a:xfrm>
        </p:spPr>
        <p:txBody>
          <a:bodyPr>
            <a:noAutofit/>
          </a:bodyPr>
          <a:lstStyle/>
          <a:p>
            <a:r>
              <a:rPr lang="es-MX" sz="3200" b="1" dirty="0" smtClean="0"/>
              <a:t>¿QUÉ ES LA DECLARACIÓN DE INTERESES?</a:t>
            </a:r>
            <a:endParaRPr lang="es-MX" sz="3200" b="1" dirty="0"/>
          </a:p>
        </p:txBody>
      </p:sp>
      <p:sp>
        <p:nvSpPr>
          <p:cNvPr id="5" name="Rectángulo 4"/>
          <p:cNvSpPr/>
          <p:nvPr/>
        </p:nvSpPr>
        <p:spPr>
          <a:xfrm>
            <a:off x="827584" y="5301208"/>
            <a:ext cx="7715200"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0"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605022"/>
            <a:ext cx="3114861" cy="233614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287524" y="980728"/>
            <a:ext cx="8568952" cy="5688632"/>
          </a:xfrm>
        </p:spPr>
        <p:txBody>
          <a:bodyPr>
            <a:noAutofit/>
          </a:bodyPr>
          <a:lstStyle/>
          <a:p>
            <a:pPr algn="just">
              <a:buNone/>
            </a:pPr>
            <a:r>
              <a:rPr lang="es-MX" sz="1800" dirty="0" smtClean="0"/>
              <a:t>		</a:t>
            </a:r>
          </a:p>
          <a:p>
            <a:pPr algn="just">
              <a:buNone/>
            </a:pPr>
            <a:r>
              <a:rPr lang="es-MX" sz="1800" dirty="0" smtClean="0"/>
              <a:t>	Es el documento establecido en el artículo 48 de la LGRA, que contiene la manifestación preventiva por parte de los servidores públicos, respecto a la probable existencia o no, de relaciones personales, familiares o de negocios con las personas físicas o jurídicas que podrían intervenir en los actos y procedimientos a su cargo.</a:t>
            </a:r>
          </a:p>
          <a:p>
            <a:pPr algn="just">
              <a:buNone/>
            </a:pPr>
            <a:endParaRPr lang="es-MX" sz="1800" dirty="0"/>
          </a:p>
          <a:p>
            <a:pPr algn="just">
              <a:buNone/>
            </a:pPr>
            <a:endParaRPr lang="es-MX" sz="1800" dirty="0" smtClean="0"/>
          </a:p>
          <a:p>
            <a:pPr algn="just">
              <a:buNone/>
            </a:pPr>
            <a:endParaRPr lang="es-MX" sz="1800" dirty="0"/>
          </a:p>
          <a:p>
            <a:pPr algn="just">
              <a:buNone/>
            </a:pPr>
            <a:endParaRPr lang="es-MX" sz="1800" dirty="0" smtClean="0"/>
          </a:p>
          <a:p>
            <a:pPr algn="just">
              <a:buNone/>
            </a:pPr>
            <a:endParaRPr lang="es-MX" sz="1800" dirty="0"/>
          </a:p>
          <a:p>
            <a:pPr algn="just">
              <a:buNone/>
            </a:pPr>
            <a:endParaRPr lang="es-MX" sz="1800" dirty="0" smtClean="0"/>
          </a:p>
          <a:p>
            <a:pPr algn="just">
              <a:buNone/>
            </a:pPr>
            <a:endParaRPr lang="es-MX" sz="1800" dirty="0"/>
          </a:p>
          <a:p>
            <a:pPr algn="just">
              <a:buNone/>
            </a:pPr>
            <a:endParaRPr lang="es-MX" sz="1800" dirty="0" smtClean="0"/>
          </a:p>
          <a:p>
            <a:pPr algn="just">
              <a:buNone/>
            </a:pPr>
            <a:r>
              <a:rPr lang="es-MX" sz="1800" dirty="0" smtClean="0"/>
              <a:t>	Por el momento, la información que se proporciona se acota a los rubros solicitados en el formato de la declaración de posible conflicto de interés que se encuentra incluida en los formatos de las declaraciones de situación patrimonial, conforme a los formatos federales, según lo dispuso el artículo Tercero Transitorio de la LGRA. </a:t>
            </a:r>
          </a:p>
          <a:p>
            <a:pPr algn="just">
              <a:buNone/>
            </a:pPr>
            <a:r>
              <a:rPr lang="es-MX" sz="1800" dirty="0" smtClean="0"/>
              <a:t>	</a:t>
            </a:r>
            <a:endParaRPr lang="es-MX" sz="1800" dirty="0"/>
          </a:p>
        </p:txBody>
      </p:sp>
    </p:spTree>
    <p:extLst>
      <p:ext uri="{BB962C8B-B14F-4D97-AF65-F5344CB8AC3E}">
        <p14:creationId xmlns:p14="http://schemas.microsoft.com/office/powerpoint/2010/main" val="5259853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2050"/>
                                        </p:tgtEl>
                                        <p:attrNameLst>
                                          <p:attrName>r</p:attrName>
                                        </p:attrNameLst>
                                      </p:cBhvr>
                                    </p:animRot>
                                    <p:animRot by="-240000">
                                      <p:cBhvr>
                                        <p:cTn id="11" dur="200" fill="hold">
                                          <p:stCondLst>
                                            <p:cond delay="200"/>
                                          </p:stCondLst>
                                        </p:cTn>
                                        <p:tgtEl>
                                          <p:spTgt spid="2050"/>
                                        </p:tgtEl>
                                        <p:attrNameLst>
                                          <p:attrName>r</p:attrName>
                                        </p:attrNameLst>
                                      </p:cBhvr>
                                    </p:animRot>
                                    <p:animRot by="240000">
                                      <p:cBhvr>
                                        <p:cTn id="12" dur="200" fill="hold">
                                          <p:stCondLst>
                                            <p:cond delay="400"/>
                                          </p:stCondLst>
                                        </p:cTn>
                                        <p:tgtEl>
                                          <p:spTgt spid="2050"/>
                                        </p:tgtEl>
                                        <p:attrNameLst>
                                          <p:attrName>r</p:attrName>
                                        </p:attrNameLst>
                                      </p:cBhvr>
                                    </p:animRot>
                                    <p:animRot by="-240000">
                                      <p:cBhvr>
                                        <p:cTn id="13" dur="200" fill="hold">
                                          <p:stCondLst>
                                            <p:cond delay="600"/>
                                          </p:stCondLst>
                                        </p:cTn>
                                        <p:tgtEl>
                                          <p:spTgt spid="2050"/>
                                        </p:tgtEl>
                                        <p:attrNameLst>
                                          <p:attrName>r</p:attrName>
                                        </p:attrNameLst>
                                      </p:cBhvr>
                                    </p:animRot>
                                    <p:animRot by="120000">
                                      <p:cBhvr>
                                        <p:cTn id="14" dur="200" fill="hold">
                                          <p:stCondLst>
                                            <p:cond delay="800"/>
                                          </p:stCondLst>
                                        </p:cTn>
                                        <p:tgtEl>
                                          <p:spTgt spid="2050"/>
                                        </p:tgtEl>
                                        <p:attrNameLst>
                                          <p:attrName>r</p:attrName>
                                        </p:attrNameLst>
                                      </p:cBhvr>
                                    </p:animRot>
                                  </p:childTnLst>
                                </p:cTn>
                              </p:par>
                              <p:par>
                                <p:cTn id="15" presetID="6" presetClass="emph" presetSubtype="0" fill="hold" grpId="0" nodeType="withEffect">
                                  <p:stCondLst>
                                    <p:cond delay="0"/>
                                  </p:stCondLst>
                                  <p:childTnLst>
                                    <p:animScale>
                                      <p:cBhvr>
                                        <p:cTn id="16" dur="2000" fill="hold"/>
                                        <p:tgtEl>
                                          <p:spTgt spid="3">
                                            <p:txEl>
                                              <p:pRg st="0" end="0"/>
                                            </p:txEl>
                                          </p:spTgt>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3">
                                            <p:txEl>
                                              <p:pRg st="1" end="1"/>
                                            </p:txEl>
                                          </p:spTgt>
                                        </p:tgtEl>
                                        <p:attrNameLst>
                                          <p:attrName>style.color</p:attrName>
                                        </p:attrNameLst>
                                      </p:cBhvr>
                                      <p:to>
                                        <a:schemeClr val="bg1"/>
                                      </p:to>
                                    </p:animClr>
                                    <p:animClr clrSpc="rgb" dir="cw">
                                      <p:cBhvr>
                                        <p:cTn id="21" dur="250" autoRev="1" fill="remove"/>
                                        <p:tgtEl>
                                          <p:spTgt spid="3">
                                            <p:txEl>
                                              <p:pRg st="1" end="1"/>
                                            </p:txEl>
                                          </p:spTgt>
                                        </p:tgtEl>
                                        <p:attrNameLst>
                                          <p:attrName>fillcolor</p:attrName>
                                        </p:attrNameLst>
                                      </p:cBhvr>
                                      <p:to>
                                        <a:schemeClr val="bg1"/>
                                      </p:to>
                                    </p:animClr>
                                    <p:set>
                                      <p:cBhvr>
                                        <p:cTn id="22" dur="250" autoRev="1" fill="remove"/>
                                        <p:tgtEl>
                                          <p:spTgt spid="3">
                                            <p:txEl>
                                              <p:pRg st="1" end="1"/>
                                            </p:txEl>
                                          </p:spTgt>
                                        </p:tgtEl>
                                        <p:attrNameLst>
                                          <p:attrName>fill.type</p:attrName>
                                        </p:attrNameLst>
                                      </p:cBhvr>
                                      <p:to>
                                        <p:strVal val="solid"/>
                                      </p:to>
                                    </p:set>
                                    <p:set>
                                      <p:cBhvr>
                                        <p:cTn id="23" dur="250" autoRev="1" fill="remove"/>
                                        <p:tgtEl>
                                          <p:spTgt spid="3">
                                            <p:txEl>
                                              <p:pRg st="1" end="1"/>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3">
                                            <p:txEl>
                                              <p:pRg st="10" end="10"/>
                                            </p:txEl>
                                          </p:spTgt>
                                        </p:tgtEl>
                                        <p:attrNameLst>
                                          <p:attrName>style.color</p:attrName>
                                        </p:attrNameLst>
                                      </p:cBhvr>
                                      <p:to>
                                        <a:schemeClr val="bg1"/>
                                      </p:to>
                                    </p:animClr>
                                    <p:animClr clrSpc="rgb" dir="cw">
                                      <p:cBhvr>
                                        <p:cTn id="28" dur="250" autoRev="1" fill="remove"/>
                                        <p:tgtEl>
                                          <p:spTgt spid="3">
                                            <p:txEl>
                                              <p:pRg st="10" end="10"/>
                                            </p:txEl>
                                          </p:spTgt>
                                        </p:tgtEl>
                                        <p:attrNameLst>
                                          <p:attrName>fillcolor</p:attrName>
                                        </p:attrNameLst>
                                      </p:cBhvr>
                                      <p:to>
                                        <a:schemeClr val="bg1"/>
                                      </p:to>
                                    </p:animClr>
                                    <p:set>
                                      <p:cBhvr>
                                        <p:cTn id="29" dur="250" autoRev="1" fill="remove"/>
                                        <p:tgtEl>
                                          <p:spTgt spid="3">
                                            <p:txEl>
                                              <p:pRg st="10" end="10"/>
                                            </p:txEl>
                                          </p:spTgt>
                                        </p:tgtEl>
                                        <p:attrNameLst>
                                          <p:attrName>fill.type</p:attrName>
                                        </p:attrNameLst>
                                      </p:cBhvr>
                                      <p:to>
                                        <p:strVal val="solid"/>
                                      </p:to>
                                    </p:set>
                                    <p:set>
                                      <p:cBhvr>
                                        <p:cTn id="30" dur="250" autoRev="1" fill="remove"/>
                                        <p:tgtEl>
                                          <p:spTgt spid="3">
                                            <p:txEl>
                                              <p:pRg st="10" end="10"/>
                                            </p:txEl>
                                          </p:spTgt>
                                        </p:tgtEl>
                                        <p:attrNameLst>
                                          <p:attrName>fill.on</p:attrName>
                                        </p:attrNameLst>
                                      </p:cBhvr>
                                      <p:to>
                                        <p:strVal val="true"/>
                                      </p:to>
                                    </p:set>
                                  </p:childTnLst>
                                </p:cTn>
                              </p:par>
                              <p:par>
                                <p:cTn id="31" presetID="27" presetClass="emph" presetSubtype="0" fill="remove" grpId="0" nodeType="withEffect">
                                  <p:stCondLst>
                                    <p:cond delay="0"/>
                                  </p:stCondLst>
                                  <p:childTnLst>
                                    <p:animClr clrSpc="rgb" dir="cw">
                                      <p:cBhvr override="childStyle">
                                        <p:cTn id="32" dur="250" autoRev="1" fill="remove"/>
                                        <p:tgtEl>
                                          <p:spTgt spid="3">
                                            <p:txEl>
                                              <p:pRg st="11" end="11"/>
                                            </p:txEl>
                                          </p:spTgt>
                                        </p:tgtEl>
                                        <p:attrNameLst>
                                          <p:attrName>style.color</p:attrName>
                                        </p:attrNameLst>
                                      </p:cBhvr>
                                      <p:to>
                                        <a:schemeClr val="bg1"/>
                                      </p:to>
                                    </p:animClr>
                                    <p:animClr clrSpc="rgb" dir="cw">
                                      <p:cBhvr>
                                        <p:cTn id="33" dur="250" autoRev="1" fill="remove"/>
                                        <p:tgtEl>
                                          <p:spTgt spid="3">
                                            <p:txEl>
                                              <p:pRg st="11" end="11"/>
                                            </p:txEl>
                                          </p:spTgt>
                                        </p:tgtEl>
                                        <p:attrNameLst>
                                          <p:attrName>fillcolor</p:attrName>
                                        </p:attrNameLst>
                                      </p:cBhvr>
                                      <p:to>
                                        <a:schemeClr val="bg1"/>
                                      </p:to>
                                    </p:animClr>
                                    <p:set>
                                      <p:cBhvr>
                                        <p:cTn id="34" dur="250" autoRev="1" fill="remove"/>
                                        <p:tgtEl>
                                          <p:spTgt spid="3">
                                            <p:txEl>
                                              <p:pRg st="11" end="11"/>
                                            </p:txEl>
                                          </p:spTgt>
                                        </p:tgtEl>
                                        <p:attrNameLst>
                                          <p:attrName>fill.type</p:attrName>
                                        </p:attrNameLst>
                                      </p:cBhvr>
                                      <p:to>
                                        <p:strVal val="solid"/>
                                      </p:to>
                                    </p:set>
                                    <p:set>
                                      <p:cBhvr>
                                        <p:cTn id="35" dur="250" autoRev="1" fill="remove"/>
                                        <p:tgtEl>
                                          <p:spTgt spid="3">
                                            <p:txEl>
                                              <p:pRg st="11" end="1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alisco PPT-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4" y="0"/>
            <a:ext cx="9144000" cy="6858000"/>
          </a:xfrm>
          <a:prstGeom prst="rect">
            <a:avLst/>
          </a:prstGeom>
        </p:spPr>
      </p:pic>
      <p:sp>
        <p:nvSpPr>
          <p:cNvPr id="2" name="1 Título"/>
          <p:cNvSpPr>
            <a:spLocks noGrp="1"/>
          </p:cNvSpPr>
          <p:nvPr>
            <p:ph type="title"/>
          </p:nvPr>
        </p:nvSpPr>
        <p:spPr>
          <a:xfrm>
            <a:off x="323528" y="0"/>
            <a:ext cx="8100392" cy="1512168"/>
          </a:xfrm>
        </p:spPr>
        <p:txBody>
          <a:bodyPr>
            <a:noAutofit/>
          </a:bodyPr>
          <a:lstStyle/>
          <a:p>
            <a:r>
              <a:rPr lang="es-MX" sz="2400" b="1" dirty="0" smtClean="0"/>
              <a:t/>
            </a:r>
            <a:br>
              <a:rPr lang="es-MX" sz="2400" b="1" dirty="0" smtClean="0"/>
            </a:br>
            <a:r>
              <a:rPr lang="es-MX" sz="2000" b="1" dirty="0" smtClean="0"/>
              <a:t>¿QUIÉNES ESTÁN OBLIGADOS(AS) A PRESENTAR LAS DECLARACIONES PATRIMONIALES Y DE INTERESES EN EL AMBITO MUNICIPAL?</a:t>
            </a:r>
            <a:endParaRPr lang="es-MX" sz="2000" b="1" dirty="0"/>
          </a:p>
        </p:txBody>
      </p:sp>
      <p:sp>
        <p:nvSpPr>
          <p:cNvPr id="3" name="2 Marcador de contenido"/>
          <p:cNvSpPr>
            <a:spLocks noGrp="1"/>
          </p:cNvSpPr>
          <p:nvPr>
            <p:ph idx="1"/>
          </p:nvPr>
        </p:nvSpPr>
        <p:spPr>
          <a:xfrm>
            <a:off x="431540" y="1512168"/>
            <a:ext cx="8208912" cy="3744416"/>
          </a:xfrm>
        </p:spPr>
        <p:txBody>
          <a:bodyPr>
            <a:normAutofit/>
          </a:bodyPr>
          <a:lstStyle/>
          <a:p>
            <a:pPr marL="0" indent="0" algn="just">
              <a:buNone/>
            </a:pPr>
            <a:r>
              <a:rPr lang="es-MX" sz="2400" dirty="0" smtClean="0"/>
              <a:t>Todos los servidores públicos referidos en el artículo 92 de la Constitución Política del Estado de Jalisco; (en general a toda persona que desempeñe un cargo o comisión de cualquier naturaleza entre otros entes públicos, en los Municipios, así como a quienes presten servicios en los organismos descentralizados, fideicomisos públicos y empresas de participación estatal o municipal mayoritaria.</a:t>
            </a:r>
            <a:endParaRPr lang="es-MX" sz="1800" dirty="0" smtClean="0">
              <a:solidFill>
                <a:srgbClr val="FF0000"/>
              </a:solidFill>
            </a:endParaRPr>
          </a:p>
        </p:txBody>
      </p:sp>
      <p:sp>
        <p:nvSpPr>
          <p:cNvPr id="5" name="Rectángulo 4"/>
          <p:cNvSpPr/>
          <p:nvPr/>
        </p:nvSpPr>
        <p:spPr>
          <a:xfrm>
            <a:off x="539552" y="5157192"/>
            <a:ext cx="7992888"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098"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1666" y="4176464"/>
            <a:ext cx="4700068" cy="2160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Jalisco PPT-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36512" y="288032"/>
            <a:ext cx="9144000" cy="764704"/>
          </a:xfrm>
        </p:spPr>
        <p:txBody>
          <a:bodyPr>
            <a:normAutofit/>
          </a:bodyPr>
          <a:lstStyle/>
          <a:p>
            <a:r>
              <a:rPr lang="es-MX" sz="2400" b="1" dirty="0" smtClean="0"/>
              <a:t>¿CUÁNTOS TIPOS DE DECLARACIONES EXISTEN?</a:t>
            </a:r>
            <a:endParaRPr lang="es-MX" sz="2400" b="1" dirty="0"/>
          </a:p>
        </p:txBody>
      </p:sp>
      <p:grpSp>
        <p:nvGrpSpPr>
          <p:cNvPr id="23" name="Grupo 22"/>
          <p:cNvGrpSpPr/>
          <p:nvPr/>
        </p:nvGrpSpPr>
        <p:grpSpPr>
          <a:xfrm>
            <a:off x="1187624" y="1268760"/>
            <a:ext cx="7459691" cy="5328592"/>
            <a:chOff x="1187624" y="1268760"/>
            <a:chExt cx="7459691" cy="5328592"/>
          </a:xfrm>
        </p:grpSpPr>
        <p:pic>
          <p:nvPicPr>
            <p:cNvPr id="5124" name="Picture 4" descr="Resultado de imagen para TRIANGULO CON CUATRO COLORES"/>
            <p:cNvPicPr>
              <a:picLocks noChangeAspect="1" noChangeArrowheads="1"/>
            </p:cNvPicPr>
            <p:nvPr/>
          </p:nvPicPr>
          <p:blipFill rotWithShape="1">
            <a:blip r:embed="rId3">
              <a:extLst>
                <a:ext uri="{28A0092B-C50C-407E-A947-70E740481C1C}">
                  <a14:useLocalDpi xmlns:a14="http://schemas.microsoft.com/office/drawing/2010/main" val="0"/>
                </a:ext>
              </a:extLst>
            </a:blip>
            <a:srcRect l="15668" t="3931" r="16699" b="11548"/>
            <a:stretch/>
          </p:blipFill>
          <p:spPr bwMode="auto">
            <a:xfrm>
              <a:off x="1187624" y="1268760"/>
              <a:ext cx="7459691" cy="5328592"/>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p:cNvSpPr txBox="1"/>
            <p:nvPr/>
          </p:nvSpPr>
          <p:spPr>
            <a:xfrm>
              <a:off x="4535488" y="1697039"/>
              <a:ext cx="1368152" cy="1169551"/>
            </a:xfrm>
            <a:prstGeom prst="rect">
              <a:avLst/>
            </a:prstGeom>
            <a:noFill/>
          </p:spPr>
          <p:txBody>
            <a:bodyPr wrap="square" rtlCol="0">
              <a:spAutoFit/>
            </a:bodyPr>
            <a:lstStyle/>
            <a:p>
              <a:pPr>
                <a:buNone/>
              </a:pPr>
              <a:r>
                <a:rPr lang="es-ES_tradnl" sz="1400" b="1" dirty="0"/>
                <a:t>1.- La patrimonial y de interés </a:t>
              </a:r>
              <a:r>
                <a:rPr lang="es-ES_tradnl" sz="1400" b="1" dirty="0" smtClean="0"/>
                <a:t>inicial (ingreso o reingreso)</a:t>
              </a:r>
              <a:endParaRPr lang="es-MX" sz="1400" dirty="0"/>
            </a:p>
          </p:txBody>
        </p:sp>
        <p:sp>
          <p:nvSpPr>
            <p:cNvPr id="19" name="Rectángulo 18"/>
            <p:cNvSpPr/>
            <p:nvPr/>
          </p:nvSpPr>
          <p:spPr>
            <a:xfrm>
              <a:off x="3563888" y="3130270"/>
              <a:ext cx="2952328" cy="738664"/>
            </a:xfrm>
            <a:prstGeom prst="rect">
              <a:avLst/>
            </a:prstGeom>
          </p:spPr>
          <p:txBody>
            <a:bodyPr wrap="square">
              <a:spAutoFit/>
            </a:bodyPr>
            <a:lstStyle/>
            <a:p>
              <a:pPr>
                <a:buNone/>
              </a:pPr>
              <a:r>
                <a:rPr lang="es-ES_tradnl" sz="1400" dirty="0"/>
                <a:t> </a:t>
              </a:r>
              <a:r>
                <a:rPr lang="es-ES_tradnl" sz="1400" b="1" dirty="0"/>
                <a:t>2.- La patrimonial y de intereses de modificación, </a:t>
              </a:r>
              <a:r>
                <a:rPr lang="es-ES_tradnl" sz="1400" dirty="0"/>
                <a:t>en caso de continuidad en el cargo o</a:t>
              </a:r>
              <a:r>
                <a:rPr lang="es-ES_tradnl" sz="1400" dirty="0" smtClean="0"/>
                <a:t>bligado</a:t>
              </a:r>
              <a:r>
                <a:rPr lang="es-ES_tradnl" sz="1400" dirty="0"/>
                <a:t>. </a:t>
              </a:r>
            </a:p>
          </p:txBody>
        </p:sp>
        <p:sp>
          <p:nvSpPr>
            <p:cNvPr id="20" name="Rectángulo 19"/>
            <p:cNvSpPr/>
            <p:nvPr/>
          </p:nvSpPr>
          <p:spPr>
            <a:xfrm>
              <a:off x="2631469" y="4396294"/>
              <a:ext cx="4572000" cy="738664"/>
            </a:xfrm>
            <a:prstGeom prst="rect">
              <a:avLst/>
            </a:prstGeom>
          </p:spPr>
          <p:txBody>
            <a:bodyPr>
              <a:spAutoFit/>
            </a:bodyPr>
            <a:lstStyle/>
            <a:p>
              <a:pPr lvl="0" algn="just"/>
              <a:r>
                <a:rPr lang="es-ES_tradnl" sz="1400" b="1" dirty="0"/>
                <a:t>3.- La patrimonial y de intereses de conclusión del encargo, </a:t>
              </a:r>
              <a:r>
                <a:rPr lang="es-ES_tradnl" sz="1400" dirty="0"/>
                <a:t>en caso de terminación del empleo, cargo, comisión o servicio.</a:t>
              </a:r>
              <a:endParaRPr lang="es-ES_tradnl" sz="1400" b="1" dirty="0"/>
            </a:p>
          </p:txBody>
        </p:sp>
        <p:sp>
          <p:nvSpPr>
            <p:cNvPr id="21" name="Rectángulo 20"/>
            <p:cNvSpPr/>
            <p:nvPr/>
          </p:nvSpPr>
          <p:spPr>
            <a:xfrm>
              <a:off x="2095456" y="5427221"/>
              <a:ext cx="5284856" cy="1169551"/>
            </a:xfrm>
            <a:prstGeom prst="rect">
              <a:avLst/>
            </a:prstGeom>
            <a:noFill/>
          </p:spPr>
          <p:txBody>
            <a:bodyPr wrap="square">
              <a:spAutoFit/>
            </a:bodyPr>
            <a:lstStyle/>
            <a:p>
              <a:pPr algn="just"/>
              <a:r>
                <a:rPr lang="es-ES_tradnl" sz="1400" b="1" dirty="0"/>
                <a:t>4.- Una especial de intereses, </a:t>
              </a:r>
              <a:r>
                <a:rPr lang="es-ES_tradnl" sz="1400" dirty="0"/>
                <a:t>en cualquier momento en que el servidor público, en el ejercicio de sus funciones considere que se puede actualizar un posible conflicto de interés, cuyo formato se dará a conocer en su momento por parte del Comité Coordinador del Sistema Nacional Anticorrupción.</a:t>
              </a:r>
              <a:endParaRPr lang="es-MX" sz="1400" b="1" dirty="0"/>
            </a:p>
          </p:txBody>
        </p:sp>
      </p:grpSp>
      <p:sp>
        <p:nvSpPr>
          <p:cNvPr id="3" name="2 Marcador de contenido"/>
          <p:cNvSpPr>
            <a:spLocks noGrp="1"/>
          </p:cNvSpPr>
          <p:nvPr>
            <p:ph idx="1"/>
          </p:nvPr>
        </p:nvSpPr>
        <p:spPr>
          <a:xfrm>
            <a:off x="259583" y="1024219"/>
            <a:ext cx="4301069" cy="548679"/>
          </a:xfrm>
        </p:spPr>
        <p:txBody>
          <a:bodyPr>
            <a:normAutofit/>
          </a:bodyPr>
          <a:lstStyle/>
          <a:p>
            <a:pPr algn="just">
              <a:buNone/>
            </a:pPr>
            <a:r>
              <a:rPr lang="es-ES_tradnl" sz="1800" dirty="0" smtClean="0"/>
              <a:t>Existen 4 tipos (artículo 33 y 48 de la LGRA):</a:t>
            </a:r>
            <a:endParaRPr lang="es-MX" sz="1800"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Jalisco PPT-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0" y="341784"/>
            <a:ext cx="9144000" cy="854968"/>
          </a:xfrm>
        </p:spPr>
        <p:txBody>
          <a:bodyPr>
            <a:noAutofit/>
          </a:bodyPr>
          <a:lstStyle/>
          <a:p>
            <a:r>
              <a:rPr lang="es-MX" sz="2400" b="1" dirty="0" smtClean="0"/>
              <a:t>¿CUÁLES SON LOS PLAZOS PARA LA PRESENTACIÓN DE LAS DECLARACIONES?</a:t>
            </a:r>
            <a:endParaRPr lang="es-MX" sz="2400" b="1" dirty="0"/>
          </a:p>
        </p:txBody>
      </p:sp>
      <p:sp>
        <p:nvSpPr>
          <p:cNvPr id="4" name="Rectángulo 3"/>
          <p:cNvSpPr/>
          <p:nvPr/>
        </p:nvSpPr>
        <p:spPr>
          <a:xfrm>
            <a:off x="611560" y="5301208"/>
            <a:ext cx="7776864" cy="11521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146"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b="16319"/>
          <a:stretch/>
        </p:blipFill>
        <p:spPr bwMode="auto">
          <a:xfrm>
            <a:off x="412066" y="2420821"/>
            <a:ext cx="3971206" cy="332313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433414" y="1323552"/>
            <a:ext cx="8243042" cy="923330"/>
          </a:xfrm>
          <a:prstGeom prst="rect">
            <a:avLst/>
          </a:prstGeom>
        </p:spPr>
        <p:txBody>
          <a:bodyPr wrap="square">
            <a:spAutoFit/>
          </a:bodyPr>
          <a:lstStyle/>
          <a:p>
            <a:pPr algn="just">
              <a:buNone/>
            </a:pPr>
            <a:r>
              <a:rPr lang="es-ES_tradnl" dirty="0" smtClean="0"/>
              <a:t>De acuerdo con el </a:t>
            </a:r>
            <a:r>
              <a:rPr lang="es-ES_tradnl" dirty="0"/>
              <a:t>artículo </a:t>
            </a:r>
            <a:r>
              <a:rPr lang="es-ES_tradnl" dirty="0" smtClean="0"/>
              <a:t>33 </a:t>
            </a:r>
            <a:r>
              <a:rPr lang="es-ES_tradnl" dirty="0"/>
              <a:t>y 48 de la LGRA, deberá de presentarse en los siguientes plazos:</a:t>
            </a:r>
            <a:endParaRPr lang="es-MX" dirty="0"/>
          </a:p>
          <a:p>
            <a:pPr algn="just">
              <a:buNone/>
            </a:pPr>
            <a:r>
              <a:rPr lang="es-ES_tradnl" dirty="0"/>
              <a:t> </a:t>
            </a:r>
            <a:endParaRPr lang="es-MX" dirty="0"/>
          </a:p>
        </p:txBody>
      </p:sp>
      <p:sp>
        <p:nvSpPr>
          <p:cNvPr id="3" name="2 Marcador de contenido"/>
          <p:cNvSpPr>
            <a:spLocks noGrp="1"/>
          </p:cNvSpPr>
          <p:nvPr>
            <p:ph idx="1"/>
          </p:nvPr>
        </p:nvSpPr>
        <p:spPr>
          <a:xfrm>
            <a:off x="4499992" y="2398214"/>
            <a:ext cx="4392488" cy="4055121"/>
          </a:xfrm>
        </p:spPr>
        <p:txBody>
          <a:bodyPr>
            <a:normAutofit/>
          </a:bodyPr>
          <a:lstStyle/>
          <a:p>
            <a:pPr algn="just">
              <a:buFont typeface="Wingdings" panose="05000000000000000000" pitchFamily="2" charset="2"/>
              <a:buChar char="ü"/>
            </a:pPr>
            <a:r>
              <a:rPr lang="es-ES_tradnl" sz="2000" b="1" dirty="0" smtClean="0"/>
              <a:t>La inicial</a:t>
            </a:r>
            <a:r>
              <a:rPr lang="es-ES_tradnl" sz="2000" dirty="0" smtClean="0"/>
              <a:t>, dentro de los 60 días naturales siguientes a la toma de posesión del cargo o del reingreso después de 60 días naturales de la conclusión de su ultimo encargo;</a:t>
            </a:r>
          </a:p>
          <a:p>
            <a:pPr algn="just">
              <a:buFont typeface="Wingdings" panose="05000000000000000000" pitchFamily="2" charset="2"/>
              <a:buChar char="ü"/>
            </a:pPr>
            <a:r>
              <a:rPr lang="es-ES_tradnl" sz="2000" b="1" dirty="0" smtClean="0"/>
              <a:t>La de modificación</a:t>
            </a:r>
            <a:r>
              <a:rPr lang="es-ES_tradnl" sz="2000" dirty="0" smtClean="0"/>
              <a:t>, </a:t>
            </a:r>
            <a:r>
              <a:rPr lang="es-ES_tradnl" sz="2000" dirty="0"/>
              <a:t>durante </a:t>
            </a:r>
            <a:r>
              <a:rPr lang="es-ES_tradnl" sz="2000" dirty="0" smtClean="0"/>
              <a:t>el mes de mayo </a:t>
            </a:r>
            <a:r>
              <a:rPr lang="es-ES_tradnl" sz="2000" dirty="0"/>
              <a:t>de cada </a:t>
            </a:r>
            <a:r>
              <a:rPr lang="es-ES_tradnl" sz="2000" dirty="0" smtClean="0"/>
              <a:t>año;</a:t>
            </a:r>
          </a:p>
          <a:p>
            <a:pPr algn="just">
              <a:buFont typeface="Wingdings" panose="05000000000000000000" pitchFamily="2" charset="2"/>
              <a:buChar char="ü"/>
            </a:pPr>
            <a:r>
              <a:rPr lang="es-ES_tradnl" sz="2000" b="1" dirty="0" smtClean="0"/>
              <a:t>La de conclusión del encargo</a:t>
            </a:r>
            <a:r>
              <a:rPr lang="es-ES_tradnl" sz="2000" dirty="0" smtClean="0"/>
              <a:t>, dentro de los 60 días naturales siguientes a que se configure la terminación del empleo, cargo, comisión o servicio.</a:t>
            </a:r>
            <a:endParaRPr lang="es-MX" sz="3600"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
                                            <p:txEl>
                                              <p:pRg st="0" end="0"/>
                                            </p:txEl>
                                          </p:spTgt>
                                        </p:tgtEl>
                                        <p:attrNameLst>
                                          <p:attrName>style.visibility</p:attrName>
                                        </p:attrNameLst>
                                      </p:cBhvr>
                                      <p:to>
                                        <p:strVal val="visible"/>
                                      </p:to>
                                    </p:set>
                                  </p:childTnLst>
                                </p:cTn>
                              </p:par>
                              <p:par>
                                <p:cTn id="61" presetID="26" presetClass="entr" presetSubtype="0" fill="hold" nodeType="withEffect">
                                  <p:stCondLst>
                                    <p:cond delay="0"/>
                                  </p:stCondLst>
                                  <p:childTnLst>
                                    <p:set>
                                      <p:cBhvr>
                                        <p:cTn id="62" dur="1" fill="hold">
                                          <p:stCondLst>
                                            <p:cond delay="0"/>
                                          </p:stCondLst>
                                        </p:cTn>
                                        <p:tgtEl>
                                          <p:spTgt spid="6146"/>
                                        </p:tgtEl>
                                        <p:attrNameLst>
                                          <p:attrName>style.visibility</p:attrName>
                                        </p:attrNameLst>
                                      </p:cBhvr>
                                      <p:to>
                                        <p:strVal val="visible"/>
                                      </p:to>
                                    </p:set>
                                    <p:animEffect transition="in" filter="wipe(down)">
                                      <p:cBhvr>
                                        <p:cTn id="63" dur="580">
                                          <p:stCondLst>
                                            <p:cond delay="0"/>
                                          </p:stCondLst>
                                        </p:cTn>
                                        <p:tgtEl>
                                          <p:spTgt spid="6146"/>
                                        </p:tgtEl>
                                      </p:cBhvr>
                                    </p:animEffect>
                                    <p:anim calcmode="lin" valueType="num">
                                      <p:cBhvr>
                                        <p:cTn id="64"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69" dur="26">
                                          <p:stCondLst>
                                            <p:cond delay="650"/>
                                          </p:stCondLst>
                                        </p:cTn>
                                        <p:tgtEl>
                                          <p:spTgt spid="6146"/>
                                        </p:tgtEl>
                                      </p:cBhvr>
                                      <p:to x="100000" y="60000"/>
                                    </p:animScale>
                                    <p:animScale>
                                      <p:cBhvr>
                                        <p:cTn id="70" dur="166" decel="50000">
                                          <p:stCondLst>
                                            <p:cond delay="676"/>
                                          </p:stCondLst>
                                        </p:cTn>
                                        <p:tgtEl>
                                          <p:spTgt spid="6146"/>
                                        </p:tgtEl>
                                      </p:cBhvr>
                                      <p:to x="100000" y="100000"/>
                                    </p:animScale>
                                    <p:animScale>
                                      <p:cBhvr>
                                        <p:cTn id="71" dur="26">
                                          <p:stCondLst>
                                            <p:cond delay="1312"/>
                                          </p:stCondLst>
                                        </p:cTn>
                                        <p:tgtEl>
                                          <p:spTgt spid="6146"/>
                                        </p:tgtEl>
                                      </p:cBhvr>
                                      <p:to x="100000" y="80000"/>
                                    </p:animScale>
                                    <p:animScale>
                                      <p:cBhvr>
                                        <p:cTn id="72" dur="166" decel="50000">
                                          <p:stCondLst>
                                            <p:cond delay="1338"/>
                                          </p:stCondLst>
                                        </p:cTn>
                                        <p:tgtEl>
                                          <p:spTgt spid="6146"/>
                                        </p:tgtEl>
                                      </p:cBhvr>
                                      <p:to x="100000" y="100000"/>
                                    </p:animScale>
                                    <p:animScale>
                                      <p:cBhvr>
                                        <p:cTn id="73" dur="26">
                                          <p:stCondLst>
                                            <p:cond delay="1642"/>
                                          </p:stCondLst>
                                        </p:cTn>
                                        <p:tgtEl>
                                          <p:spTgt spid="6146"/>
                                        </p:tgtEl>
                                      </p:cBhvr>
                                      <p:to x="100000" y="90000"/>
                                    </p:animScale>
                                    <p:animScale>
                                      <p:cBhvr>
                                        <p:cTn id="74" dur="166" decel="50000">
                                          <p:stCondLst>
                                            <p:cond delay="1668"/>
                                          </p:stCondLst>
                                        </p:cTn>
                                        <p:tgtEl>
                                          <p:spTgt spid="6146"/>
                                        </p:tgtEl>
                                      </p:cBhvr>
                                      <p:to x="100000" y="100000"/>
                                    </p:animScale>
                                    <p:animScale>
                                      <p:cBhvr>
                                        <p:cTn id="75" dur="26">
                                          <p:stCondLst>
                                            <p:cond delay="1808"/>
                                          </p:stCondLst>
                                        </p:cTn>
                                        <p:tgtEl>
                                          <p:spTgt spid="6146"/>
                                        </p:tgtEl>
                                      </p:cBhvr>
                                      <p:to x="100000" y="95000"/>
                                    </p:animScale>
                                    <p:animScale>
                                      <p:cBhvr>
                                        <p:cTn id="76"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Jalisco PPT-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68" y="130646"/>
            <a:ext cx="9144000" cy="6858000"/>
          </a:xfrm>
          <a:prstGeom prst="rect">
            <a:avLst/>
          </a:prstGeom>
        </p:spPr>
      </p:pic>
      <p:sp>
        <p:nvSpPr>
          <p:cNvPr id="2" name="1 Título"/>
          <p:cNvSpPr>
            <a:spLocks noGrp="1"/>
          </p:cNvSpPr>
          <p:nvPr>
            <p:ph type="title"/>
          </p:nvPr>
        </p:nvSpPr>
        <p:spPr>
          <a:xfrm>
            <a:off x="0" y="341784"/>
            <a:ext cx="9144000" cy="854968"/>
          </a:xfrm>
        </p:spPr>
        <p:txBody>
          <a:bodyPr>
            <a:noAutofit/>
          </a:bodyPr>
          <a:lstStyle/>
          <a:p>
            <a:r>
              <a:rPr lang="es-MX" sz="2400" b="1" dirty="0" smtClean="0"/>
              <a:t>REGLAS ESPECIALES RESPECTO A LA PRESENTACIÓN DE DECLARACIONES CONFORME AL ARTÍCULO 33 DE LA LGRA</a:t>
            </a:r>
            <a:endParaRPr lang="es-MX" sz="2400" b="1" dirty="0"/>
          </a:p>
        </p:txBody>
      </p:sp>
      <p:sp>
        <p:nvSpPr>
          <p:cNvPr id="4" name="AutoShape 2" descr="Resultado de imagen para RE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2 Marcador de contenido"/>
          <p:cNvSpPr>
            <a:spLocks noGrp="1"/>
          </p:cNvSpPr>
          <p:nvPr>
            <p:ph idx="1"/>
          </p:nvPr>
        </p:nvSpPr>
        <p:spPr>
          <a:xfrm>
            <a:off x="658725" y="1532540"/>
            <a:ext cx="4117687" cy="4104456"/>
          </a:xfrm>
        </p:spPr>
        <p:txBody>
          <a:bodyPr>
            <a:normAutofit/>
          </a:bodyPr>
          <a:lstStyle/>
          <a:p>
            <a:pPr algn="just">
              <a:buNone/>
            </a:pPr>
            <a:r>
              <a:rPr lang="es-ES_tradnl" sz="1800" dirty="0" smtClean="0"/>
              <a:t>	</a:t>
            </a:r>
            <a:endParaRPr lang="es-MX" sz="1800" dirty="0" smtClean="0"/>
          </a:p>
          <a:p>
            <a:pPr algn="just">
              <a:buAutoNum type="arabicPeriod"/>
            </a:pPr>
            <a:r>
              <a:rPr lang="es-MX" sz="1800" b="1" dirty="0" smtClean="0"/>
              <a:t>No es obligatoria la presentación de la declaración inicial</a:t>
            </a:r>
            <a:r>
              <a:rPr lang="es-MX" sz="1800" dirty="0" smtClean="0"/>
              <a:t>, si una persona reingresa al servicio público y no han transcurrido sesenta días naturales de la conclusión de su último encargo;    </a:t>
            </a:r>
          </a:p>
          <a:p>
            <a:pPr algn="just">
              <a:buAutoNum type="arabicPeriod"/>
            </a:pPr>
            <a:r>
              <a:rPr lang="es-MX" sz="1800" dirty="0" smtClean="0"/>
              <a:t>En </a:t>
            </a:r>
            <a:r>
              <a:rPr lang="es-MX" sz="1800" dirty="0"/>
              <a:t>el caso de </a:t>
            </a:r>
            <a:r>
              <a:rPr lang="es-MX" sz="1800" dirty="0" smtClean="0"/>
              <a:t>cambio de dependencia o entidad en el mismo orden de gobierno, </a:t>
            </a:r>
            <a:r>
              <a:rPr lang="es-MX" sz="1800" dirty="0"/>
              <a:t>únicamente se dará aviso de dicha </a:t>
            </a:r>
            <a:r>
              <a:rPr lang="es-MX" sz="1800" dirty="0" smtClean="0"/>
              <a:t>situación al Órgano Interno de Control Municipal </a:t>
            </a:r>
            <a:r>
              <a:rPr lang="es-MX" sz="1800" dirty="0"/>
              <a:t>y </a:t>
            </a:r>
            <a:r>
              <a:rPr lang="es-MX" sz="1800" b="1" dirty="0"/>
              <a:t>no será necesario presentar la declaración de conclusión</a:t>
            </a:r>
            <a:r>
              <a:rPr lang="es-MX" sz="1800" dirty="0"/>
              <a:t>. </a:t>
            </a:r>
          </a:p>
          <a:p>
            <a:pPr algn="just">
              <a:buNone/>
            </a:pPr>
            <a:endParaRPr lang="es-MX" sz="1800" dirty="0" smtClean="0"/>
          </a:p>
        </p:txBody>
      </p:sp>
      <p:sp>
        <p:nvSpPr>
          <p:cNvPr id="7" name="AutoShape 6" descr="Resultado de imagen para RE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1" name="Picture 12" descr="Resultado de imagen para REGL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196" y="1373610"/>
            <a:ext cx="404812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3787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mph" presetSubtype="0" fill="hold" grpId="0" nodeType="clickEffect">
                                  <p:stCondLst>
                                    <p:cond delay="0"/>
                                  </p:stCondLst>
                                  <p:childTnLst>
                                    <p:animClr clrSpc="hsl" dir="cw">
                                      <p:cBhvr override="childStyle">
                                        <p:cTn id="16" dur="500" fill="hold"/>
                                        <p:tgtEl>
                                          <p:spTgt spid="3">
                                            <p:txEl>
                                              <p:pRg st="0" end="0"/>
                                            </p:txEl>
                                          </p:spTgt>
                                        </p:tgtEl>
                                        <p:attrNameLst>
                                          <p:attrName>style.color</p:attrName>
                                        </p:attrNameLst>
                                      </p:cBhvr>
                                      <p:by>
                                        <p:hsl h="0" s="-12549" l="-25098"/>
                                      </p:by>
                                    </p:animClr>
                                    <p:animClr clrSpc="hsl" dir="cw">
                                      <p:cBhvr>
                                        <p:cTn id="17" dur="500" fill="hold"/>
                                        <p:tgtEl>
                                          <p:spTgt spid="3">
                                            <p:txEl>
                                              <p:pRg st="0" end="0"/>
                                            </p:txEl>
                                          </p:spTgt>
                                        </p:tgtEl>
                                        <p:attrNameLst>
                                          <p:attrName>fillcolor</p:attrName>
                                        </p:attrNameLst>
                                      </p:cBhvr>
                                      <p:by>
                                        <p:hsl h="0" s="-12549" l="-25098"/>
                                      </p:by>
                                    </p:animClr>
                                    <p:animClr clrSpc="hsl" dir="cw">
                                      <p:cBhvr>
                                        <p:cTn id="18" dur="500" fill="hold"/>
                                        <p:tgtEl>
                                          <p:spTgt spid="3">
                                            <p:txEl>
                                              <p:pRg st="0" end="0"/>
                                            </p:txEl>
                                          </p:spTgt>
                                        </p:tgtEl>
                                        <p:attrNameLst>
                                          <p:attrName>stroke.color</p:attrName>
                                        </p:attrNameLst>
                                      </p:cBhvr>
                                      <p:by>
                                        <p:hsl h="0" s="-12549" l="-25098"/>
                                      </p:by>
                                    </p:animClr>
                                    <p:set>
                                      <p:cBhvr>
                                        <p:cTn id="19" dur="500" fill="hold"/>
                                        <p:tgtEl>
                                          <p:spTgt spid="3">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16" presetClass="emph" presetSubtype="0" fill="hold" grpId="0" nodeType="clickEffect">
                                  <p:stCondLst>
                                    <p:cond delay="0"/>
                                  </p:stCondLst>
                                  <p:iterate type="lt">
                                    <p:tmPct val="4000"/>
                                  </p:iterate>
                                  <p:childTnLst>
                                    <p:set>
                                      <p:cBhvr override="childStyle">
                                        <p:cTn id="23" dur="500" fill="hold"/>
                                        <p:tgtEl>
                                          <p:spTgt spid="3">
                                            <p:txEl>
                                              <p:pRg st="1" end="1"/>
                                            </p:txEl>
                                          </p:spTgt>
                                        </p:tgtEl>
                                        <p:attrNameLst>
                                          <p:attrName>style.color</p:attrName>
                                        </p:attrNameLst>
                                      </p:cBhvr>
                                      <p:to>
                                        <p:clrVal>
                                          <a:schemeClr val="accent2"/>
                                        </p:clrVal>
                                      </p:to>
                                    </p:set>
                                    <p:set>
                                      <p:cBhvr>
                                        <p:cTn id="24" dur="500" fill="hold"/>
                                        <p:tgtEl>
                                          <p:spTgt spid="3">
                                            <p:txEl>
                                              <p:pRg st="1" end="1"/>
                                            </p:txEl>
                                          </p:spTgt>
                                        </p:tgtEl>
                                        <p:attrNameLst>
                                          <p:attrName>fillcolor</p:attrName>
                                        </p:attrNameLst>
                                      </p:cBhvr>
                                      <p:to>
                                        <p:clrVal>
                                          <a:schemeClr val="accent2"/>
                                        </p:clrVal>
                                      </p:to>
                                    </p:set>
                                    <p:set>
                                      <p:cBhvr>
                                        <p:cTn id="25" dur="500" fill="hold"/>
                                        <p:tgtEl>
                                          <p:spTgt spid="3">
                                            <p:txEl>
                                              <p:pRg st="1" end="1"/>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18" presetClass="emph" presetSubtype="0" fill="hold" grpId="0" nodeType="clickEffect">
                                  <p:stCondLst>
                                    <p:cond delay="0"/>
                                  </p:stCondLst>
                                  <p:iterate type="lt">
                                    <p:tmPct val="4000"/>
                                  </p:iterate>
                                  <p:childTnLst>
                                    <p:set>
                                      <p:cBhvr override="childStyle">
                                        <p:cTn id="29"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Jalisco PPT-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p:txBody>
          <a:bodyPr>
            <a:normAutofit/>
          </a:bodyPr>
          <a:lstStyle/>
          <a:p>
            <a:r>
              <a:rPr lang="es-MX" sz="2400" dirty="0" smtClean="0"/>
              <a:t>¿QUÉ PASA SI SE INCUMPLE CON LA OBLIGACIÓN DE PRESENTAR CON OPORTUNIDAD LAS DECLARACIONES?</a:t>
            </a:r>
            <a:endParaRPr lang="es-MX" sz="2400" dirty="0"/>
          </a:p>
        </p:txBody>
      </p:sp>
      <p:sp>
        <p:nvSpPr>
          <p:cNvPr id="3" name="2 Marcador de contenido"/>
          <p:cNvSpPr>
            <a:spLocks noGrp="1"/>
          </p:cNvSpPr>
          <p:nvPr>
            <p:ph idx="1"/>
          </p:nvPr>
        </p:nvSpPr>
        <p:spPr>
          <a:xfrm>
            <a:off x="457200" y="1196752"/>
            <a:ext cx="8229600" cy="4929411"/>
          </a:xfrm>
        </p:spPr>
        <p:txBody>
          <a:bodyPr>
            <a:normAutofit/>
          </a:bodyPr>
          <a:lstStyle/>
          <a:p>
            <a:pPr algn="just"/>
            <a:r>
              <a:rPr lang="es-ES_tradnl" sz="2000" dirty="0" smtClean="0"/>
              <a:t>D</a:t>
            </a:r>
            <a:r>
              <a:rPr lang="es-MX" sz="2000" dirty="0" smtClean="0"/>
              <a:t>e conformidad con el artículo 33 de la LGRA,  si transcurridos los plazos de oportunidad, el servidor público no hubiese presentado la declaración correspondiente o la hubiese presentado de manera extemporánea, sin causa justificada, se dará vista a la autoridad investigadora competente, para la substanciación del  procedimiento correspondiente.</a:t>
            </a:r>
          </a:p>
          <a:p>
            <a:pPr algn="just"/>
            <a:endParaRPr lang="es-MX" sz="2000" dirty="0" smtClean="0"/>
          </a:p>
          <a:p>
            <a:pPr algn="just"/>
            <a:r>
              <a:rPr lang="es-MX" sz="2000" dirty="0" smtClean="0"/>
              <a:t>Tratándose de las declaraciones iniciales o de modificación, se podrá determinar por la autoridad substanciadora que se deje sin efectos el nombramiento o contrato del servidor público; y para el caso de la declaración de conclusión del encargo, podría imponer la sanción de inhabilitación de 3 meses a 1 año para el desempeño de cargos públicos. </a:t>
            </a:r>
          </a:p>
          <a:p>
            <a:endParaRPr lang="es-ES_tradnl" sz="2200" dirty="0" smtClean="0"/>
          </a:p>
          <a:p>
            <a:pPr lvl="1"/>
            <a:endParaRPr lang="es-MX" dirty="0"/>
          </a:p>
        </p:txBody>
      </p:sp>
      <p:pic>
        <p:nvPicPr>
          <p:cNvPr id="8195" name="Picture 3" descr="C:\Users\Administrador\Desktop\juez-dibujo1.jpeg"/>
          <p:cNvPicPr>
            <a:picLocks noChangeAspect="1" noChangeArrowheads="1"/>
          </p:cNvPicPr>
          <p:nvPr/>
        </p:nvPicPr>
        <p:blipFill>
          <a:blip r:embed="rId3" cstate="print"/>
          <a:srcRect/>
          <a:stretch>
            <a:fillRect/>
          </a:stretch>
        </p:blipFill>
        <p:spPr bwMode="auto">
          <a:xfrm>
            <a:off x="6588224" y="4722609"/>
            <a:ext cx="2237840" cy="1836514"/>
          </a:xfrm>
          <a:prstGeom prst="rect">
            <a:avLst/>
          </a:prstGeom>
          <a:noFill/>
        </p:spPr>
      </p:pic>
      <p:pic>
        <p:nvPicPr>
          <p:cNvPr id="2050" name="Picture 2" descr="C:\Users\Contraloria\Desktop\sancionad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085185"/>
            <a:ext cx="3096344" cy="13681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mph" presetSubtype="0" fill="hold" nodeType="clickEffect">
                                  <p:stCondLst>
                                    <p:cond delay="0"/>
                                  </p:stCondLst>
                                  <p:iterate type="lt">
                                    <p:tmPct val="4000"/>
                                  </p:iterate>
                                  <p:childTnLst>
                                    <p:set>
                                      <p:cBhvr override="childStyle">
                                        <p:cTn id="11" dur="500" fill="hold"/>
                                        <p:tgtEl>
                                          <p:spTgt spid="3">
                                            <p:txEl>
                                              <p:pRg st="0" end="0"/>
                                            </p:txEl>
                                          </p:spTgt>
                                        </p:tgtEl>
                                        <p:attrNameLst>
                                          <p:attrName>style.textDecorationUnderline</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8" presetClass="emph" presetSubtype="0" fill="hold" nodeType="clickEffect">
                                  <p:stCondLst>
                                    <p:cond delay="0"/>
                                  </p:stCondLst>
                                  <p:iterate type="lt">
                                    <p:tmPct val="4000"/>
                                  </p:iterate>
                                  <p:childTnLst>
                                    <p:set>
                                      <p:cBhvr override="childStyle">
                                        <p:cTn id="15" dur="500" fill="hold"/>
                                        <p:tgtEl>
                                          <p:spTgt spid="3">
                                            <p:txEl>
                                              <p:pRg st="2" end="2"/>
                                            </p:txEl>
                                          </p:spTgt>
                                        </p:tgtEl>
                                        <p:attrNameLst>
                                          <p:attrName>style.textDecorationUnderline</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p:cTn id="20" dur="500" fill="hold"/>
                                        <p:tgtEl>
                                          <p:spTgt spid="2050"/>
                                        </p:tgtEl>
                                        <p:attrNameLst>
                                          <p:attrName>ppt_w</p:attrName>
                                        </p:attrNameLst>
                                      </p:cBhvr>
                                      <p:tavLst>
                                        <p:tav tm="0">
                                          <p:val>
                                            <p:fltVal val="0"/>
                                          </p:val>
                                        </p:tav>
                                        <p:tav tm="100000">
                                          <p:val>
                                            <p:strVal val="#ppt_w"/>
                                          </p:val>
                                        </p:tav>
                                      </p:tavLst>
                                    </p:anim>
                                    <p:anim calcmode="lin" valueType="num">
                                      <p:cBhvr>
                                        <p:cTn id="21" dur="500" fill="hold"/>
                                        <p:tgtEl>
                                          <p:spTgt spid="2050"/>
                                        </p:tgtEl>
                                        <p:attrNameLst>
                                          <p:attrName>ppt_h</p:attrName>
                                        </p:attrNameLst>
                                      </p:cBhvr>
                                      <p:tavLst>
                                        <p:tav tm="0">
                                          <p:val>
                                            <p:fltVal val="0"/>
                                          </p:val>
                                        </p:tav>
                                        <p:tav tm="100000">
                                          <p:val>
                                            <p:strVal val="#ppt_h"/>
                                          </p:val>
                                        </p:tav>
                                      </p:tavLst>
                                    </p:anim>
                                    <p:animEffect transition="in" filter="fade">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Jalisco PPT-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323528" y="476672"/>
            <a:ext cx="8820472" cy="980728"/>
          </a:xfrm>
        </p:spPr>
        <p:txBody>
          <a:bodyPr>
            <a:noAutofit/>
          </a:bodyPr>
          <a:lstStyle/>
          <a:p>
            <a:r>
              <a:rPr lang="es-MX" sz="2000" b="1" dirty="0" smtClean="0"/>
              <a:t>ANTECEDENTES DE LA OBLIGACIÓN RELATIVA A LA PRESENTACIÓN DE  DECLARACIONES DE SITUACIÓN PATRIMONIAL EN LOS </a:t>
            </a:r>
            <a:r>
              <a:rPr lang="es-MX" sz="2000" b="1" dirty="0"/>
              <a:t>MUNICIPIOS</a:t>
            </a:r>
            <a:br>
              <a:rPr lang="es-MX" sz="2000" b="1" dirty="0"/>
            </a:br>
            <a:r>
              <a:rPr lang="es-MX" sz="1800" b="1" dirty="0" smtClean="0"/>
              <a:t>ANTECEDENTES  (PRESENTACIÓN DE LA DSP)</a:t>
            </a:r>
            <a:r>
              <a:rPr lang="es-MX" sz="2000" b="1" dirty="0"/>
              <a:t/>
            </a:r>
            <a:br>
              <a:rPr lang="es-MX" sz="2000" b="1" dirty="0"/>
            </a:br>
            <a:endParaRPr lang="es-MX" sz="2000" b="1" dirty="0"/>
          </a:p>
        </p:txBody>
      </p:sp>
      <p:sp>
        <p:nvSpPr>
          <p:cNvPr id="3" name="2 Marcador de contenido"/>
          <p:cNvSpPr>
            <a:spLocks noGrp="1"/>
          </p:cNvSpPr>
          <p:nvPr>
            <p:ph idx="1"/>
          </p:nvPr>
        </p:nvSpPr>
        <p:spPr>
          <a:xfrm>
            <a:off x="282352" y="1340768"/>
            <a:ext cx="8538120" cy="4536504"/>
          </a:xfrm>
        </p:spPr>
        <p:txBody>
          <a:bodyPr>
            <a:noAutofit/>
          </a:bodyPr>
          <a:lstStyle/>
          <a:p>
            <a:pPr marL="0" indent="0" algn="ctr">
              <a:buNone/>
            </a:pPr>
            <a:endParaRPr lang="es-MX" sz="1800" b="1" dirty="0" smtClean="0"/>
          </a:p>
          <a:p>
            <a:pPr marL="0" indent="0" algn="just">
              <a:buNone/>
            </a:pPr>
            <a:r>
              <a:rPr lang="es-MX" sz="1800" dirty="0" smtClean="0"/>
              <a:t>Título Sexto “De la Situación Patrimonial de los Servidores Públicos”</a:t>
            </a:r>
          </a:p>
          <a:p>
            <a:pPr marL="0" indent="0" algn="just">
              <a:buNone/>
            </a:pPr>
            <a:r>
              <a:rPr lang="es-MX" sz="1800" dirty="0" smtClean="0"/>
              <a:t>Artículo 93.- Tienen obligación de presentar declaración patrimonial:</a:t>
            </a:r>
          </a:p>
          <a:p>
            <a:pPr marL="0" indent="0" algn="just">
              <a:buNone/>
            </a:pPr>
            <a:r>
              <a:rPr lang="es-MX" sz="1800" dirty="0" smtClean="0"/>
              <a:t>…IV. En los Gobiernos Municipales, ante el Congreso del Estado, por conducto de los Ayuntamientos.</a:t>
            </a:r>
          </a:p>
          <a:p>
            <a:pPr marL="0" indent="0" algn="just">
              <a:buNone/>
            </a:pPr>
            <a:endParaRPr lang="es-MX" sz="1400" dirty="0" smtClean="0"/>
          </a:p>
          <a:p>
            <a:pPr marL="0" indent="0" algn="just">
              <a:buNone/>
            </a:pPr>
            <a:r>
              <a:rPr lang="es-MX" sz="1400" dirty="0" smtClean="0"/>
              <a:t>Los presidentes o presidentes de los consejos municipales, regidores, concejales, síndicos, secretarios generales, tesoreros, encargados de la Hacienda Municipal, subtesoreros, secretarios, jueces municipales, coordinadores, directores, subdirectores, delegados municipales,  contralores, jefes y subjefes de departamento y de oficina, elementos operativos de seguridad pública, oficiales mayores, oficiales de registro civil, supervisores, auditores, subauditores, generales, contadores y subcontadores en general, administradores y cajeros generales, cajeros pagadores e inspectores y los demás servidores establecidos en las leyes y reglamentos municipales.</a:t>
            </a:r>
          </a:p>
        </p:txBody>
      </p:sp>
      <p:pic>
        <p:nvPicPr>
          <p:cNvPr id="9" name="Imagen 8"/>
          <p:cNvPicPr>
            <a:picLocks noChangeAspect="1"/>
          </p:cNvPicPr>
          <p:nvPr/>
        </p:nvPicPr>
        <p:blipFill rotWithShape="1">
          <a:blip r:embed="rId4"/>
          <a:srcRect l="22324" t="45089" r="58601" b="23483"/>
          <a:stretch/>
        </p:blipFill>
        <p:spPr>
          <a:xfrm>
            <a:off x="3491880" y="4725144"/>
            <a:ext cx="1872208" cy="1734256"/>
          </a:xfrm>
          <a:prstGeom prst="rect">
            <a:avLst/>
          </a:prstGeom>
        </p:spPr>
      </p:pic>
    </p:spTree>
    <p:extLst>
      <p:ext uri="{BB962C8B-B14F-4D97-AF65-F5344CB8AC3E}">
        <p14:creationId xmlns:p14="http://schemas.microsoft.com/office/powerpoint/2010/main" val="36522526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2" presetClass="emph" presetSubtype="0" fill="hold" nodeType="withEffect">
                                  <p:stCondLst>
                                    <p:cond delay="0"/>
                                  </p:stCondLst>
                                  <p:childTnLst>
                                    <p:animRot by="120000">
                                      <p:cBhvr>
                                        <p:cTn id="11" dur="100" fill="hold">
                                          <p:stCondLst>
                                            <p:cond delay="0"/>
                                          </p:stCondLst>
                                        </p:cTn>
                                        <p:tgtEl>
                                          <p:spTgt spid="3">
                                            <p:txEl>
                                              <p:pRg st="1" end="1"/>
                                            </p:txEl>
                                          </p:spTgt>
                                        </p:tgtEl>
                                        <p:attrNameLst>
                                          <p:attrName>r</p:attrName>
                                        </p:attrNameLst>
                                      </p:cBhvr>
                                    </p:animRot>
                                    <p:animRot by="-240000">
                                      <p:cBhvr>
                                        <p:cTn id="12" dur="200" fill="hold">
                                          <p:stCondLst>
                                            <p:cond delay="200"/>
                                          </p:stCondLst>
                                        </p:cTn>
                                        <p:tgtEl>
                                          <p:spTgt spid="3">
                                            <p:txEl>
                                              <p:pRg st="1" end="1"/>
                                            </p:txEl>
                                          </p:spTgt>
                                        </p:tgtEl>
                                        <p:attrNameLst>
                                          <p:attrName>r</p:attrName>
                                        </p:attrNameLst>
                                      </p:cBhvr>
                                    </p:animRot>
                                    <p:animRot by="240000">
                                      <p:cBhvr>
                                        <p:cTn id="13" dur="200" fill="hold">
                                          <p:stCondLst>
                                            <p:cond delay="400"/>
                                          </p:stCondLst>
                                        </p:cTn>
                                        <p:tgtEl>
                                          <p:spTgt spid="3">
                                            <p:txEl>
                                              <p:pRg st="1" end="1"/>
                                            </p:txEl>
                                          </p:spTgt>
                                        </p:tgtEl>
                                        <p:attrNameLst>
                                          <p:attrName>r</p:attrName>
                                        </p:attrNameLst>
                                      </p:cBhvr>
                                    </p:animRot>
                                    <p:animRot by="-240000">
                                      <p:cBhvr>
                                        <p:cTn id="14" dur="200" fill="hold">
                                          <p:stCondLst>
                                            <p:cond delay="600"/>
                                          </p:stCondLst>
                                        </p:cTn>
                                        <p:tgtEl>
                                          <p:spTgt spid="3">
                                            <p:txEl>
                                              <p:pRg st="1" end="1"/>
                                            </p:txEl>
                                          </p:spTgt>
                                        </p:tgtEl>
                                        <p:attrNameLst>
                                          <p:attrName>r</p:attrName>
                                        </p:attrNameLst>
                                      </p:cBhvr>
                                    </p:animRot>
                                    <p:animRot by="120000">
                                      <p:cBhvr>
                                        <p:cTn id="15" dur="200" fill="hold">
                                          <p:stCondLst>
                                            <p:cond delay="800"/>
                                          </p:stCondLst>
                                        </p:cTn>
                                        <p:tgtEl>
                                          <p:spTgt spid="3">
                                            <p:txEl>
                                              <p:pRg st="1" end="1"/>
                                            </p:txEl>
                                          </p:spTgt>
                                        </p:tgtEl>
                                        <p:attrNameLst>
                                          <p:attrName>r</p:attrName>
                                        </p:attrNameLst>
                                      </p:cBhvr>
                                    </p:animRot>
                                  </p:childTnLst>
                                </p:cTn>
                              </p:par>
                              <p:par>
                                <p:cTn id="16" presetID="32" presetClass="emph" presetSubtype="0" fill="hold" nodeType="withEffect">
                                  <p:stCondLst>
                                    <p:cond delay="0"/>
                                  </p:stCondLst>
                                  <p:childTnLst>
                                    <p:animRot by="120000">
                                      <p:cBhvr>
                                        <p:cTn id="17" dur="100" fill="hold">
                                          <p:stCondLst>
                                            <p:cond delay="0"/>
                                          </p:stCondLst>
                                        </p:cTn>
                                        <p:tgtEl>
                                          <p:spTgt spid="3">
                                            <p:txEl>
                                              <p:pRg st="2" end="2"/>
                                            </p:txEl>
                                          </p:spTgt>
                                        </p:tgtEl>
                                        <p:attrNameLst>
                                          <p:attrName>r</p:attrName>
                                        </p:attrNameLst>
                                      </p:cBhvr>
                                    </p:animRot>
                                    <p:animRot by="-240000">
                                      <p:cBhvr>
                                        <p:cTn id="18" dur="200" fill="hold">
                                          <p:stCondLst>
                                            <p:cond delay="200"/>
                                          </p:stCondLst>
                                        </p:cTn>
                                        <p:tgtEl>
                                          <p:spTgt spid="3">
                                            <p:txEl>
                                              <p:pRg st="2" end="2"/>
                                            </p:txEl>
                                          </p:spTgt>
                                        </p:tgtEl>
                                        <p:attrNameLst>
                                          <p:attrName>r</p:attrName>
                                        </p:attrNameLst>
                                      </p:cBhvr>
                                    </p:animRot>
                                    <p:animRot by="240000">
                                      <p:cBhvr>
                                        <p:cTn id="19" dur="200" fill="hold">
                                          <p:stCondLst>
                                            <p:cond delay="400"/>
                                          </p:stCondLst>
                                        </p:cTn>
                                        <p:tgtEl>
                                          <p:spTgt spid="3">
                                            <p:txEl>
                                              <p:pRg st="2" end="2"/>
                                            </p:txEl>
                                          </p:spTgt>
                                        </p:tgtEl>
                                        <p:attrNameLst>
                                          <p:attrName>r</p:attrName>
                                        </p:attrNameLst>
                                      </p:cBhvr>
                                    </p:animRot>
                                    <p:animRot by="-240000">
                                      <p:cBhvr>
                                        <p:cTn id="20" dur="200" fill="hold">
                                          <p:stCondLst>
                                            <p:cond delay="600"/>
                                          </p:stCondLst>
                                        </p:cTn>
                                        <p:tgtEl>
                                          <p:spTgt spid="3">
                                            <p:txEl>
                                              <p:pRg st="2" end="2"/>
                                            </p:txEl>
                                          </p:spTgt>
                                        </p:tgtEl>
                                        <p:attrNameLst>
                                          <p:attrName>r</p:attrName>
                                        </p:attrNameLst>
                                      </p:cBhvr>
                                    </p:animRot>
                                    <p:animRot by="120000">
                                      <p:cBhvr>
                                        <p:cTn id="21" dur="200" fill="hold">
                                          <p:stCondLst>
                                            <p:cond delay="800"/>
                                          </p:stCondLst>
                                        </p:cTn>
                                        <p:tgtEl>
                                          <p:spTgt spid="3">
                                            <p:txEl>
                                              <p:pRg st="2" end="2"/>
                                            </p:txEl>
                                          </p:spTgt>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3">
                                            <p:txEl>
                                              <p:pRg st="3" end="3"/>
                                            </p:txEl>
                                          </p:spTgt>
                                        </p:tgtEl>
                                        <p:attrNameLst>
                                          <p:attrName>r</p:attrName>
                                        </p:attrNameLst>
                                      </p:cBhvr>
                                    </p:animRot>
                                    <p:animRot by="-240000">
                                      <p:cBhvr>
                                        <p:cTn id="24" dur="200" fill="hold">
                                          <p:stCondLst>
                                            <p:cond delay="200"/>
                                          </p:stCondLst>
                                        </p:cTn>
                                        <p:tgtEl>
                                          <p:spTgt spid="3">
                                            <p:txEl>
                                              <p:pRg st="3" end="3"/>
                                            </p:txEl>
                                          </p:spTgt>
                                        </p:tgtEl>
                                        <p:attrNameLst>
                                          <p:attrName>r</p:attrName>
                                        </p:attrNameLst>
                                      </p:cBhvr>
                                    </p:animRot>
                                    <p:animRot by="240000">
                                      <p:cBhvr>
                                        <p:cTn id="25" dur="200" fill="hold">
                                          <p:stCondLst>
                                            <p:cond delay="400"/>
                                          </p:stCondLst>
                                        </p:cTn>
                                        <p:tgtEl>
                                          <p:spTgt spid="3">
                                            <p:txEl>
                                              <p:pRg st="3" end="3"/>
                                            </p:txEl>
                                          </p:spTgt>
                                        </p:tgtEl>
                                        <p:attrNameLst>
                                          <p:attrName>r</p:attrName>
                                        </p:attrNameLst>
                                      </p:cBhvr>
                                    </p:animRot>
                                    <p:animRot by="-240000">
                                      <p:cBhvr>
                                        <p:cTn id="26" dur="200" fill="hold">
                                          <p:stCondLst>
                                            <p:cond delay="600"/>
                                          </p:stCondLst>
                                        </p:cTn>
                                        <p:tgtEl>
                                          <p:spTgt spid="3">
                                            <p:txEl>
                                              <p:pRg st="3" end="3"/>
                                            </p:txEl>
                                          </p:spTgt>
                                        </p:tgtEl>
                                        <p:attrNameLst>
                                          <p:attrName>r</p:attrName>
                                        </p:attrNameLst>
                                      </p:cBhvr>
                                    </p:animRot>
                                    <p:animRot by="120000">
                                      <p:cBhvr>
                                        <p:cTn id="27" dur="200" fill="hold">
                                          <p:stCondLst>
                                            <p:cond delay="800"/>
                                          </p:stCondLst>
                                        </p:cTn>
                                        <p:tgtEl>
                                          <p:spTgt spid="3">
                                            <p:txEl>
                                              <p:pRg st="3" end="3"/>
                                            </p:txEl>
                                          </p:spTgt>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3">
                                            <p:txEl>
                                              <p:pRg st="5" end="5"/>
                                            </p:txEl>
                                          </p:spTgt>
                                        </p:tgtEl>
                                        <p:attrNameLst>
                                          <p:attrName>r</p:attrName>
                                        </p:attrNameLst>
                                      </p:cBhvr>
                                    </p:animRot>
                                    <p:animRot by="-240000">
                                      <p:cBhvr>
                                        <p:cTn id="30" dur="200" fill="hold">
                                          <p:stCondLst>
                                            <p:cond delay="200"/>
                                          </p:stCondLst>
                                        </p:cTn>
                                        <p:tgtEl>
                                          <p:spTgt spid="3">
                                            <p:txEl>
                                              <p:pRg st="5" end="5"/>
                                            </p:txEl>
                                          </p:spTgt>
                                        </p:tgtEl>
                                        <p:attrNameLst>
                                          <p:attrName>r</p:attrName>
                                        </p:attrNameLst>
                                      </p:cBhvr>
                                    </p:animRot>
                                    <p:animRot by="240000">
                                      <p:cBhvr>
                                        <p:cTn id="31" dur="200" fill="hold">
                                          <p:stCondLst>
                                            <p:cond delay="400"/>
                                          </p:stCondLst>
                                        </p:cTn>
                                        <p:tgtEl>
                                          <p:spTgt spid="3">
                                            <p:txEl>
                                              <p:pRg st="5" end="5"/>
                                            </p:txEl>
                                          </p:spTgt>
                                        </p:tgtEl>
                                        <p:attrNameLst>
                                          <p:attrName>r</p:attrName>
                                        </p:attrNameLst>
                                      </p:cBhvr>
                                    </p:animRot>
                                    <p:animRot by="-240000">
                                      <p:cBhvr>
                                        <p:cTn id="32" dur="200" fill="hold">
                                          <p:stCondLst>
                                            <p:cond delay="600"/>
                                          </p:stCondLst>
                                        </p:cTn>
                                        <p:tgtEl>
                                          <p:spTgt spid="3">
                                            <p:txEl>
                                              <p:pRg st="5" end="5"/>
                                            </p:txEl>
                                          </p:spTgt>
                                        </p:tgtEl>
                                        <p:attrNameLst>
                                          <p:attrName>r</p:attrName>
                                        </p:attrNameLst>
                                      </p:cBhvr>
                                    </p:animRot>
                                    <p:animRot by="120000">
                                      <p:cBhvr>
                                        <p:cTn id="33" dur="200" fill="hold">
                                          <p:stCondLst>
                                            <p:cond delay="80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Jalisco PPT-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6632"/>
            <a:ext cx="9144000" cy="6912768"/>
          </a:xfrm>
          <a:prstGeom prst="rect">
            <a:avLst/>
          </a:prstGeom>
        </p:spPr>
      </p:pic>
      <p:sp>
        <p:nvSpPr>
          <p:cNvPr id="2" name="1 Título"/>
          <p:cNvSpPr>
            <a:spLocks noGrp="1"/>
          </p:cNvSpPr>
          <p:nvPr>
            <p:ph type="title"/>
          </p:nvPr>
        </p:nvSpPr>
        <p:spPr>
          <a:xfrm>
            <a:off x="323528" y="476672"/>
            <a:ext cx="8136904" cy="926976"/>
          </a:xfrm>
        </p:spPr>
        <p:txBody>
          <a:bodyPr>
            <a:normAutofit/>
          </a:bodyPr>
          <a:lstStyle/>
          <a:p>
            <a:pPr algn="just">
              <a:tabLst>
                <a:tab pos="3136900" algn="l"/>
              </a:tabLst>
            </a:pPr>
            <a:r>
              <a:rPr lang="es-MX" sz="2000" b="1" dirty="0" smtClean="0"/>
              <a:t>¿QUÉ PASA SI SE INCUMPLE CON LA OBLIGACIÓN DE DECLARAR CON VERACIDAD?</a:t>
            </a:r>
            <a:endParaRPr lang="es-MX" sz="2000" b="1" dirty="0"/>
          </a:p>
        </p:txBody>
      </p:sp>
      <p:sp>
        <p:nvSpPr>
          <p:cNvPr id="4" name="Rectángulo 3"/>
          <p:cNvSpPr/>
          <p:nvPr/>
        </p:nvSpPr>
        <p:spPr>
          <a:xfrm>
            <a:off x="664956" y="5229200"/>
            <a:ext cx="7939492"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2 Marcador de contenido"/>
          <p:cNvSpPr txBox="1">
            <a:spLocks/>
          </p:cNvSpPr>
          <p:nvPr/>
        </p:nvSpPr>
        <p:spPr>
          <a:xfrm>
            <a:off x="0" y="1452192"/>
            <a:ext cx="5508104" cy="50559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just">
              <a:buFont typeface="Arial" panose="020B0604020202020204" pitchFamily="34" charset="0"/>
              <a:buChar char="•"/>
            </a:pPr>
            <a:r>
              <a:rPr lang="es-MX" sz="1600" dirty="0" smtClean="0"/>
              <a:t>Procedimiento de verificación aleatoria </a:t>
            </a:r>
            <a:r>
              <a:rPr lang="es-MX" sz="1600" dirty="0"/>
              <a:t>a las declaraciones patrimoniales que obren en el Sistema, con dos resultados:</a:t>
            </a:r>
          </a:p>
          <a:p>
            <a:pPr lvl="1" algn="just"/>
            <a:r>
              <a:rPr lang="es-MX" sz="1600" dirty="0" smtClean="0"/>
              <a:t>1</a:t>
            </a:r>
            <a:r>
              <a:rPr lang="es-MX" sz="1600" dirty="0"/>
              <a:t>.- La certificación de no anomalía</a:t>
            </a:r>
            <a:r>
              <a:rPr lang="es-MX" sz="1600" dirty="0" smtClean="0"/>
              <a:t>; o bien</a:t>
            </a:r>
            <a:endParaRPr lang="es-MX" sz="1600" dirty="0"/>
          </a:p>
          <a:p>
            <a:pPr lvl="1" algn="just"/>
            <a:r>
              <a:rPr lang="es-MX" sz="1600" dirty="0" smtClean="0"/>
              <a:t>2</a:t>
            </a:r>
            <a:r>
              <a:rPr lang="es-MX" sz="1600" dirty="0"/>
              <a:t>.- Se </a:t>
            </a:r>
            <a:r>
              <a:rPr lang="es-MX" sz="1600" dirty="0" smtClean="0"/>
              <a:t>iniciará la investigación correspondiente (art. 30 </a:t>
            </a:r>
            <a:r>
              <a:rPr lang="es-MX" sz="1600" dirty="0"/>
              <a:t>de la LGRA).</a:t>
            </a:r>
          </a:p>
          <a:p>
            <a:pPr lvl="1" algn="just"/>
            <a:endParaRPr lang="es-MX" sz="1600" dirty="0"/>
          </a:p>
          <a:p>
            <a:pPr lvl="1" algn="just">
              <a:buFont typeface="Arial" panose="020B0604020202020204" pitchFamily="34" charset="0"/>
              <a:buChar char="•"/>
            </a:pPr>
            <a:r>
              <a:rPr lang="es-MX" sz="1600" dirty="0" smtClean="0"/>
              <a:t> Investigaciones </a:t>
            </a:r>
            <a:r>
              <a:rPr lang="es-MX" sz="1600" dirty="0"/>
              <a:t>o </a:t>
            </a:r>
            <a:r>
              <a:rPr lang="es-MX" sz="1600" dirty="0" smtClean="0"/>
              <a:t>auditorías </a:t>
            </a:r>
            <a:r>
              <a:rPr lang="es-MX" sz="1600" dirty="0"/>
              <a:t>para verificar la evolución del patrimonio, </a:t>
            </a:r>
            <a:r>
              <a:rPr lang="es-MX" sz="1600" dirty="0" smtClean="0"/>
              <a:t>cuando se detecte </a:t>
            </a:r>
            <a:r>
              <a:rPr lang="es-MX" sz="1600" dirty="0"/>
              <a:t>incremento en el patrimonio no explicable en relación con la remuneración, </a:t>
            </a:r>
            <a:r>
              <a:rPr lang="es-MX" sz="1600" dirty="0" smtClean="0"/>
              <a:t>respecto del cual no </a:t>
            </a:r>
            <a:r>
              <a:rPr lang="es-MX" sz="1600" dirty="0"/>
              <a:t>se justifique </a:t>
            </a:r>
            <a:r>
              <a:rPr lang="es-MX" sz="1600" dirty="0" smtClean="0"/>
              <a:t>su procedencia. En este caso, se solicitará al servidor público la aclaración del origen de dicho enriquecimiento. De no hacerlo, integrarán el expediente y formularán la denuncia correspondiente ante las autoridades competentes, de ser el caso(Autoridad Substanciadora o Fiscalía Especializada, </a:t>
            </a:r>
            <a:r>
              <a:rPr lang="fr-FR" sz="1600" dirty="0" smtClean="0"/>
              <a:t>art</a:t>
            </a:r>
            <a:r>
              <a:rPr lang="fr-FR" sz="1600" dirty="0"/>
              <a:t>. 36 </a:t>
            </a:r>
            <a:r>
              <a:rPr lang="fr-FR" sz="1600" dirty="0" smtClean="0"/>
              <a:t>y 37 de </a:t>
            </a:r>
            <a:r>
              <a:rPr lang="fr-FR" sz="1600" dirty="0"/>
              <a:t>la LGRA</a:t>
            </a:r>
            <a:r>
              <a:rPr lang="fr-FR" sz="1600" dirty="0" smtClean="0"/>
              <a:t>).</a:t>
            </a:r>
            <a:endParaRPr lang="fr-FR" sz="1600" dirty="0"/>
          </a:p>
        </p:txBody>
      </p:sp>
      <p:pic>
        <p:nvPicPr>
          <p:cNvPr id="8194"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107" y="1403648"/>
            <a:ext cx="247650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sultado de imagen para DECLARACION PATRIMONI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9273" y="4168949"/>
            <a:ext cx="3336168" cy="2374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9">
                                            <p:txEl>
                                              <p:pRg st="0" end="0"/>
                                            </p:txEl>
                                          </p:spTgt>
                                        </p:tgtEl>
                                        <p:attrNameLst>
                                          <p:attrName>style.color</p:attrName>
                                        </p:attrNameLst>
                                      </p:cBhvr>
                                      <p:to>
                                        <p:clrVal>
                                          <a:schemeClr val="accent2"/>
                                        </p:clrVal>
                                      </p:to>
                                    </p:set>
                                    <p:set>
                                      <p:cBhvr>
                                        <p:cTn id="13" dur="500" fill="hold"/>
                                        <p:tgtEl>
                                          <p:spTgt spid="9">
                                            <p:txEl>
                                              <p:pRg st="0" end="0"/>
                                            </p:txEl>
                                          </p:spTgt>
                                        </p:tgtEl>
                                        <p:attrNameLst>
                                          <p:attrName>fillcolor</p:attrName>
                                        </p:attrNameLst>
                                      </p:cBhvr>
                                      <p:to>
                                        <p:clrVal>
                                          <a:schemeClr val="accent2"/>
                                        </p:clrVal>
                                      </p:to>
                                    </p:set>
                                    <p:set>
                                      <p:cBhvr>
                                        <p:cTn id="14" dur="500" fill="hold"/>
                                        <p:tgtEl>
                                          <p:spTgt spid="9">
                                            <p:txEl>
                                              <p:pRg st="0" end="0"/>
                                            </p:txEl>
                                          </p:spTgt>
                                        </p:tgtEl>
                                        <p:attrNameLst>
                                          <p:attrName>fill.type</p:attrName>
                                        </p:attrNameLst>
                                      </p:cBhvr>
                                      <p:to>
                                        <p:strVal val="solid"/>
                                      </p:to>
                                    </p:set>
                                  </p:childTnLst>
                                </p:cTn>
                              </p:par>
                              <p:par>
                                <p:cTn id="15" presetID="16" presetClass="emph" presetSubtype="0" fill="hold" nodeType="withEffect">
                                  <p:stCondLst>
                                    <p:cond delay="0"/>
                                  </p:stCondLst>
                                  <p:iterate type="lt">
                                    <p:tmPct val="4000"/>
                                  </p:iterate>
                                  <p:childTnLst>
                                    <p:set>
                                      <p:cBhvr override="childStyle">
                                        <p:cTn id="16" dur="500" fill="hold"/>
                                        <p:tgtEl>
                                          <p:spTgt spid="9">
                                            <p:txEl>
                                              <p:pRg st="1" end="1"/>
                                            </p:txEl>
                                          </p:spTgt>
                                        </p:tgtEl>
                                        <p:attrNameLst>
                                          <p:attrName>style.color</p:attrName>
                                        </p:attrNameLst>
                                      </p:cBhvr>
                                      <p:to>
                                        <p:clrVal>
                                          <a:schemeClr val="accent2"/>
                                        </p:clrVal>
                                      </p:to>
                                    </p:set>
                                    <p:set>
                                      <p:cBhvr>
                                        <p:cTn id="17" dur="500" fill="hold"/>
                                        <p:tgtEl>
                                          <p:spTgt spid="9">
                                            <p:txEl>
                                              <p:pRg st="1" end="1"/>
                                            </p:txEl>
                                          </p:spTgt>
                                        </p:tgtEl>
                                        <p:attrNameLst>
                                          <p:attrName>fillcolor</p:attrName>
                                        </p:attrNameLst>
                                      </p:cBhvr>
                                      <p:to>
                                        <p:clrVal>
                                          <a:schemeClr val="accent2"/>
                                        </p:clrVal>
                                      </p:to>
                                    </p:set>
                                    <p:set>
                                      <p:cBhvr>
                                        <p:cTn id="18" dur="500" fill="hold"/>
                                        <p:tgtEl>
                                          <p:spTgt spid="9">
                                            <p:txEl>
                                              <p:pRg st="1" end="1"/>
                                            </p:txEl>
                                          </p:spTgt>
                                        </p:tgtEl>
                                        <p:attrNameLst>
                                          <p:attrName>fill.type</p:attrName>
                                        </p:attrNameLst>
                                      </p:cBhvr>
                                      <p:to>
                                        <p:strVal val="solid"/>
                                      </p:to>
                                    </p:set>
                                  </p:childTnLst>
                                </p:cTn>
                              </p:par>
                              <p:par>
                                <p:cTn id="19" presetID="16" presetClass="emph" presetSubtype="0" fill="hold" nodeType="withEffect">
                                  <p:stCondLst>
                                    <p:cond delay="0"/>
                                  </p:stCondLst>
                                  <p:iterate type="lt">
                                    <p:tmPct val="4000"/>
                                  </p:iterate>
                                  <p:childTnLst>
                                    <p:set>
                                      <p:cBhvr override="childStyle">
                                        <p:cTn id="20" dur="500" fill="hold"/>
                                        <p:tgtEl>
                                          <p:spTgt spid="9">
                                            <p:txEl>
                                              <p:pRg st="2" end="2"/>
                                            </p:txEl>
                                          </p:spTgt>
                                        </p:tgtEl>
                                        <p:attrNameLst>
                                          <p:attrName>style.color</p:attrName>
                                        </p:attrNameLst>
                                      </p:cBhvr>
                                      <p:to>
                                        <p:clrVal>
                                          <a:schemeClr val="accent2"/>
                                        </p:clrVal>
                                      </p:to>
                                    </p:set>
                                    <p:set>
                                      <p:cBhvr>
                                        <p:cTn id="21" dur="500" fill="hold"/>
                                        <p:tgtEl>
                                          <p:spTgt spid="9">
                                            <p:txEl>
                                              <p:pRg st="2" end="2"/>
                                            </p:txEl>
                                          </p:spTgt>
                                        </p:tgtEl>
                                        <p:attrNameLst>
                                          <p:attrName>fillcolor</p:attrName>
                                        </p:attrNameLst>
                                      </p:cBhvr>
                                      <p:to>
                                        <p:clrVal>
                                          <a:schemeClr val="accent2"/>
                                        </p:clrVal>
                                      </p:to>
                                    </p:set>
                                    <p:set>
                                      <p:cBhvr>
                                        <p:cTn id="22" dur="500" fill="hold"/>
                                        <p:tgtEl>
                                          <p:spTgt spid="9">
                                            <p:txEl>
                                              <p:pRg st="2" end="2"/>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9">
                                            <p:txEl>
                                              <p:pRg st="4" end="4"/>
                                            </p:txEl>
                                          </p:spTgt>
                                        </p:tgtEl>
                                      </p:cBhvr>
                                    </p:animEffect>
                                    <p:animScale>
                                      <p:cBhvr>
                                        <p:cTn id="31" dur="250" autoRev="1" fill="hold"/>
                                        <p:tgtEl>
                                          <p:spTgt spid="9">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Jalisco PPT-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6632"/>
            <a:ext cx="9144000" cy="6912768"/>
          </a:xfrm>
          <a:prstGeom prst="rect">
            <a:avLst/>
          </a:prstGeom>
        </p:spPr>
      </p:pic>
      <p:sp>
        <p:nvSpPr>
          <p:cNvPr id="2" name="1 Título"/>
          <p:cNvSpPr>
            <a:spLocks noGrp="1"/>
          </p:cNvSpPr>
          <p:nvPr>
            <p:ph type="title"/>
          </p:nvPr>
        </p:nvSpPr>
        <p:spPr>
          <a:xfrm>
            <a:off x="323528" y="476672"/>
            <a:ext cx="8136904" cy="926976"/>
          </a:xfrm>
        </p:spPr>
        <p:txBody>
          <a:bodyPr>
            <a:normAutofit/>
          </a:bodyPr>
          <a:lstStyle/>
          <a:p>
            <a:pPr algn="just">
              <a:tabLst>
                <a:tab pos="3136900" algn="l"/>
              </a:tabLst>
            </a:pPr>
            <a:r>
              <a:rPr lang="es-MX" sz="2000" b="1" dirty="0" smtClean="0"/>
              <a:t>¿QUÉ PASA SI SE INCUMPLE CON LA OBLIGACIÓN DE DECLARAR CON VERACIDAD?</a:t>
            </a:r>
            <a:endParaRPr lang="es-MX" sz="2000" b="1" dirty="0"/>
          </a:p>
        </p:txBody>
      </p:sp>
      <p:sp>
        <p:nvSpPr>
          <p:cNvPr id="4" name="Rectángulo 3"/>
          <p:cNvSpPr/>
          <p:nvPr/>
        </p:nvSpPr>
        <p:spPr>
          <a:xfrm>
            <a:off x="664956" y="5229200"/>
            <a:ext cx="7939492"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2 Marcador de contenido"/>
          <p:cNvSpPr txBox="1">
            <a:spLocks/>
          </p:cNvSpPr>
          <p:nvPr/>
        </p:nvSpPr>
        <p:spPr>
          <a:xfrm>
            <a:off x="-1" y="1452193"/>
            <a:ext cx="5529273" cy="19768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just"/>
            <a:endParaRPr lang="es-MX" dirty="0" smtClean="0"/>
          </a:p>
          <a:p>
            <a:pPr marL="742950" lvl="1" indent="-285750" algn="just">
              <a:buFont typeface="Arial" panose="020B0604020202020204" pitchFamily="34" charset="0"/>
              <a:buChar char="•"/>
            </a:pPr>
            <a:r>
              <a:rPr lang="es-MX" dirty="0"/>
              <a:t>Verificaciones a la posible actualización de un conflicto de interés (art. 31 de la LGRA), (cuyos insumos emanaran de la plataforma del Sistema de Manifiestos de Vínculos y Relaciones y Declaraciones de Integridad y No Colusión)</a:t>
            </a:r>
          </a:p>
          <a:p>
            <a:pPr lvl="1" algn="just"/>
            <a:endParaRPr lang="es-MX" sz="1800" dirty="0" smtClean="0"/>
          </a:p>
          <a:p>
            <a:pPr lvl="1" algn="just"/>
            <a:r>
              <a:rPr lang="es-MX" sz="1800" dirty="0" smtClean="0"/>
              <a:t>*Cabe señalar que para llevar a cabo los procesos antes mencionados, se podrán </a:t>
            </a:r>
            <a:r>
              <a:rPr lang="es-MX" sz="1800" dirty="0"/>
              <a:t>firmar convenios con las distintas autoridades que tengan a su disposición datos, información o documentos que puedan servir </a:t>
            </a:r>
            <a:r>
              <a:rPr lang="es-MX" sz="1800" dirty="0" smtClean="0"/>
              <a:t>para verificar la </a:t>
            </a:r>
            <a:r>
              <a:rPr lang="es-MX" sz="1800" dirty="0"/>
              <a:t>información declarada por los Servidores Públicos</a:t>
            </a:r>
            <a:r>
              <a:rPr lang="es-MX" sz="1800" dirty="0" smtClean="0"/>
              <a:t>. Art 31 LGRA.</a:t>
            </a:r>
            <a:endParaRPr lang="es-MX" sz="1800" dirty="0"/>
          </a:p>
        </p:txBody>
      </p:sp>
      <p:pic>
        <p:nvPicPr>
          <p:cNvPr id="1026" name="Picture 2" descr="C:\Users\Contraloria\Desktop\portapapeles-con-lista-de-verificacion-y-mano-sujetando-una-pluma_23-21476079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284" y="1700808"/>
            <a:ext cx="2874164" cy="28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0339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9">
                                            <p:txEl>
                                              <p:pRg st="3" end="3"/>
                                            </p:txEl>
                                          </p:spTgt>
                                        </p:tgtEl>
                                        <p:attrNameLst>
                                          <p:attrName>style.color</p:attrName>
                                        </p:attrNameLst>
                                      </p:cBhvr>
                                      <p:to>
                                        <p:clrVal>
                                          <a:schemeClr val="accent2"/>
                                        </p:clrVal>
                                      </p:to>
                                    </p:set>
                                    <p:set>
                                      <p:cBhvr>
                                        <p:cTn id="13" dur="500" fill="hold"/>
                                        <p:tgtEl>
                                          <p:spTgt spid="9">
                                            <p:txEl>
                                              <p:pRg st="3" end="3"/>
                                            </p:txEl>
                                          </p:spTgt>
                                        </p:tgtEl>
                                        <p:attrNameLst>
                                          <p:attrName>fillcolor</p:attrName>
                                        </p:attrNameLst>
                                      </p:cBhvr>
                                      <p:to>
                                        <p:clrVal>
                                          <a:schemeClr val="accent2"/>
                                        </p:clrVal>
                                      </p:to>
                                    </p:set>
                                    <p:set>
                                      <p:cBhvr>
                                        <p:cTn id="14" dur="500" fill="hold"/>
                                        <p:tgtEl>
                                          <p:spTgt spid="9">
                                            <p:txEl>
                                              <p:pRg st="3" end="3"/>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9">
                                            <p:txEl>
                                              <p:pRg st="1" end="1"/>
                                            </p:txEl>
                                          </p:spTgt>
                                        </p:tgtEl>
                                        <p:attrNameLst>
                                          <p:attrName>style.color</p:attrName>
                                        </p:attrNameLst>
                                      </p:cBhvr>
                                      <p:to>
                                        <p:clrVal>
                                          <a:schemeClr val="accent2"/>
                                        </p:clrVal>
                                      </p:to>
                                    </p:set>
                                    <p:set>
                                      <p:cBhvr>
                                        <p:cTn id="19" dur="500" fill="hold"/>
                                        <p:tgtEl>
                                          <p:spTgt spid="9">
                                            <p:txEl>
                                              <p:pRg st="1" end="1"/>
                                            </p:txEl>
                                          </p:spTgt>
                                        </p:tgtEl>
                                        <p:attrNameLst>
                                          <p:attrName>fillcolor</p:attrName>
                                        </p:attrNameLst>
                                      </p:cBhvr>
                                      <p:to>
                                        <p:clrVal>
                                          <a:schemeClr val="accent2"/>
                                        </p:clrVal>
                                      </p:to>
                                    </p:set>
                                    <p:set>
                                      <p:cBhvr>
                                        <p:cTn id="20" dur="500" fill="hold"/>
                                        <p:tgtEl>
                                          <p:spTgt spid="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Jalisco PPT-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p:txBody>
          <a:bodyPr>
            <a:normAutofit/>
          </a:bodyPr>
          <a:lstStyle/>
          <a:p>
            <a:r>
              <a:rPr lang="es-MX" sz="2400" dirty="0" smtClean="0"/>
              <a:t>DE LA TRANSPARENCIA EN MATERIA DE DECLARACIONES</a:t>
            </a:r>
            <a:endParaRPr lang="es-MX" sz="2400" dirty="0"/>
          </a:p>
        </p:txBody>
      </p:sp>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r="13066"/>
          <a:stretch/>
        </p:blipFill>
        <p:spPr>
          <a:xfrm>
            <a:off x="7086600" y="3429000"/>
            <a:ext cx="1589856" cy="1828800"/>
          </a:xfrm>
          <a:prstGeom prst="rect">
            <a:avLst/>
          </a:prstGeom>
        </p:spPr>
      </p:pic>
      <p:sp>
        <p:nvSpPr>
          <p:cNvPr id="3" name="2 Marcador de contenido"/>
          <p:cNvSpPr>
            <a:spLocks noGrp="1"/>
          </p:cNvSpPr>
          <p:nvPr>
            <p:ph idx="1"/>
          </p:nvPr>
        </p:nvSpPr>
        <p:spPr>
          <a:xfrm>
            <a:off x="457200" y="1196752"/>
            <a:ext cx="8229600" cy="4929411"/>
          </a:xfrm>
        </p:spPr>
        <p:txBody>
          <a:bodyPr>
            <a:normAutofit/>
          </a:bodyPr>
          <a:lstStyle/>
          <a:p>
            <a:pPr marL="457200" indent="-457200" algn="just">
              <a:buAutoNum type="arabicPeriod"/>
            </a:pPr>
            <a:r>
              <a:rPr lang="es-MX" sz="2000" dirty="0" smtClean="0"/>
              <a:t>El Municipio debe publicar los incumplimientos a la oportunidad en la presentación de las declaraciones, de conformidad al artículo 10 punto 1 fracción X de la Ley de Transparencia y Acceso a la Información Pública del Estado de Jalisco y sus Municipios.</a:t>
            </a:r>
          </a:p>
          <a:p>
            <a:pPr marL="457200" indent="-457200" algn="just">
              <a:buAutoNum type="arabicPeriod"/>
            </a:pPr>
            <a:endParaRPr lang="es-MX" sz="2000" dirty="0" smtClean="0"/>
          </a:p>
          <a:p>
            <a:pPr marL="457200" indent="-457200" algn="just">
              <a:buFont typeface="Arial" pitchFamily="34" charset="0"/>
              <a:buAutoNum type="arabicPeriod"/>
            </a:pPr>
            <a:r>
              <a:rPr lang="es-MX" sz="2000" dirty="0" smtClean="0"/>
              <a:t>Publicitar la versiones públicas de los servidores públicos que así </a:t>
            </a:r>
            <a:r>
              <a:rPr lang="es-MX" sz="2000" dirty="0"/>
              <a:t>lo </a:t>
            </a:r>
            <a:r>
              <a:rPr lang="es-MX" sz="2000" dirty="0" smtClean="0"/>
              <a:t>determinen en los sistemas habilitados para ellos, </a:t>
            </a:r>
            <a:r>
              <a:rPr lang="es-MX" sz="2000" dirty="0"/>
              <a:t>de conformidad al artículo 8</a:t>
            </a:r>
            <a:r>
              <a:rPr lang="es-MX" sz="2000" dirty="0" smtClean="0"/>
              <a:t> </a:t>
            </a:r>
            <a:r>
              <a:rPr lang="es-MX" sz="2000" dirty="0"/>
              <a:t>punto 1 fracción </a:t>
            </a:r>
            <a:r>
              <a:rPr lang="es-MX" sz="2000" dirty="0" smtClean="0"/>
              <a:t>V inciso y) de conformidad a la ley antes mencionada y deberán ser actualizados cada 3 meses.</a:t>
            </a:r>
          </a:p>
          <a:p>
            <a:pPr marL="457200" indent="-457200" algn="just">
              <a:buAutoNum type="arabicPeriod"/>
            </a:pPr>
            <a:endParaRPr lang="es-MX" sz="2000" dirty="0" smtClean="0"/>
          </a:p>
          <a:p>
            <a:pPr marL="457200" indent="-457200" algn="just">
              <a:buAutoNum type="arabicPeriod"/>
            </a:pPr>
            <a:r>
              <a:rPr lang="es-MX" sz="2000" dirty="0" smtClean="0"/>
              <a:t>Proteger los datos confidenciales de las declaraciones, cuidando solo realizar la transferencia de los mismos siempre en cumplimiento al artículo 22 de la Ley antes citada.</a:t>
            </a:r>
          </a:p>
          <a:p>
            <a:pPr algn="just"/>
            <a:endParaRPr lang="es-MX" sz="2000" dirty="0" smtClean="0"/>
          </a:p>
          <a:p>
            <a:endParaRPr lang="es-ES_tradnl" sz="2200" dirty="0" smtClean="0"/>
          </a:p>
          <a:p>
            <a:pPr lvl="1"/>
            <a:endParaRPr lang="es-MX" dirty="0"/>
          </a:p>
        </p:txBody>
      </p:sp>
    </p:spTree>
    <p:extLst>
      <p:ext uri="{BB962C8B-B14F-4D97-AF65-F5344CB8AC3E}">
        <p14:creationId xmlns:p14="http://schemas.microsoft.com/office/powerpoint/2010/main" val="39862713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mph" presetSubtype="0" fill="hold" nodeType="clickEffect">
                                  <p:stCondLst>
                                    <p:cond delay="0"/>
                                  </p:stCondLst>
                                  <p:iterate type="lt">
                                    <p:tmPct val="4000"/>
                                  </p:iterate>
                                  <p:childTnLst>
                                    <p:set>
                                      <p:cBhvr override="childStyle">
                                        <p:cTn id="11" dur="500" fill="hold"/>
                                        <p:tgtEl>
                                          <p:spTgt spid="3">
                                            <p:txEl>
                                              <p:pRg st="0" end="0"/>
                                            </p:txEl>
                                          </p:spTgt>
                                        </p:tgtEl>
                                        <p:attrNameLst>
                                          <p:attrName>style.textDecorationUnderline</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8" presetClass="emph" presetSubtype="0" fill="hold" nodeType="clickEffect">
                                  <p:stCondLst>
                                    <p:cond delay="0"/>
                                  </p:stCondLst>
                                  <p:iterate type="lt">
                                    <p:tmPct val="4000"/>
                                  </p:iterate>
                                  <p:childTnLst>
                                    <p:set>
                                      <p:cBhvr override="childStyle">
                                        <p:cTn id="15" dur="500" fill="hold"/>
                                        <p:tgtEl>
                                          <p:spTgt spid="3">
                                            <p:txEl>
                                              <p:pRg st="2" end="2"/>
                                            </p:txEl>
                                          </p:spTgt>
                                        </p:tgtEl>
                                        <p:attrNameLst>
                                          <p:attrName>style.textDecorationUnderline</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8" presetClass="emph" presetSubtype="0" fill="hold" nodeType="clickEffect">
                                  <p:stCondLst>
                                    <p:cond delay="0"/>
                                  </p:stCondLst>
                                  <p:iterate type="lt">
                                    <p:tmPct val="4000"/>
                                  </p:iterate>
                                  <p:childTnLst>
                                    <p:set>
                                      <p:cBhvr override="childStyle">
                                        <p:cTn id="19"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Jalisco PPT-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0" y="341784"/>
            <a:ext cx="9144000" cy="854968"/>
          </a:xfrm>
        </p:spPr>
        <p:txBody>
          <a:bodyPr>
            <a:noAutofit/>
          </a:bodyPr>
          <a:lstStyle/>
          <a:p>
            <a:r>
              <a:rPr lang="es-MX" sz="2000" b="1" dirty="0" smtClean="0"/>
              <a:t>¿A PARTIR DE CUÁNDO INICIÓ LA OBLIGACIÓN DE PRESENTAR DECLARACIONES </a:t>
            </a:r>
            <a:br>
              <a:rPr lang="es-MX" sz="2000" b="1" dirty="0" smtClean="0"/>
            </a:br>
            <a:r>
              <a:rPr lang="es-MX" sz="2000" b="1" dirty="0" smtClean="0"/>
              <a:t>DE SITUACIÓN PATRIMONIAL Y DE INTERESES?</a:t>
            </a:r>
            <a:endParaRPr lang="es-MX" sz="2000" b="1" dirty="0"/>
          </a:p>
        </p:txBody>
      </p:sp>
      <p:sp>
        <p:nvSpPr>
          <p:cNvPr id="3" name="2 Marcador de contenido"/>
          <p:cNvSpPr>
            <a:spLocks noGrp="1"/>
          </p:cNvSpPr>
          <p:nvPr>
            <p:ph idx="1"/>
          </p:nvPr>
        </p:nvSpPr>
        <p:spPr>
          <a:xfrm>
            <a:off x="323528" y="1238472"/>
            <a:ext cx="8496944" cy="4597971"/>
          </a:xfrm>
        </p:spPr>
        <p:txBody>
          <a:bodyPr>
            <a:normAutofit/>
          </a:bodyPr>
          <a:lstStyle/>
          <a:p>
            <a:pPr marL="0" indent="0" algn="just">
              <a:buNone/>
            </a:pPr>
            <a:r>
              <a:rPr lang="es-ES_tradnl" sz="1700" dirty="0" smtClean="0"/>
              <a:t>De conformidad con el </a:t>
            </a:r>
            <a:r>
              <a:rPr lang="es-ES_tradnl" sz="1700" dirty="0"/>
              <a:t>Acuerdo del Comité Coordinador del Sistema Nacional </a:t>
            </a:r>
            <a:r>
              <a:rPr lang="es-ES_tradnl" sz="1700" dirty="0" smtClean="0"/>
              <a:t>Anticorrupción publicado en el Diario Oficial de la Federación el día 14 </a:t>
            </a:r>
            <a:r>
              <a:rPr lang="es-ES_tradnl" sz="1700" dirty="0"/>
              <a:t>de julio de </a:t>
            </a:r>
            <a:r>
              <a:rPr lang="es-ES_tradnl" sz="1700" dirty="0" smtClean="0"/>
              <a:t>2017, se contemplaron los siguientes 3 supuestos:</a:t>
            </a:r>
            <a:endParaRPr lang="es-ES_tradnl" sz="1700" dirty="0"/>
          </a:p>
          <a:p>
            <a:pPr algn="just"/>
            <a:r>
              <a:rPr lang="es-ES_tradnl" sz="1700" b="1" u="sng" dirty="0"/>
              <a:t>Los servidores públicos que se encontraban ejerciendo un empleo</a:t>
            </a:r>
            <a:r>
              <a:rPr lang="es-ES_tradnl" sz="1700" dirty="0"/>
              <a:t>, cargo, comisión o servicio previo al 19 de julio de 2017, pero que no se encontraban obligados a presentar declaraciones, por el momento no se encuentran sujetos a la obligación de presentar declaraciones, hasta que el Comité referido determine tal hecho</a:t>
            </a:r>
            <a:r>
              <a:rPr lang="es-ES_tradnl" sz="1700" dirty="0" smtClean="0"/>
              <a:t>.</a:t>
            </a:r>
            <a:endParaRPr lang="es-ES_tradnl" sz="1700" dirty="0"/>
          </a:p>
          <a:p>
            <a:pPr algn="just"/>
            <a:r>
              <a:rPr lang="es-ES_tradnl" sz="1700" dirty="0"/>
              <a:t>Cualquier </a:t>
            </a:r>
            <a:r>
              <a:rPr lang="es-ES_tradnl" sz="1700" b="1" u="sng" dirty="0"/>
              <a:t>servidor público que ingrese por primera vez o reingrese a las Dependencias o Entidades</a:t>
            </a:r>
            <a:r>
              <a:rPr lang="es-ES_tradnl" sz="1700" dirty="0"/>
              <a:t> después del 19 de julio de 2017, </a:t>
            </a:r>
            <a:r>
              <a:rPr lang="es-ES_tradnl" sz="1700" dirty="0" smtClean="0"/>
              <a:t>debió haber presentado </a:t>
            </a:r>
            <a:r>
              <a:rPr lang="es-ES_tradnl" sz="1700" dirty="0"/>
              <a:t>su declaración inicial</a:t>
            </a:r>
            <a:r>
              <a:rPr lang="es-ES_tradnl" sz="1700" dirty="0" smtClean="0"/>
              <a:t>.</a:t>
            </a:r>
            <a:endParaRPr lang="es-ES_tradnl" sz="1700" dirty="0"/>
          </a:p>
          <a:p>
            <a:pPr algn="just"/>
            <a:r>
              <a:rPr lang="es-ES_tradnl" sz="1700" b="1" u="sng" dirty="0" smtClean="0"/>
              <a:t>Los </a:t>
            </a:r>
            <a:r>
              <a:rPr lang="es-ES_tradnl" sz="1700" b="1" u="sng" dirty="0"/>
              <a:t>servidores públicos </a:t>
            </a:r>
            <a:r>
              <a:rPr lang="es-ES_tradnl" sz="1700" dirty="0"/>
              <a:t>que previo al 19 de julio de 2017, estaban </a:t>
            </a:r>
            <a:r>
              <a:rPr lang="es-ES_tradnl" sz="1700" b="1" u="sng" dirty="0"/>
              <a:t>sujetos a </a:t>
            </a:r>
            <a:r>
              <a:rPr lang="es-ES_tradnl" sz="1700" b="1" u="sng" dirty="0" smtClean="0"/>
              <a:t>declarar </a:t>
            </a:r>
            <a:r>
              <a:rPr lang="es-ES_tradnl" sz="1700" dirty="0"/>
              <a:t>lo seguirán haciendo de manera </a:t>
            </a:r>
            <a:r>
              <a:rPr lang="es-ES_tradnl" sz="1700" dirty="0" smtClean="0"/>
              <a:t>normal y estarán </a:t>
            </a:r>
            <a:r>
              <a:rPr lang="es-ES_tradnl" sz="1700" b="1" u="sng" dirty="0" smtClean="0"/>
              <a:t>obligados a presentar la inicial, de modificación o conclusión del encargo</a:t>
            </a:r>
            <a:r>
              <a:rPr lang="es-ES_tradnl" sz="1700" dirty="0" smtClean="0"/>
              <a:t>, según corresponda, LGRA.</a:t>
            </a:r>
            <a:endParaRPr lang="es-MX" sz="1700" dirty="0"/>
          </a:p>
          <a:p>
            <a:pPr algn="just"/>
            <a:endParaRPr lang="es-ES_tradnl" sz="1700" dirty="0" smtClean="0"/>
          </a:p>
          <a:p>
            <a:pPr algn="just"/>
            <a:endParaRPr lang="es-ES_tradnl" sz="1700" dirty="0" smtClean="0"/>
          </a:p>
        </p:txBody>
      </p:sp>
      <p:pic>
        <p:nvPicPr>
          <p:cNvPr id="7" name="Picture 14" descr="Resultado de imagen para INICIA LA OBLIGACION DECLARACIONES  DE SITUACION PATRIMONIAL Y DE INTERESES"/>
          <p:cNvPicPr>
            <a:picLocks noChangeAspect="1" noChangeArrowheads="1"/>
          </p:cNvPicPr>
          <p:nvPr/>
        </p:nvPicPr>
        <p:blipFill rotWithShape="1">
          <a:blip r:embed="rId3">
            <a:extLst>
              <a:ext uri="{28A0092B-C50C-407E-A947-70E740481C1C}">
                <a14:useLocalDpi xmlns:a14="http://schemas.microsoft.com/office/drawing/2010/main" val="0"/>
              </a:ext>
            </a:extLst>
          </a:blip>
          <a:srcRect t="4184" b="26638"/>
          <a:stretch/>
        </p:blipFill>
        <p:spPr bwMode="auto">
          <a:xfrm>
            <a:off x="1403648" y="4934206"/>
            <a:ext cx="6264696" cy="158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5937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80">
                                          <p:stCondLst>
                                            <p:cond delay="0"/>
                                          </p:stCondLst>
                                        </p:cTn>
                                        <p:tgtEl>
                                          <p:spTgt spid="3">
                                            <p:txEl>
                                              <p:pRg st="0" end="0"/>
                                            </p:txEl>
                                          </p:spTgt>
                                        </p:tgtEl>
                                      </p:cBhvr>
                                    </p:animEffect>
                                    <p:anim calcmode="lin" valueType="num">
                                      <p:cBhvr>
                                        <p:cTn id="2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0" end="0"/>
                                            </p:txEl>
                                          </p:spTgt>
                                        </p:tgtEl>
                                      </p:cBhvr>
                                      <p:to x="100000" y="60000"/>
                                    </p:animScale>
                                    <p:animScale>
                                      <p:cBhvr>
                                        <p:cTn id="27" dur="166" decel="50000">
                                          <p:stCondLst>
                                            <p:cond delay="676"/>
                                          </p:stCondLst>
                                        </p:cTn>
                                        <p:tgtEl>
                                          <p:spTgt spid="3">
                                            <p:txEl>
                                              <p:pRg st="0" end="0"/>
                                            </p:txEl>
                                          </p:spTgt>
                                        </p:tgtEl>
                                      </p:cBhvr>
                                      <p:to x="100000" y="100000"/>
                                    </p:animScale>
                                    <p:animScale>
                                      <p:cBhvr>
                                        <p:cTn id="28" dur="26">
                                          <p:stCondLst>
                                            <p:cond delay="1312"/>
                                          </p:stCondLst>
                                        </p:cTn>
                                        <p:tgtEl>
                                          <p:spTgt spid="3">
                                            <p:txEl>
                                              <p:pRg st="0" end="0"/>
                                            </p:txEl>
                                          </p:spTgt>
                                        </p:tgtEl>
                                      </p:cBhvr>
                                      <p:to x="100000" y="80000"/>
                                    </p:animScale>
                                    <p:animScale>
                                      <p:cBhvr>
                                        <p:cTn id="29" dur="166" decel="50000">
                                          <p:stCondLst>
                                            <p:cond delay="1338"/>
                                          </p:stCondLst>
                                        </p:cTn>
                                        <p:tgtEl>
                                          <p:spTgt spid="3">
                                            <p:txEl>
                                              <p:pRg st="0" end="0"/>
                                            </p:txEl>
                                          </p:spTgt>
                                        </p:tgtEl>
                                      </p:cBhvr>
                                      <p:to x="100000" y="100000"/>
                                    </p:animScale>
                                    <p:animScale>
                                      <p:cBhvr>
                                        <p:cTn id="30" dur="26">
                                          <p:stCondLst>
                                            <p:cond delay="1642"/>
                                          </p:stCondLst>
                                        </p:cTn>
                                        <p:tgtEl>
                                          <p:spTgt spid="3">
                                            <p:txEl>
                                              <p:pRg st="0" end="0"/>
                                            </p:txEl>
                                          </p:spTgt>
                                        </p:tgtEl>
                                      </p:cBhvr>
                                      <p:to x="100000" y="90000"/>
                                    </p:animScale>
                                    <p:animScale>
                                      <p:cBhvr>
                                        <p:cTn id="31" dur="166" decel="50000">
                                          <p:stCondLst>
                                            <p:cond delay="1668"/>
                                          </p:stCondLst>
                                        </p:cTn>
                                        <p:tgtEl>
                                          <p:spTgt spid="3">
                                            <p:txEl>
                                              <p:pRg st="0" end="0"/>
                                            </p:txEl>
                                          </p:spTgt>
                                        </p:tgtEl>
                                      </p:cBhvr>
                                      <p:to x="100000" y="100000"/>
                                    </p:animScale>
                                    <p:animScale>
                                      <p:cBhvr>
                                        <p:cTn id="32" dur="26">
                                          <p:stCondLst>
                                            <p:cond delay="1808"/>
                                          </p:stCondLst>
                                        </p:cTn>
                                        <p:tgtEl>
                                          <p:spTgt spid="3">
                                            <p:txEl>
                                              <p:pRg st="0" end="0"/>
                                            </p:txEl>
                                          </p:spTgt>
                                        </p:tgtEl>
                                      </p:cBhvr>
                                      <p:to x="100000" y="95000"/>
                                    </p:animScale>
                                    <p:animScale>
                                      <p:cBhvr>
                                        <p:cTn id="33" dur="166" decel="50000">
                                          <p:stCondLst>
                                            <p:cond delay="1834"/>
                                          </p:stCondLst>
                                        </p:cTn>
                                        <p:tgtEl>
                                          <p:spTgt spid="3">
                                            <p:txEl>
                                              <p:pRg st="0" end="0"/>
                                            </p:txEl>
                                          </p:spTgt>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wipe(down)">
                                      <p:cBhvr>
                                        <p:cTn id="36" dur="580">
                                          <p:stCondLst>
                                            <p:cond delay="0"/>
                                          </p:stCondLst>
                                        </p:cTn>
                                        <p:tgtEl>
                                          <p:spTgt spid="3">
                                            <p:txEl>
                                              <p:pRg st="1" end="1"/>
                                            </p:txEl>
                                          </p:spTgt>
                                        </p:tgtEl>
                                      </p:cBhvr>
                                    </p:animEffect>
                                    <p:anim calcmode="lin" valueType="num">
                                      <p:cBhvr>
                                        <p:cTn id="37"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3">
                                            <p:txEl>
                                              <p:pRg st="1" end="1"/>
                                            </p:txEl>
                                          </p:spTgt>
                                        </p:tgtEl>
                                      </p:cBhvr>
                                      <p:to x="100000" y="60000"/>
                                    </p:animScale>
                                    <p:animScale>
                                      <p:cBhvr>
                                        <p:cTn id="43" dur="166" decel="50000">
                                          <p:stCondLst>
                                            <p:cond delay="676"/>
                                          </p:stCondLst>
                                        </p:cTn>
                                        <p:tgtEl>
                                          <p:spTgt spid="3">
                                            <p:txEl>
                                              <p:pRg st="1" end="1"/>
                                            </p:txEl>
                                          </p:spTgt>
                                        </p:tgtEl>
                                      </p:cBhvr>
                                      <p:to x="100000" y="100000"/>
                                    </p:animScale>
                                    <p:animScale>
                                      <p:cBhvr>
                                        <p:cTn id="44" dur="26">
                                          <p:stCondLst>
                                            <p:cond delay="1312"/>
                                          </p:stCondLst>
                                        </p:cTn>
                                        <p:tgtEl>
                                          <p:spTgt spid="3">
                                            <p:txEl>
                                              <p:pRg st="1" end="1"/>
                                            </p:txEl>
                                          </p:spTgt>
                                        </p:tgtEl>
                                      </p:cBhvr>
                                      <p:to x="100000" y="80000"/>
                                    </p:animScale>
                                    <p:animScale>
                                      <p:cBhvr>
                                        <p:cTn id="45" dur="166" decel="50000">
                                          <p:stCondLst>
                                            <p:cond delay="1338"/>
                                          </p:stCondLst>
                                        </p:cTn>
                                        <p:tgtEl>
                                          <p:spTgt spid="3">
                                            <p:txEl>
                                              <p:pRg st="1" end="1"/>
                                            </p:txEl>
                                          </p:spTgt>
                                        </p:tgtEl>
                                      </p:cBhvr>
                                      <p:to x="100000" y="100000"/>
                                    </p:animScale>
                                    <p:animScale>
                                      <p:cBhvr>
                                        <p:cTn id="46" dur="26">
                                          <p:stCondLst>
                                            <p:cond delay="1642"/>
                                          </p:stCondLst>
                                        </p:cTn>
                                        <p:tgtEl>
                                          <p:spTgt spid="3">
                                            <p:txEl>
                                              <p:pRg st="1" end="1"/>
                                            </p:txEl>
                                          </p:spTgt>
                                        </p:tgtEl>
                                      </p:cBhvr>
                                      <p:to x="100000" y="90000"/>
                                    </p:animScale>
                                    <p:animScale>
                                      <p:cBhvr>
                                        <p:cTn id="47" dur="166" decel="50000">
                                          <p:stCondLst>
                                            <p:cond delay="1668"/>
                                          </p:stCondLst>
                                        </p:cTn>
                                        <p:tgtEl>
                                          <p:spTgt spid="3">
                                            <p:txEl>
                                              <p:pRg st="1" end="1"/>
                                            </p:txEl>
                                          </p:spTgt>
                                        </p:tgtEl>
                                      </p:cBhvr>
                                      <p:to x="100000" y="100000"/>
                                    </p:animScale>
                                    <p:animScale>
                                      <p:cBhvr>
                                        <p:cTn id="48" dur="26">
                                          <p:stCondLst>
                                            <p:cond delay="1808"/>
                                          </p:stCondLst>
                                        </p:cTn>
                                        <p:tgtEl>
                                          <p:spTgt spid="3">
                                            <p:txEl>
                                              <p:pRg st="1" end="1"/>
                                            </p:txEl>
                                          </p:spTgt>
                                        </p:tgtEl>
                                      </p:cBhvr>
                                      <p:to x="100000" y="95000"/>
                                    </p:animScale>
                                    <p:animScale>
                                      <p:cBhvr>
                                        <p:cTn id="49" dur="166" decel="50000">
                                          <p:stCondLst>
                                            <p:cond delay="1834"/>
                                          </p:stCondLst>
                                        </p:cTn>
                                        <p:tgtEl>
                                          <p:spTgt spid="3">
                                            <p:txEl>
                                              <p:pRg st="1" end="1"/>
                                            </p:txEl>
                                          </p:spTgt>
                                        </p:tgtEl>
                                      </p:cBhvr>
                                      <p:to x="100000" y="100000"/>
                                    </p:animScale>
                                  </p:childTnLst>
                                </p:cTn>
                              </p:par>
                              <p:par>
                                <p:cTn id="50" presetID="26" presetClass="entr" presetSubtype="0" fill="hold" nodeType="with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wipe(down)">
                                      <p:cBhvr>
                                        <p:cTn id="52" dur="580">
                                          <p:stCondLst>
                                            <p:cond delay="0"/>
                                          </p:stCondLst>
                                        </p:cTn>
                                        <p:tgtEl>
                                          <p:spTgt spid="3">
                                            <p:txEl>
                                              <p:pRg st="2" end="2"/>
                                            </p:txEl>
                                          </p:spTgt>
                                        </p:tgtEl>
                                      </p:cBhvr>
                                    </p:animEffect>
                                    <p:anim calcmode="lin" valueType="num">
                                      <p:cBhvr>
                                        <p:cTn id="5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8" dur="26">
                                          <p:stCondLst>
                                            <p:cond delay="650"/>
                                          </p:stCondLst>
                                        </p:cTn>
                                        <p:tgtEl>
                                          <p:spTgt spid="3">
                                            <p:txEl>
                                              <p:pRg st="2" end="2"/>
                                            </p:txEl>
                                          </p:spTgt>
                                        </p:tgtEl>
                                      </p:cBhvr>
                                      <p:to x="100000" y="60000"/>
                                    </p:animScale>
                                    <p:animScale>
                                      <p:cBhvr>
                                        <p:cTn id="59" dur="166" decel="50000">
                                          <p:stCondLst>
                                            <p:cond delay="676"/>
                                          </p:stCondLst>
                                        </p:cTn>
                                        <p:tgtEl>
                                          <p:spTgt spid="3">
                                            <p:txEl>
                                              <p:pRg st="2" end="2"/>
                                            </p:txEl>
                                          </p:spTgt>
                                        </p:tgtEl>
                                      </p:cBhvr>
                                      <p:to x="100000" y="100000"/>
                                    </p:animScale>
                                    <p:animScale>
                                      <p:cBhvr>
                                        <p:cTn id="60" dur="26">
                                          <p:stCondLst>
                                            <p:cond delay="1312"/>
                                          </p:stCondLst>
                                        </p:cTn>
                                        <p:tgtEl>
                                          <p:spTgt spid="3">
                                            <p:txEl>
                                              <p:pRg st="2" end="2"/>
                                            </p:txEl>
                                          </p:spTgt>
                                        </p:tgtEl>
                                      </p:cBhvr>
                                      <p:to x="100000" y="80000"/>
                                    </p:animScale>
                                    <p:animScale>
                                      <p:cBhvr>
                                        <p:cTn id="61" dur="166" decel="50000">
                                          <p:stCondLst>
                                            <p:cond delay="1338"/>
                                          </p:stCondLst>
                                        </p:cTn>
                                        <p:tgtEl>
                                          <p:spTgt spid="3">
                                            <p:txEl>
                                              <p:pRg st="2" end="2"/>
                                            </p:txEl>
                                          </p:spTgt>
                                        </p:tgtEl>
                                      </p:cBhvr>
                                      <p:to x="100000" y="100000"/>
                                    </p:animScale>
                                    <p:animScale>
                                      <p:cBhvr>
                                        <p:cTn id="62" dur="26">
                                          <p:stCondLst>
                                            <p:cond delay="1642"/>
                                          </p:stCondLst>
                                        </p:cTn>
                                        <p:tgtEl>
                                          <p:spTgt spid="3">
                                            <p:txEl>
                                              <p:pRg st="2" end="2"/>
                                            </p:txEl>
                                          </p:spTgt>
                                        </p:tgtEl>
                                      </p:cBhvr>
                                      <p:to x="100000" y="90000"/>
                                    </p:animScale>
                                    <p:animScale>
                                      <p:cBhvr>
                                        <p:cTn id="63" dur="166" decel="50000">
                                          <p:stCondLst>
                                            <p:cond delay="1668"/>
                                          </p:stCondLst>
                                        </p:cTn>
                                        <p:tgtEl>
                                          <p:spTgt spid="3">
                                            <p:txEl>
                                              <p:pRg st="2" end="2"/>
                                            </p:txEl>
                                          </p:spTgt>
                                        </p:tgtEl>
                                      </p:cBhvr>
                                      <p:to x="100000" y="100000"/>
                                    </p:animScale>
                                    <p:animScale>
                                      <p:cBhvr>
                                        <p:cTn id="64" dur="26">
                                          <p:stCondLst>
                                            <p:cond delay="1808"/>
                                          </p:stCondLst>
                                        </p:cTn>
                                        <p:tgtEl>
                                          <p:spTgt spid="3">
                                            <p:txEl>
                                              <p:pRg st="2" end="2"/>
                                            </p:txEl>
                                          </p:spTgt>
                                        </p:tgtEl>
                                      </p:cBhvr>
                                      <p:to x="100000" y="95000"/>
                                    </p:animScale>
                                    <p:animScale>
                                      <p:cBhvr>
                                        <p:cTn id="65" dur="166" decel="50000">
                                          <p:stCondLst>
                                            <p:cond delay="1834"/>
                                          </p:stCondLst>
                                        </p:cTn>
                                        <p:tgtEl>
                                          <p:spTgt spid="3">
                                            <p:txEl>
                                              <p:pRg st="2" end="2"/>
                                            </p:txEl>
                                          </p:spTgt>
                                        </p:tgtEl>
                                      </p:cBhvr>
                                      <p:to x="100000" y="100000"/>
                                    </p:animScale>
                                  </p:childTnLst>
                                </p:cTn>
                              </p:par>
                              <p:par>
                                <p:cTn id="66" presetID="26" presetClass="entr" presetSubtype="0" fill="hold" nodeType="with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wipe(down)">
                                      <p:cBhvr>
                                        <p:cTn id="68" dur="580">
                                          <p:stCondLst>
                                            <p:cond delay="0"/>
                                          </p:stCondLst>
                                        </p:cTn>
                                        <p:tgtEl>
                                          <p:spTgt spid="3">
                                            <p:txEl>
                                              <p:pRg st="3" end="3"/>
                                            </p:txEl>
                                          </p:spTgt>
                                        </p:tgtEl>
                                      </p:cBhvr>
                                    </p:animEffect>
                                    <p:anim calcmode="lin" valueType="num">
                                      <p:cBhvr>
                                        <p:cTn id="6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3" end="3"/>
                                            </p:txEl>
                                          </p:spTgt>
                                        </p:tgtEl>
                                      </p:cBhvr>
                                      <p:to x="100000" y="60000"/>
                                    </p:animScale>
                                    <p:animScale>
                                      <p:cBhvr>
                                        <p:cTn id="75" dur="166" decel="50000">
                                          <p:stCondLst>
                                            <p:cond delay="676"/>
                                          </p:stCondLst>
                                        </p:cTn>
                                        <p:tgtEl>
                                          <p:spTgt spid="3">
                                            <p:txEl>
                                              <p:pRg st="3" end="3"/>
                                            </p:txEl>
                                          </p:spTgt>
                                        </p:tgtEl>
                                      </p:cBhvr>
                                      <p:to x="100000" y="100000"/>
                                    </p:animScale>
                                    <p:animScale>
                                      <p:cBhvr>
                                        <p:cTn id="76" dur="26">
                                          <p:stCondLst>
                                            <p:cond delay="1312"/>
                                          </p:stCondLst>
                                        </p:cTn>
                                        <p:tgtEl>
                                          <p:spTgt spid="3">
                                            <p:txEl>
                                              <p:pRg st="3" end="3"/>
                                            </p:txEl>
                                          </p:spTgt>
                                        </p:tgtEl>
                                      </p:cBhvr>
                                      <p:to x="100000" y="80000"/>
                                    </p:animScale>
                                    <p:animScale>
                                      <p:cBhvr>
                                        <p:cTn id="77" dur="166" decel="50000">
                                          <p:stCondLst>
                                            <p:cond delay="1338"/>
                                          </p:stCondLst>
                                        </p:cTn>
                                        <p:tgtEl>
                                          <p:spTgt spid="3">
                                            <p:txEl>
                                              <p:pRg st="3" end="3"/>
                                            </p:txEl>
                                          </p:spTgt>
                                        </p:tgtEl>
                                      </p:cBhvr>
                                      <p:to x="100000" y="100000"/>
                                    </p:animScale>
                                    <p:animScale>
                                      <p:cBhvr>
                                        <p:cTn id="78" dur="26">
                                          <p:stCondLst>
                                            <p:cond delay="1642"/>
                                          </p:stCondLst>
                                        </p:cTn>
                                        <p:tgtEl>
                                          <p:spTgt spid="3">
                                            <p:txEl>
                                              <p:pRg st="3" end="3"/>
                                            </p:txEl>
                                          </p:spTgt>
                                        </p:tgtEl>
                                      </p:cBhvr>
                                      <p:to x="100000" y="90000"/>
                                    </p:animScale>
                                    <p:animScale>
                                      <p:cBhvr>
                                        <p:cTn id="79" dur="166" decel="50000">
                                          <p:stCondLst>
                                            <p:cond delay="1668"/>
                                          </p:stCondLst>
                                        </p:cTn>
                                        <p:tgtEl>
                                          <p:spTgt spid="3">
                                            <p:txEl>
                                              <p:pRg st="3" end="3"/>
                                            </p:txEl>
                                          </p:spTgt>
                                        </p:tgtEl>
                                      </p:cBhvr>
                                      <p:to x="100000" y="100000"/>
                                    </p:animScale>
                                    <p:animScale>
                                      <p:cBhvr>
                                        <p:cTn id="80" dur="26">
                                          <p:stCondLst>
                                            <p:cond delay="1808"/>
                                          </p:stCondLst>
                                        </p:cTn>
                                        <p:tgtEl>
                                          <p:spTgt spid="3">
                                            <p:txEl>
                                              <p:pRg st="3" end="3"/>
                                            </p:txEl>
                                          </p:spTgt>
                                        </p:tgtEl>
                                      </p:cBhvr>
                                      <p:to x="100000" y="95000"/>
                                    </p:animScale>
                                    <p:animScale>
                                      <p:cBhvr>
                                        <p:cTn id="81"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Jalisco PPT-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0" y="341784"/>
            <a:ext cx="9144000" cy="854968"/>
          </a:xfrm>
        </p:spPr>
        <p:txBody>
          <a:bodyPr>
            <a:noAutofit/>
          </a:bodyPr>
          <a:lstStyle/>
          <a:p>
            <a:r>
              <a:rPr lang="es-MX" sz="2000" b="1" dirty="0" smtClean="0"/>
              <a:t>¿CÓMO INTEGRAR EL ACERVO DOCUMENTAL RESPECTO DE LOS SERVIDORES PÚBLICOS MUNICIPALES QUE VENÍAN PRESENTANDO SUS DECLARACIONES </a:t>
            </a:r>
            <a:br>
              <a:rPr lang="es-MX" sz="2000" b="1" dirty="0" smtClean="0"/>
            </a:br>
            <a:r>
              <a:rPr lang="es-MX" sz="2000" b="1" dirty="0" smtClean="0"/>
              <a:t>DE SITUACIÓN PATRIMONIAL?</a:t>
            </a:r>
            <a:endParaRPr lang="es-MX" sz="2000" b="1" dirty="0"/>
          </a:p>
        </p:txBody>
      </p:sp>
      <p:sp>
        <p:nvSpPr>
          <p:cNvPr id="3" name="2 Marcador de contenido"/>
          <p:cNvSpPr>
            <a:spLocks noGrp="1"/>
          </p:cNvSpPr>
          <p:nvPr>
            <p:ph idx="1"/>
          </p:nvPr>
        </p:nvSpPr>
        <p:spPr>
          <a:xfrm>
            <a:off x="395536" y="1538536"/>
            <a:ext cx="8208912" cy="4189449"/>
          </a:xfrm>
        </p:spPr>
        <p:txBody>
          <a:bodyPr>
            <a:normAutofit/>
          </a:bodyPr>
          <a:lstStyle/>
          <a:p>
            <a:pPr marL="0" indent="0" algn="just">
              <a:buNone/>
            </a:pPr>
            <a:r>
              <a:rPr lang="es-ES_tradnl" sz="2400" dirty="0" smtClean="0"/>
              <a:t>Se </a:t>
            </a:r>
            <a:r>
              <a:rPr lang="es-ES_tradnl" sz="2400" dirty="0"/>
              <a:t>estima que los órganos internos de control municipal, podrían valorar la conveniencia de revisar con el órgano competente del registro, control y verificación de las declaraciones de los servidores públicos municipales, previo a la entrada en vigor de la Ley General de Responsabilidades y de la Ley de Responsabilidades Políticas y Administrativas del Estado de Jalisco, el procedimiento que se implemente para la transmisión de esta gestión, a fin de facilitar la substanciación de los nuevos procedimientos a su cargo, que requieren contar con las declaraciones previamente presentadas.</a:t>
            </a:r>
            <a:endParaRPr lang="es-MX" sz="2400" dirty="0"/>
          </a:p>
          <a:p>
            <a:pPr algn="just"/>
            <a:endParaRPr lang="es-ES_tradnl" sz="2400" dirty="0" smtClean="0"/>
          </a:p>
        </p:txBody>
      </p:sp>
    </p:spTree>
    <p:extLst>
      <p:ext uri="{BB962C8B-B14F-4D97-AF65-F5344CB8AC3E}">
        <p14:creationId xmlns:p14="http://schemas.microsoft.com/office/powerpoint/2010/main" val="27032051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alisco PPT-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16" y="-252464"/>
            <a:ext cx="9144000" cy="6858000"/>
          </a:xfrm>
          <a:prstGeom prst="rect">
            <a:avLst/>
          </a:prstGeom>
        </p:spPr>
      </p:pic>
      <p:sp>
        <p:nvSpPr>
          <p:cNvPr id="2" name="Título 1"/>
          <p:cNvSpPr>
            <a:spLocks noGrp="1"/>
          </p:cNvSpPr>
          <p:nvPr>
            <p:ph type="ctrTitle"/>
          </p:nvPr>
        </p:nvSpPr>
        <p:spPr>
          <a:xfrm>
            <a:off x="397768" y="407318"/>
            <a:ext cx="8060432" cy="1077466"/>
          </a:xfrm>
        </p:spPr>
        <p:txBody>
          <a:bodyPr>
            <a:normAutofit/>
          </a:bodyPr>
          <a:lstStyle/>
          <a:p>
            <a:r>
              <a:rPr lang="es-MX" sz="2400" b="1" dirty="0" smtClean="0"/>
              <a:t>DE LAS OBLIGACIONES DEL </a:t>
            </a:r>
            <a:r>
              <a:rPr lang="es-MX" sz="2400" b="1" dirty="0"/>
              <a:t>Ó</a:t>
            </a:r>
            <a:r>
              <a:rPr lang="es-MX" sz="2400" b="1" dirty="0" smtClean="0"/>
              <a:t>RGANO </a:t>
            </a:r>
            <a:r>
              <a:rPr lang="es-MX" sz="2400" b="1" dirty="0"/>
              <a:t>INTERNO DE </a:t>
            </a:r>
            <a:r>
              <a:rPr lang="es-MX" sz="2400" b="1" dirty="0" smtClean="0"/>
              <a:t>CONTROL MUNICIPAL</a:t>
            </a:r>
            <a:endParaRPr lang="es-MX" sz="2400" b="1" dirty="0"/>
          </a:p>
        </p:txBody>
      </p:sp>
      <p:pic>
        <p:nvPicPr>
          <p:cNvPr id="9218" name="Picture 2" descr="Resultado de imagen para GOBIER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772816"/>
            <a:ext cx="5685708" cy="4392488"/>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p:cNvSpPr>
            <a:spLocks noGrp="1"/>
          </p:cNvSpPr>
          <p:nvPr>
            <p:ph type="subTitle" idx="1"/>
          </p:nvPr>
        </p:nvSpPr>
        <p:spPr>
          <a:xfrm>
            <a:off x="323529" y="1484784"/>
            <a:ext cx="8134672" cy="4968552"/>
          </a:xfrm>
          <a:solidFill>
            <a:srgbClr val="FFC000"/>
          </a:solidFill>
        </p:spPr>
        <p:txBody>
          <a:bodyPr>
            <a:noAutofit/>
          </a:bodyPr>
          <a:lstStyle/>
          <a:p>
            <a:pPr marL="342900" indent="-342900" algn="just">
              <a:buFont typeface="Arial" panose="020B0604020202020204" pitchFamily="34" charset="0"/>
              <a:buChar char="•"/>
            </a:pPr>
            <a:r>
              <a:rPr lang="es-MX" sz="2400" dirty="0">
                <a:solidFill>
                  <a:schemeClr val="tx1"/>
                </a:solidFill>
              </a:rPr>
              <a:t>D</a:t>
            </a:r>
            <a:r>
              <a:rPr lang="es-MX" sz="2400" dirty="0" smtClean="0">
                <a:solidFill>
                  <a:schemeClr val="tx1"/>
                </a:solidFill>
              </a:rPr>
              <a:t>erivado </a:t>
            </a:r>
            <a:r>
              <a:rPr lang="es-MX" sz="2400" dirty="0">
                <a:solidFill>
                  <a:schemeClr val="tx1"/>
                </a:solidFill>
              </a:rPr>
              <a:t>de la entrada en vigor de la LGRA desde el </a:t>
            </a:r>
            <a:r>
              <a:rPr lang="es-MX" sz="2400" dirty="0" smtClean="0">
                <a:solidFill>
                  <a:schemeClr val="tx1"/>
                </a:solidFill>
              </a:rPr>
              <a:t>19 </a:t>
            </a:r>
            <a:r>
              <a:rPr lang="es-MX" sz="2400" dirty="0">
                <a:solidFill>
                  <a:schemeClr val="tx1"/>
                </a:solidFill>
              </a:rPr>
              <a:t>de julio de </a:t>
            </a:r>
            <a:r>
              <a:rPr lang="es-MX" sz="2400" dirty="0" smtClean="0">
                <a:solidFill>
                  <a:schemeClr val="tx1"/>
                </a:solidFill>
              </a:rPr>
              <a:t>2017, es obligación de los Órganos Internos de Control llevar a cabo el registro, recepción y captura de las declaraciones de situación patrimonial y de intereses de los servidores públicos en plataforma electrónica.</a:t>
            </a:r>
          </a:p>
          <a:p>
            <a:pPr marL="342900" indent="-342900" algn="just">
              <a:buFont typeface="Arial" panose="020B0604020202020204" pitchFamily="34" charset="0"/>
              <a:buChar char="•"/>
            </a:pPr>
            <a:r>
              <a:rPr lang="es-MX" sz="2400" dirty="0" smtClean="0">
                <a:solidFill>
                  <a:schemeClr val="tx1"/>
                </a:solidFill>
              </a:rPr>
              <a:t>En el caso de los Municipios que no cuenten con las tecnolog</a:t>
            </a:r>
            <a:r>
              <a:rPr lang="es-MX" sz="2400" dirty="0">
                <a:solidFill>
                  <a:schemeClr val="tx1"/>
                </a:solidFill>
              </a:rPr>
              <a:t>í</a:t>
            </a:r>
            <a:r>
              <a:rPr lang="es-MX" sz="2400" dirty="0" smtClean="0">
                <a:solidFill>
                  <a:schemeClr val="tx1"/>
                </a:solidFill>
              </a:rPr>
              <a:t>as de la información y comunicación necesarias para cumplir  lo anterior, podrán emplear formatos impresos, siendo responsabilidad de los órganos internos de control y las Secretarías verificar que dichos formatos sean digitalizados e incluir la información que corresponda en el Sistema de Evolución Patrimonial  y de declaración de intereses (art 34 LGRA).</a:t>
            </a:r>
            <a:endParaRPr lang="es-MX" sz="2400" i="1" dirty="0">
              <a:solidFill>
                <a:schemeClr val="tx1"/>
              </a:solidFill>
            </a:endParaRPr>
          </a:p>
        </p:txBody>
      </p:sp>
    </p:spTree>
    <p:extLst>
      <p:ext uri="{BB962C8B-B14F-4D97-AF65-F5344CB8AC3E}">
        <p14:creationId xmlns:p14="http://schemas.microsoft.com/office/powerpoint/2010/main" val="6697807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mph" presetSubtype="0" fill="hold" nodeType="clickEffect">
                                  <p:stCondLst>
                                    <p:cond delay="0"/>
                                  </p:stCondLst>
                                  <p:childTnLst>
                                    <p:animClr clrSpc="hsl" dir="cw">
                                      <p:cBhvr override="childStyle">
                                        <p:cTn id="12" dur="500" fill="hold"/>
                                        <p:tgtEl>
                                          <p:spTgt spid="9218"/>
                                        </p:tgtEl>
                                        <p:attrNameLst>
                                          <p:attrName>style.color</p:attrName>
                                        </p:attrNameLst>
                                      </p:cBhvr>
                                      <p:by>
                                        <p:hsl h="0" s="-12549" l="-25098"/>
                                      </p:by>
                                    </p:animClr>
                                    <p:animClr clrSpc="hsl" dir="cw">
                                      <p:cBhvr>
                                        <p:cTn id="13" dur="500" fill="hold"/>
                                        <p:tgtEl>
                                          <p:spTgt spid="9218"/>
                                        </p:tgtEl>
                                        <p:attrNameLst>
                                          <p:attrName>fillcolor</p:attrName>
                                        </p:attrNameLst>
                                      </p:cBhvr>
                                      <p:by>
                                        <p:hsl h="0" s="-12549" l="-25098"/>
                                      </p:by>
                                    </p:animClr>
                                    <p:animClr clrSpc="hsl" dir="cw">
                                      <p:cBhvr>
                                        <p:cTn id="14" dur="500" fill="hold"/>
                                        <p:tgtEl>
                                          <p:spTgt spid="9218"/>
                                        </p:tgtEl>
                                        <p:attrNameLst>
                                          <p:attrName>stroke.color</p:attrName>
                                        </p:attrNameLst>
                                      </p:cBhvr>
                                      <p:by>
                                        <p:hsl h="0" s="-12549" l="-25098"/>
                                      </p:by>
                                    </p:animClr>
                                    <p:set>
                                      <p:cBhvr>
                                        <p:cTn id="15" dur="500" fill="hold"/>
                                        <p:tgtEl>
                                          <p:spTgt spid="9218"/>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wipe(down)">
                                      <p:cBhvr>
                                        <p:cTn id="20" dur="500"/>
                                        <p:tgtEl>
                                          <p:spTgt spid="3">
                                            <p:bg/>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alisco PPT-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0" y="-9672"/>
            <a:ext cx="9144000" cy="6858000"/>
          </a:xfrm>
          <a:prstGeom prst="rect">
            <a:avLst/>
          </a:prstGeom>
        </p:spPr>
      </p:pic>
      <p:sp>
        <p:nvSpPr>
          <p:cNvPr id="2" name="Título 1"/>
          <p:cNvSpPr>
            <a:spLocks noGrp="1"/>
          </p:cNvSpPr>
          <p:nvPr>
            <p:ph type="ctrTitle"/>
          </p:nvPr>
        </p:nvSpPr>
        <p:spPr>
          <a:xfrm>
            <a:off x="0" y="407318"/>
            <a:ext cx="9140180" cy="1077466"/>
          </a:xfrm>
        </p:spPr>
        <p:txBody>
          <a:bodyPr>
            <a:normAutofit/>
          </a:bodyPr>
          <a:lstStyle/>
          <a:p>
            <a:r>
              <a:rPr lang="es-MX" sz="2400" b="1" dirty="0" smtClean="0"/>
              <a:t>LAS OBLIGACIONES DEL </a:t>
            </a:r>
            <a:r>
              <a:rPr lang="es-MX" sz="2400" b="1" dirty="0"/>
              <a:t>ÓRGANO </a:t>
            </a:r>
            <a:r>
              <a:rPr lang="es-MX" sz="2400" b="1" dirty="0" smtClean="0"/>
              <a:t>INTERNO DE CONTROL MUNICIPAL</a:t>
            </a:r>
            <a:endParaRPr lang="es-MX" sz="2400" b="1" dirty="0"/>
          </a:p>
        </p:txBody>
      </p:sp>
      <p:sp>
        <p:nvSpPr>
          <p:cNvPr id="3" name="Subtítulo 2"/>
          <p:cNvSpPr>
            <a:spLocks noGrp="1"/>
          </p:cNvSpPr>
          <p:nvPr>
            <p:ph type="subTitle" idx="1"/>
          </p:nvPr>
        </p:nvSpPr>
        <p:spPr>
          <a:xfrm>
            <a:off x="270103" y="3501008"/>
            <a:ext cx="8550369" cy="3096344"/>
          </a:xfrm>
          <a:solidFill>
            <a:schemeClr val="bg1"/>
          </a:solidFill>
        </p:spPr>
        <p:txBody>
          <a:bodyPr>
            <a:noAutofit/>
          </a:bodyPr>
          <a:lstStyle/>
          <a:p>
            <a:pPr marL="342900" indent="-342900" algn="just">
              <a:buFont typeface="Arial" panose="020B0604020202020204" pitchFamily="34" charset="0"/>
              <a:buChar char="•"/>
            </a:pPr>
            <a:r>
              <a:rPr lang="es-MX" sz="2400" dirty="0" smtClean="0">
                <a:solidFill>
                  <a:schemeClr val="tx1"/>
                </a:solidFill>
              </a:rPr>
              <a:t>Cabe señalar que conforme al artículo Quinto Transitorio de la Ley de </a:t>
            </a:r>
            <a:r>
              <a:rPr lang="es-MX" sz="2400" dirty="0">
                <a:solidFill>
                  <a:schemeClr val="tx1"/>
                </a:solidFill>
              </a:rPr>
              <a:t>Responsabilidades </a:t>
            </a:r>
            <a:r>
              <a:rPr lang="es-MX" sz="2400" dirty="0" smtClean="0">
                <a:solidFill>
                  <a:schemeClr val="tx1"/>
                </a:solidFill>
              </a:rPr>
              <a:t>Políticas y Administrativas del Estado de Jalisco, </a:t>
            </a:r>
            <a:r>
              <a:rPr lang="es-MX" sz="2400" u="sng" dirty="0" smtClean="0">
                <a:solidFill>
                  <a:schemeClr val="tx1"/>
                </a:solidFill>
              </a:rPr>
              <a:t>el órgano interno </a:t>
            </a:r>
            <a:r>
              <a:rPr lang="es-MX" sz="2400" u="sng" dirty="0">
                <a:solidFill>
                  <a:schemeClr val="tx1"/>
                </a:solidFill>
              </a:rPr>
              <a:t>de control </a:t>
            </a:r>
            <a:r>
              <a:rPr lang="es-MX" sz="2400" u="sng" dirty="0" smtClean="0">
                <a:solidFill>
                  <a:schemeClr val="tx1"/>
                </a:solidFill>
              </a:rPr>
              <a:t>municipal </a:t>
            </a:r>
            <a:r>
              <a:rPr lang="es-MX" sz="2400" dirty="0" smtClean="0">
                <a:solidFill>
                  <a:schemeClr val="tx1"/>
                </a:solidFill>
              </a:rPr>
              <a:t>deberá poner </a:t>
            </a:r>
            <a:r>
              <a:rPr lang="es-MX" sz="2400" u="sng" dirty="0">
                <a:solidFill>
                  <a:schemeClr val="tx1"/>
                </a:solidFill>
              </a:rPr>
              <a:t>a disposición de </a:t>
            </a:r>
            <a:r>
              <a:rPr lang="es-ES" sz="2400" u="sng" dirty="0">
                <a:solidFill>
                  <a:schemeClr val="tx1"/>
                </a:solidFill>
              </a:rPr>
              <a:t>los servidores públicos</a:t>
            </a:r>
            <a:r>
              <a:rPr lang="es-ES" sz="2400" dirty="0">
                <a:solidFill>
                  <a:schemeClr val="tx1"/>
                </a:solidFill>
              </a:rPr>
              <a:t> los formatos que se utilizan en el ámbito federal para que presenten sus declaraciones de situación </a:t>
            </a:r>
            <a:r>
              <a:rPr lang="es-ES" sz="2400" dirty="0" smtClean="0">
                <a:solidFill>
                  <a:schemeClr val="tx1"/>
                </a:solidFill>
              </a:rPr>
              <a:t>patrimonial, </a:t>
            </a:r>
            <a:r>
              <a:rPr lang="es-ES" sz="2400" dirty="0">
                <a:solidFill>
                  <a:schemeClr val="tx1"/>
                </a:solidFill>
              </a:rPr>
              <a:t>hasta en tanto el Comité Coordinador del Sistema Nacional Anticorrupción emita los formatos</a:t>
            </a:r>
            <a:r>
              <a:rPr lang="es-MX" sz="2400" dirty="0">
                <a:solidFill>
                  <a:schemeClr val="tx1"/>
                </a:solidFill>
              </a:rPr>
              <a:t> correspondientes.</a:t>
            </a:r>
            <a:endParaRPr lang="es-MX" sz="2400" i="1" dirty="0">
              <a:solidFill>
                <a:schemeClr val="tx1"/>
              </a:solidFill>
            </a:endParaRPr>
          </a:p>
        </p:txBody>
      </p:sp>
      <p:pic>
        <p:nvPicPr>
          <p:cNvPr id="6" name="Imagen 5"/>
          <p:cNvPicPr>
            <a:picLocks noChangeAspect="1"/>
          </p:cNvPicPr>
          <p:nvPr/>
        </p:nvPicPr>
        <p:blipFill rotWithShape="1">
          <a:blip r:embed="rId3"/>
          <a:srcRect l="21722" t="52549" r="59704" b="21412"/>
          <a:stretch/>
        </p:blipFill>
        <p:spPr>
          <a:xfrm>
            <a:off x="3491880" y="1408679"/>
            <a:ext cx="2416629" cy="2168435"/>
          </a:xfrm>
          <a:prstGeom prst="rect">
            <a:avLst/>
          </a:prstGeom>
        </p:spPr>
      </p:pic>
    </p:spTree>
    <p:extLst>
      <p:ext uri="{BB962C8B-B14F-4D97-AF65-F5344CB8AC3E}">
        <p14:creationId xmlns:p14="http://schemas.microsoft.com/office/powerpoint/2010/main" val="20970955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nodeType="clickEffect">
                                  <p:stCondLst>
                                    <p:cond delay="0"/>
                                  </p:stCondLst>
                                  <p:iterate type="lt">
                                    <p:tmAbs val="25"/>
                                  </p:iterate>
                                  <p:childTnLst>
                                    <p:set>
                                      <p:cBhvr override="childStyle">
                                        <p:cTn id="11"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alisco PPT-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44" y="7937"/>
            <a:ext cx="9144000" cy="6858000"/>
          </a:xfrm>
          <a:prstGeom prst="rect">
            <a:avLst/>
          </a:prstGeom>
        </p:spPr>
      </p:pic>
      <p:sp>
        <p:nvSpPr>
          <p:cNvPr id="2" name="Título 1"/>
          <p:cNvSpPr>
            <a:spLocks noGrp="1"/>
          </p:cNvSpPr>
          <p:nvPr>
            <p:ph type="ctrTitle"/>
          </p:nvPr>
        </p:nvSpPr>
        <p:spPr>
          <a:xfrm>
            <a:off x="323074" y="332655"/>
            <a:ext cx="8496944" cy="792088"/>
          </a:xfrm>
        </p:spPr>
        <p:txBody>
          <a:bodyPr>
            <a:normAutofit fontScale="90000"/>
          </a:bodyPr>
          <a:lstStyle/>
          <a:p>
            <a:r>
              <a:rPr lang="es-MX" sz="2400" b="1" dirty="0" smtClean="0"/>
              <a:t>DE LAS OBLIGACIONES DEL ÓRGANO DE CONTROL INTERNO MUNICIPAL</a:t>
            </a:r>
            <a:endParaRPr lang="es-MX" sz="2400" b="1" dirty="0"/>
          </a:p>
        </p:txBody>
      </p:sp>
      <p:sp>
        <p:nvSpPr>
          <p:cNvPr id="3" name="Subtítulo 2"/>
          <p:cNvSpPr>
            <a:spLocks noGrp="1"/>
          </p:cNvSpPr>
          <p:nvPr>
            <p:ph type="subTitle" idx="1"/>
          </p:nvPr>
        </p:nvSpPr>
        <p:spPr>
          <a:xfrm>
            <a:off x="482587" y="1174664"/>
            <a:ext cx="8428756" cy="4270560"/>
          </a:xfrm>
          <a:solidFill>
            <a:schemeClr val="bg1"/>
          </a:solidFill>
        </p:spPr>
        <p:txBody>
          <a:bodyPr>
            <a:noAutofit/>
          </a:bodyPr>
          <a:lstStyle/>
          <a:p>
            <a:pPr algn="just"/>
            <a:r>
              <a:rPr lang="es-MX" sz="2000" dirty="0" smtClean="0">
                <a:solidFill>
                  <a:schemeClr val="tx1"/>
                </a:solidFill>
              </a:rPr>
              <a:t>No se omite señalar, que de conformidad con el artículo Quinto Transitorio de Ley de Responsabilidades Local, en </a:t>
            </a:r>
            <a:r>
              <a:rPr lang="es-MX" sz="2000" dirty="0">
                <a:solidFill>
                  <a:schemeClr val="tx1"/>
                </a:solidFill>
              </a:rPr>
              <a:t>tanto se nombran a los titulares de los órganos internos de control, asumirán sus competencias quienes hayan venido ejerciendo las atribuciones de los órganos de control disciplinario, contralorías o cualquier otro ente con funciones análogas cualquiera que sea su denominación. </a:t>
            </a:r>
            <a:endParaRPr lang="es-MX" sz="2000" dirty="0" smtClean="0">
              <a:solidFill>
                <a:schemeClr val="tx1"/>
              </a:solidFill>
            </a:endParaRPr>
          </a:p>
          <a:p>
            <a:pPr algn="just"/>
            <a:endParaRPr lang="es-MX" sz="2000" dirty="0">
              <a:solidFill>
                <a:schemeClr val="tx1"/>
              </a:solidFill>
            </a:endParaRPr>
          </a:p>
          <a:p>
            <a:pPr algn="just"/>
            <a:r>
              <a:rPr lang="es-MX" sz="2000" dirty="0" smtClean="0">
                <a:solidFill>
                  <a:schemeClr val="tx1"/>
                </a:solidFill>
              </a:rPr>
              <a:t>En </a:t>
            </a:r>
            <a:r>
              <a:rPr lang="es-MX" sz="2000" dirty="0">
                <a:solidFill>
                  <a:schemeClr val="tx1"/>
                </a:solidFill>
              </a:rPr>
              <a:t>caso de que por cualquier motivo no se encuentren funcionando los órganos internos de control o quien haga sus veces, las declaraciones patrimonial, de intereses y la constancia de la presentación de la declaración fiscal, serán presentadas ante el </a:t>
            </a:r>
            <a:r>
              <a:rPr lang="es-MX" sz="2000" b="1" dirty="0">
                <a:solidFill>
                  <a:schemeClr val="tx1"/>
                </a:solidFill>
              </a:rPr>
              <a:t>titular del ente público correspondiente</a:t>
            </a:r>
            <a:r>
              <a:rPr lang="es-MX" sz="2000" dirty="0">
                <a:solidFill>
                  <a:schemeClr val="tx1"/>
                </a:solidFill>
              </a:rPr>
              <a:t>, sin perjuicio de las posibles responsabilidades derivadas de la omisión de no contar con el órgano competente. </a:t>
            </a:r>
          </a:p>
          <a:p>
            <a:pPr algn="just"/>
            <a:endParaRPr lang="es-MX" sz="2000" dirty="0">
              <a:solidFill>
                <a:schemeClr val="tx1"/>
              </a:solidFill>
            </a:endParaRPr>
          </a:p>
        </p:txBody>
      </p:sp>
      <p:sp>
        <p:nvSpPr>
          <p:cNvPr id="5" name="AutoShape 2" descr="Resultado de imagen para organo interno municip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11075519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
                                            <p:txEl>
                                              <p:pRg st="2" end="2"/>
                                            </p:txEl>
                                          </p:spTgt>
                                        </p:tgtEl>
                                        <p:attrNameLst>
                                          <p:attrName>style.color</p:attrName>
                                        </p:attrNameLst>
                                      </p:cBhvr>
                                      <p:to>
                                        <p:clrVal>
                                          <a:schemeClr val="accent2"/>
                                        </p:clrVal>
                                      </p:to>
                                    </p:set>
                                    <p:set>
                                      <p:cBhvr>
                                        <p:cTn id="13" dur="500" fill="hold"/>
                                        <p:tgtEl>
                                          <p:spTgt spid="3">
                                            <p:txEl>
                                              <p:pRg st="2" end="2"/>
                                            </p:txEl>
                                          </p:spTgt>
                                        </p:tgtEl>
                                        <p:attrNameLst>
                                          <p:attrName>fillcolor</p:attrName>
                                        </p:attrNameLst>
                                      </p:cBhvr>
                                      <p:to>
                                        <p:clrVal>
                                          <a:schemeClr val="accent2"/>
                                        </p:clrVal>
                                      </p:to>
                                    </p:set>
                                    <p:set>
                                      <p:cBhvr>
                                        <p:cTn id="14"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alisco PPT-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44" y="7937"/>
            <a:ext cx="9144000" cy="6858000"/>
          </a:xfrm>
          <a:prstGeom prst="rect">
            <a:avLst/>
          </a:prstGeom>
        </p:spPr>
      </p:pic>
      <p:sp>
        <p:nvSpPr>
          <p:cNvPr id="2" name="Título 1"/>
          <p:cNvSpPr>
            <a:spLocks noGrp="1"/>
          </p:cNvSpPr>
          <p:nvPr>
            <p:ph type="ctrTitle"/>
          </p:nvPr>
        </p:nvSpPr>
        <p:spPr>
          <a:xfrm>
            <a:off x="323074" y="332655"/>
            <a:ext cx="8496944" cy="792088"/>
          </a:xfrm>
        </p:spPr>
        <p:txBody>
          <a:bodyPr>
            <a:normAutofit fontScale="90000"/>
          </a:bodyPr>
          <a:lstStyle/>
          <a:p>
            <a:r>
              <a:rPr lang="es-MX" sz="2400" b="1" dirty="0" smtClean="0"/>
              <a:t>DE LAS OBLIGACIONES DEL ÓRGANO DE CONTROL INTERNO MUNICIPAL</a:t>
            </a:r>
            <a:endParaRPr lang="es-MX" sz="2400" b="1" dirty="0"/>
          </a:p>
        </p:txBody>
      </p:sp>
      <p:sp>
        <p:nvSpPr>
          <p:cNvPr id="3" name="Subtítulo 2"/>
          <p:cNvSpPr>
            <a:spLocks noGrp="1"/>
          </p:cNvSpPr>
          <p:nvPr>
            <p:ph type="subTitle" idx="1"/>
          </p:nvPr>
        </p:nvSpPr>
        <p:spPr>
          <a:xfrm>
            <a:off x="482587" y="1174664"/>
            <a:ext cx="8428756" cy="4270560"/>
          </a:xfrm>
          <a:solidFill>
            <a:schemeClr val="bg1"/>
          </a:solidFill>
        </p:spPr>
        <p:txBody>
          <a:bodyPr>
            <a:noAutofit/>
          </a:bodyPr>
          <a:lstStyle/>
          <a:p>
            <a:pPr algn="just"/>
            <a:r>
              <a:rPr lang="es-MX" sz="2000" b="1" dirty="0" smtClean="0">
                <a:solidFill>
                  <a:schemeClr val="tx1"/>
                </a:solidFill>
              </a:rPr>
              <a:t>El Municipios </a:t>
            </a:r>
            <a:r>
              <a:rPr lang="es-MX" sz="2000" dirty="0" smtClean="0">
                <a:solidFill>
                  <a:schemeClr val="tx1"/>
                </a:solidFill>
              </a:rPr>
              <a:t>deberá generar las inercias necesarias para tener a </a:t>
            </a:r>
            <a:r>
              <a:rPr lang="es-MX" sz="2000" dirty="0">
                <a:solidFill>
                  <a:schemeClr val="tx1"/>
                </a:solidFill>
              </a:rPr>
              <a:t>su cargo el sistema de certificación de los medios de </a:t>
            </a:r>
            <a:r>
              <a:rPr lang="es-MX" sz="2000" dirty="0" smtClean="0">
                <a:solidFill>
                  <a:schemeClr val="tx1"/>
                </a:solidFill>
              </a:rPr>
              <a:t>identificación electrónica </a:t>
            </a:r>
            <a:r>
              <a:rPr lang="es-MX" sz="2000" dirty="0">
                <a:solidFill>
                  <a:schemeClr val="tx1"/>
                </a:solidFill>
              </a:rPr>
              <a:t>que utilicen los Servidores </a:t>
            </a:r>
            <a:r>
              <a:rPr lang="es-MX" sz="2000" dirty="0" smtClean="0">
                <a:solidFill>
                  <a:schemeClr val="tx1"/>
                </a:solidFill>
              </a:rPr>
              <a:t>Públicos de su ámbito, </a:t>
            </a:r>
            <a:r>
              <a:rPr lang="es-MX" sz="2000" dirty="0">
                <a:solidFill>
                  <a:schemeClr val="tx1"/>
                </a:solidFill>
              </a:rPr>
              <a:t>y llevarán el control de dichos medios</a:t>
            </a:r>
            <a:r>
              <a:rPr lang="es-MX" sz="2000" dirty="0" smtClean="0">
                <a:solidFill>
                  <a:schemeClr val="tx1"/>
                </a:solidFill>
              </a:rPr>
              <a:t>.</a:t>
            </a:r>
          </a:p>
          <a:p>
            <a:pPr algn="just"/>
            <a:endParaRPr lang="es-MX" sz="2000" dirty="0">
              <a:solidFill>
                <a:schemeClr val="tx1"/>
              </a:solidFill>
            </a:endParaRPr>
          </a:p>
          <a:p>
            <a:pPr algn="just"/>
            <a:r>
              <a:rPr lang="es-MX" sz="2000" b="1" dirty="0" smtClean="0">
                <a:solidFill>
                  <a:schemeClr val="tx1"/>
                </a:solidFill>
              </a:rPr>
              <a:t>En el ámbito estatal: </a:t>
            </a:r>
            <a:r>
              <a:rPr lang="es-MX" sz="2000" dirty="0" smtClean="0">
                <a:solidFill>
                  <a:schemeClr val="tx1"/>
                </a:solidFill>
              </a:rPr>
              <a:t>Se planea incorporar la firma electrónica avanzada una vez que se implemente la nueva plataforma electrónica, lo anterior, en virtud de que la Secretaría General de Gobierno se encuentra facultada a través de la Oficialía Mayor </a:t>
            </a:r>
            <a:r>
              <a:rPr lang="es-MX" sz="2000" dirty="0">
                <a:solidFill>
                  <a:schemeClr val="tx1"/>
                </a:solidFill>
              </a:rPr>
              <a:t>a </a:t>
            </a:r>
            <a:r>
              <a:rPr lang="es-MX" sz="2000" dirty="0" smtClean="0">
                <a:solidFill>
                  <a:schemeClr val="tx1"/>
                </a:solidFill>
              </a:rPr>
              <a:t>fungir como prestador de servicios de certificación de firma electrónica para los </a:t>
            </a:r>
            <a:r>
              <a:rPr lang="es-MX" sz="2000" b="1" u="sng" dirty="0" smtClean="0">
                <a:solidFill>
                  <a:schemeClr val="tx1"/>
                </a:solidFill>
              </a:rPr>
              <a:t>servidores públicos del  Poder Ejecutivo.</a:t>
            </a:r>
            <a:endParaRPr lang="es-MX" sz="2000" b="1" u="sng" dirty="0">
              <a:solidFill>
                <a:schemeClr val="tx1"/>
              </a:solidFill>
            </a:endParaRPr>
          </a:p>
          <a:p>
            <a:pPr algn="just"/>
            <a:endParaRPr lang="es-MX" sz="2000" dirty="0">
              <a:solidFill>
                <a:schemeClr val="tx1"/>
              </a:solidFill>
            </a:endParaRPr>
          </a:p>
          <a:p>
            <a:pPr algn="just"/>
            <a:endParaRPr lang="es-MX" sz="2000" dirty="0">
              <a:solidFill>
                <a:schemeClr val="tx1"/>
              </a:solidFill>
            </a:endParaRPr>
          </a:p>
        </p:txBody>
      </p:sp>
      <p:sp>
        <p:nvSpPr>
          <p:cNvPr id="5" name="AutoShape 2" descr="Resultado de imagen para organo interno municip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2164102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alisco PPT-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ctrTitle"/>
          </p:nvPr>
        </p:nvSpPr>
        <p:spPr>
          <a:xfrm>
            <a:off x="251520" y="473075"/>
            <a:ext cx="8568952" cy="1470025"/>
          </a:xfrm>
        </p:spPr>
        <p:txBody>
          <a:bodyPr>
            <a:noAutofit/>
          </a:bodyPr>
          <a:lstStyle/>
          <a:p>
            <a:r>
              <a:rPr lang="es-MX" sz="2400" b="1" dirty="0" smtClean="0">
                <a:solidFill>
                  <a:prstClr val="black"/>
                </a:solidFill>
                <a:ea typeface="+mn-ea"/>
                <a:cs typeface="+mn-cs"/>
              </a:rPr>
              <a:t>CONTROL DE PERSONAS OBLIGADAS A DECLARAR EN EL ÁMBITO MUNICIPAL</a:t>
            </a:r>
            <a:endParaRPr lang="es-MX" sz="2400" dirty="0"/>
          </a:p>
        </p:txBody>
      </p:sp>
      <p:sp>
        <p:nvSpPr>
          <p:cNvPr id="3" name="Subtítulo 2"/>
          <p:cNvSpPr>
            <a:spLocks noGrp="1"/>
          </p:cNvSpPr>
          <p:nvPr>
            <p:ph type="subTitle" idx="1"/>
          </p:nvPr>
        </p:nvSpPr>
        <p:spPr>
          <a:xfrm>
            <a:off x="4283968" y="2132856"/>
            <a:ext cx="4536504" cy="4248472"/>
          </a:xfrm>
        </p:spPr>
        <p:txBody>
          <a:bodyPr>
            <a:noAutofit/>
          </a:bodyPr>
          <a:lstStyle/>
          <a:p>
            <a:pPr algn="just"/>
            <a:r>
              <a:rPr lang="es-MX" sz="2800" dirty="0" smtClean="0">
                <a:solidFill>
                  <a:schemeClr val="tx1"/>
                </a:solidFill>
              </a:rPr>
              <a:t>Con fundamento en el articulo 31 de la LGRA, es obligación del Órgano Interno de Control Municipal, inscribir y mantener actualizada una base de datos con la información actualizada de los declarantes a su cargo. </a:t>
            </a:r>
            <a:endParaRPr lang="es-MX" sz="2800" dirty="0"/>
          </a:p>
        </p:txBody>
      </p:sp>
      <p:pic>
        <p:nvPicPr>
          <p:cNvPr id="5" name="Picture 2" descr="Resultado de imagen para regis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416175"/>
            <a:ext cx="3456384" cy="299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7407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3">
                                            <p:txEl>
                                              <p:pRg st="0" end="0"/>
                                            </p:txEl>
                                          </p:spTgt>
                                        </p:tgtEl>
                                      </p:cBhvr>
                                    </p:animEffect>
                                    <p:anim calcmode="lin" valueType="num">
                                      <p:cBhvr>
                                        <p:cTn id="14"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p:tgtEl>
                                          <p:spTgt spid="3">
                                            <p:txEl>
                                              <p:pRg st="0" end="0"/>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20"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Jalisco PPT-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1" y="404664"/>
            <a:ext cx="9144000" cy="6858000"/>
          </a:xfrm>
          <a:prstGeom prst="rect">
            <a:avLst/>
          </a:prstGeom>
        </p:spPr>
      </p:pic>
      <p:sp>
        <p:nvSpPr>
          <p:cNvPr id="2" name="1 Título"/>
          <p:cNvSpPr>
            <a:spLocks noGrp="1"/>
          </p:cNvSpPr>
          <p:nvPr>
            <p:ph type="title"/>
          </p:nvPr>
        </p:nvSpPr>
        <p:spPr>
          <a:xfrm>
            <a:off x="323528" y="288032"/>
            <a:ext cx="8820472" cy="1124744"/>
          </a:xfrm>
        </p:spPr>
        <p:txBody>
          <a:bodyPr>
            <a:noAutofit/>
          </a:bodyPr>
          <a:lstStyle/>
          <a:p>
            <a:r>
              <a:rPr lang="es-MX" sz="2000" b="1" dirty="0" smtClean="0"/>
              <a:t/>
            </a:r>
            <a:br>
              <a:rPr lang="es-MX" sz="2000" b="1" dirty="0" smtClean="0"/>
            </a:br>
            <a:r>
              <a:rPr lang="es-MX" sz="2000" b="1" dirty="0" smtClean="0"/>
              <a:t/>
            </a:r>
            <a:br>
              <a:rPr lang="es-MX" sz="2000" b="1" dirty="0" smtClean="0"/>
            </a:br>
            <a:r>
              <a:rPr lang="es-MX" sz="2000" b="1" dirty="0" smtClean="0"/>
              <a:t>ANTECEDENTES DE LA OBLIGACIÓN RELATIVA AL </a:t>
            </a:r>
            <a:br>
              <a:rPr lang="es-MX" sz="2000" b="1" dirty="0" smtClean="0"/>
            </a:br>
            <a:r>
              <a:rPr lang="es-MX" sz="2000" b="1" dirty="0" smtClean="0"/>
              <a:t>REGISTRO, CONTROL Y VERIFICACIÓN DE LAS DECLARACIONES DE S.P. DE </a:t>
            </a:r>
            <a:br>
              <a:rPr lang="es-MX" sz="2000" b="1" dirty="0" smtClean="0"/>
            </a:br>
            <a:r>
              <a:rPr lang="es-MX" sz="2000" b="1" dirty="0" smtClean="0"/>
              <a:t>LOS SERVIDORES PÚBLICOS MUNICIPALES</a:t>
            </a:r>
            <a:endParaRPr lang="es-MX" sz="2000" b="1" dirty="0"/>
          </a:p>
        </p:txBody>
      </p:sp>
      <p:sp>
        <p:nvSpPr>
          <p:cNvPr id="3" name="2 Marcador de contenido"/>
          <p:cNvSpPr>
            <a:spLocks noGrp="1"/>
          </p:cNvSpPr>
          <p:nvPr>
            <p:ph idx="1"/>
          </p:nvPr>
        </p:nvSpPr>
        <p:spPr>
          <a:xfrm>
            <a:off x="324838" y="1268760"/>
            <a:ext cx="8250088" cy="4680520"/>
          </a:xfrm>
        </p:spPr>
        <p:txBody>
          <a:bodyPr>
            <a:noAutofit/>
          </a:bodyPr>
          <a:lstStyle/>
          <a:p>
            <a:pPr marL="0" indent="0" algn="just">
              <a:buNone/>
            </a:pPr>
            <a:endParaRPr lang="es-MX" sz="1800" b="1" dirty="0" smtClean="0"/>
          </a:p>
          <a:p>
            <a:pPr marL="0" indent="0" algn="just">
              <a:buNone/>
            </a:pPr>
            <a:endParaRPr lang="es-MX" sz="1800" b="1" dirty="0"/>
          </a:p>
          <a:p>
            <a:pPr marL="0" indent="0" algn="just">
              <a:buNone/>
            </a:pPr>
            <a:r>
              <a:rPr lang="es-MX" sz="1800" b="1" dirty="0" smtClean="0"/>
              <a:t>Artículo 94 de la Ley de Responsabilidades de los Servidores Públicos del Estado de Jalisco:</a:t>
            </a:r>
          </a:p>
          <a:p>
            <a:pPr marL="0" indent="0" algn="just">
              <a:buNone/>
            </a:pPr>
            <a:endParaRPr lang="es-MX" sz="1800" b="1" dirty="0" smtClean="0"/>
          </a:p>
          <a:p>
            <a:pPr marL="0" indent="0" algn="just">
              <a:buNone/>
            </a:pPr>
            <a:r>
              <a:rPr lang="es-MX" sz="1800" dirty="0" smtClean="0"/>
              <a:t>El control, registro y verificación de la situación patrimonial  de los servidores públicos obligados a declararla, estará a cargo, en los términos de esta Ley, de:</a:t>
            </a:r>
          </a:p>
          <a:p>
            <a:pPr marL="0" indent="0" algn="just">
              <a:buNone/>
            </a:pPr>
            <a:endParaRPr lang="es-MX" sz="1800" dirty="0"/>
          </a:p>
          <a:p>
            <a:pPr marL="0" indent="0" algn="just">
              <a:buNone/>
            </a:pPr>
            <a:r>
              <a:rPr lang="es-MX" sz="1800" dirty="0" smtClean="0"/>
              <a:t>…II. El Congreso del Estado, en el Poder Legislativo de conformidad a su Ley Orgánica.</a:t>
            </a:r>
          </a:p>
          <a:p>
            <a:pPr marL="0" indent="0" algn="just">
              <a:buNone/>
            </a:pPr>
            <a:endParaRPr lang="es-MX" sz="1800" dirty="0" smtClean="0"/>
          </a:p>
          <a:p>
            <a:pPr marL="0" indent="0" algn="just">
              <a:buNone/>
            </a:pPr>
            <a:endParaRPr lang="es-MX" sz="1800" dirty="0" smtClean="0"/>
          </a:p>
          <a:p>
            <a:pPr marL="0" indent="0" algn="just">
              <a:buNone/>
            </a:pPr>
            <a:endParaRPr lang="es-MX" sz="1800" dirty="0" smtClean="0"/>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4405236"/>
            <a:ext cx="4032448" cy="2419469"/>
          </a:xfrm>
          <a:prstGeom prst="rect">
            <a:avLst/>
          </a:prstGeom>
        </p:spPr>
      </p:pic>
    </p:spTree>
    <p:extLst>
      <p:ext uri="{BB962C8B-B14F-4D97-AF65-F5344CB8AC3E}">
        <p14:creationId xmlns:p14="http://schemas.microsoft.com/office/powerpoint/2010/main" val="40489686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Jalisco PPT-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Marcador de contenido"/>
          <p:cNvSpPr>
            <a:spLocks noGrp="1"/>
          </p:cNvSpPr>
          <p:nvPr>
            <p:ph idx="1"/>
          </p:nvPr>
        </p:nvSpPr>
        <p:spPr>
          <a:xfrm>
            <a:off x="279756" y="1340768"/>
            <a:ext cx="8206753" cy="5256584"/>
          </a:xfrm>
        </p:spPr>
        <p:txBody>
          <a:bodyPr>
            <a:noAutofit/>
          </a:bodyPr>
          <a:lstStyle/>
          <a:p>
            <a:pPr algn="just"/>
            <a:r>
              <a:rPr lang="es-MX" sz="2000" dirty="0" smtClean="0"/>
              <a:t>Lleva </a:t>
            </a:r>
            <a:r>
              <a:rPr lang="es-MX" sz="2000" dirty="0"/>
              <a:t>a cabo un pre-registro de los datos de los declarantes en la plataforma electrónica</a:t>
            </a:r>
            <a:r>
              <a:rPr lang="es-MX" sz="2000" dirty="0" smtClean="0"/>
              <a:t>;</a:t>
            </a:r>
          </a:p>
          <a:p>
            <a:pPr algn="just"/>
            <a:endParaRPr lang="es-MX" sz="2000" dirty="0"/>
          </a:p>
        </p:txBody>
      </p:sp>
      <p:pic>
        <p:nvPicPr>
          <p:cNvPr id="14338" name="Picture 2" descr="Resultado de imagen para contraloria jal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509120"/>
            <a:ext cx="3022177" cy="201622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279756" y="1988840"/>
            <a:ext cx="8480757" cy="707886"/>
          </a:xfrm>
          <a:prstGeom prst="rect">
            <a:avLst/>
          </a:prstGeom>
        </p:spPr>
        <p:txBody>
          <a:bodyPr wrap="square">
            <a:spAutoFit/>
          </a:bodyPr>
          <a:lstStyle/>
          <a:p>
            <a:pPr marL="285750" indent="-285750" algn="just">
              <a:buFont typeface="Arial" panose="020B0604020202020204" pitchFamily="34" charset="0"/>
              <a:buChar char="•"/>
            </a:pPr>
            <a:r>
              <a:rPr lang="es-MX" sz="2000" dirty="0" smtClean="0"/>
              <a:t>Brinda asesorías </a:t>
            </a:r>
            <a:r>
              <a:rPr lang="es-MX" sz="2000" dirty="0"/>
              <a:t>personales, vía telefónica y electrónicas respecto al llenado de las declaraciones; </a:t>
            </a:r>
          </a:p>
        </p:txBody>
      </p:sp>
      <p:sp>
        <p:nvSpPr>
          <p:cNvPr id="6" name="Rectángulo 5"/>
          <p:cNvSpPr/>
          <p:nvPr/>
        </p:nvSpPr>
        <p:spPr>
          <a:xfrm>
            <a:off x="251519" y="2636912"/>
            <a:ext cx="8508993" cy="707886"/>
          </a:xfrm>
          <a:prstGeom prst="rect">
            <a:avLst/>
          </a:prstGeom>
        </p:spPr>
        <p:txBody>
          <a:bodyPr wrap="square">
            <a:spAutoFit/>
          </a:bodyPr>
          <a:lstStyle/>
          <a:p>
            <a:pPr marL="285750" indent="-285750" algn="just">
              <a:buFont typeface="Arial" panose="020B0604020202020204" pitchFamily="34" charset="0"/>
              <a:buChar char="•"/>
            </a:pPr>
            <a:r>
              <a:rPr lang="es-MX" sz="2000" dirty="0" smtClean="0"/>
              <a:t>Proporcionar </a:t>
            </a:r>
            <a:r>
              <a:rPr lang="es-MX" sz="2000" dirty="0"/>
              <a:t>a cada servidor público </a:t>
            </a:r>
            <a:r>
              <a:rPr lang="es-MX" sz="2000" dirty="0" smtClean="0"/>
              <a:t>obligado </a:t>
            </a:r>
            <a:r>
              <a:rPr lang="es-MX" sz="2000" dirty="0"/>
              <a:t>un documento informativo sobre las </a:t>
            </a:r>
            <a:r>
              <a:rPr lang="es-MX" sz="2000" dirty="0" smtClean="0"/>
              <a:t>responsabilidades </a:t>
            </a:r>
            <a:r>
              <a:rPr lang="es-MX" sz="2000" dirty="0"/>
              <a:t>en materia de las declaraciones;  </a:t>
            </a:r>
            <a:r>
              <a:rPr lang="es-MX" sz="2000" dirty="0" smtClean="0"/>
              <a:t>y</a:t>
            </a:r>
            <a:endParaRPr lang="es-MX" sz="2000" dirty="0"/>
          </a:p>
        </p:txBody>
      </p:sp>
      <p:sp>
        <p:nvSpPr>
          <p:cNvPr id="8" name="Rectángulo 7"/>
          <p:cNvSpPr/>
          <p:nvPr/>
        </p:nvSpPr>
        <p:spPr>
          <a:xfrm>
            <a:off x="289772" y="3284984"/>
            <a:ext cx="8470739" cy="1015663"/>
          </a:xfrm>
          <a:prstGeom prst="rect">
            <a:avLst/>
          </a:prstGeom>
        </p:spPr>
        <p:txBody>
          <a:bodyPr wrap="square">
            <a:spAutoFit/>
          </a:bodyPr>
          <a:lstStyle/>
          <a:p>
            <a:pPr marL="285750" indent="-285750" algn="just">
              <a:buFont typeface="Arial" panose="020B0604020202020204" pitchFamily="34" charset="0"/>
              <a:buChar char="•"/>
            </a:pPr>
            <a:r>
              <a:rPr lang="es-MX" sz="2000" dirty="0" smtClean="0"/>
              <a:t>Imparte capacitaciones a </a:t>
            </a:r>
            <a:r>
              <a:rPr lang="es-MX" sz="2000" dirty="0"/>
              <a:t>los servidores públicos de las diversas </a:t>
            </a:r>
            <a:r>
              <a:rPr lang="es-MX" sz="2000" dirty="0" smtClean="0"/>
              <a:t>Entidades </a:t>
            </a:r>
            <a:r>
              <a:rPr lang="es-MX" sz="2000" dirty="0"/>
              <a:t>y </a:t>
            </a:r>
            <a:r>
              <a:rPr lang="es-MX" sz="2000" dirty="0" smtClean="0"/>
              <a:t>Dependencias de la APE.</a:t>
            </a:r>
            <a:endParaRPr lang="es-MX" sz="2000" dirty="0"/>
          </a:p>
          <a:p>
            <a:pPr marL="285750" indent="-285750" algn="just">
              <a:buFont typeface="Arial" panose="020B0604020202020204" pitchFamily="34" charset="0"/>
              <a:buChar char="•"/>
            </a:pPr>
            <a:endParaRPr lang="es-MX" sz="2000" dirty="0"/>
          </a:p>
        </p:txBody>
      </p:sp>
      <p:sp>
        <p:nvSpPr>
          <p:cNvPr id="9" name="Rectángulo 8"/>
          <p:cNvSpPr/>
          <p:nvPr/>
        </p:nvSpPr>
        <p:spPr>
          <a:xfrm>
            <a:off x="251518" y="4005064"/>
            <a:ext cx="8352929" cy="707886"/>
          </a:xfrm>
          <a:prstGeom prst="rect">
            <a:avLst/>
          </a:prstGeom>
        </p:spPr>
        <p:txBody>
          <a:bodyPr wrap="square">
            <a:spAutoFit/>
          </a:bodyPr>
          <a:lstStyle/>
          <a:p>
            <a:pPr marL="285750" indent="-285750" algn="just">
              <a:buFont typeface="Arial" panose="020B0604020202020204" pitchFamily="34" charset="0"/>
              <a:buChar char="•"/>
            </a:pPr>
            <a:r>
              <a:rPr lang="es-MX" sz="2000" dirty="0" smtClean="0"/>
              <a:t>Prepara un protocolo de atención de los instrumentos de rendición de cuentas emanados de la LGRA.</a:t>
            </a:r>
            <a:endParaRPr lang="es-MX" sz="2000" dirty="0"/>
          </a:p>
        </p:txBody>
      </p:sp>
      <p:sp>
        <p:nvSpPr>
          <p:cNvPr id="2" name="Rectángulo 1"/>
          <p:cNvSpPr/>
          <p:nvPr/>
        </p:nvSpPr>
        <p:spPr>
          <a:xfrm>
            <a:off x="309988" y="288032"/>
            <a:ext cx="8294460" cy="646331"/>
          </a:xfrm>
          <a:prstGeom prst="rect">
            <a:avLst/>
          </a:prstGeom>
        </p:spPr>
        <p:txBody>
          <a:bodyPr wrap="square">
            <a:spAutoFit/>
          </a:bodyPr>
          <a:lstStyle/>
          <a:p>
            <a:pPr algn="ctr">
              <a:buNone/>
            </a:pPr>
            <a:r>
              <a:rPr lang="es-MX" b="1" dirty="0"/>
              <a:t>GESTIONES POR PARTE DE LA CONTRALORÍA  EN MATERIA DE DECLARACIONES EN EL ÁMBITO ESTATAL, CONFORME A LA LGRA</a:t>
            </a:r>
          </a:p>
        </p:txBody>
      </p:sp>
      <p:sp>
        <p:nvSpPr>
          <p:cNvPr id="4" name="Rectángulo 3"/>
          <p:cNvSpPr/>
          <p:nvPr/>
        </p:nvSpPr>
        <p:spPr>
          <a:xfrm>
            <a:off x="297968" y="1081526"/>
            <a:ext cx="1609736" cy="369332"/>
          </a:xfrm>
          <a:prstGeom prst="rect">
            <a:avLst/>
          </a:prstGeom>
        </p:spPr>
        <p:txBody>
          <a:bodyPr wrap="none">
            <a:spAutoFit/>
          </a:bodyPr>
          <a:lstStyle/>
          <a:p>
            <a:pPr marL="285750" indent="-285750" algn="just">
              <a:buFont typeface="Arial" panose="020B0604020202020204" pitchFamily="34" charset="0"/>
              <a:buChar char="•"/>
            </a:pPr>
            <a:r>
              <a:rPr lang="es-MX" dirty="0" smtClean="0"/>
              <a:t> Vinculación</a:t>
            </a:r>
            <a:endParaRPr lang="es-MX" dirty="0"/>
          </a:p>
        </p:txBody>
      </p:sp>
      <p:sp>
        <p:nvSpPr>
          <p:cNvPr id="11" name="Rectángulo 10"/>
          <p:cNvSpPr/>
          <p:nvPr/>
        </p:nvSpPr>
        <p:spPr>
          <a:xfrm>
            <a:off x="251519" y="4725144"/>
            <a:ext cx="4401141" cy="369332"/>
          </a:xfrm>
          <a:prstGeom prst="rect">
            <a:avLst/>
          </a:prstGeom>
        </p:spPr>
        <p:txBody>
          <a:bodyPr wrap="none">
            <a:spAutoFit/>
          </a:bodyPr>
          <a:lstStyle/>
          <a:p>
            <a:pPr marL="285750" indent="-285750" algn="just">
              <a:buFont typeface="Arial" panose="020B0604020202020204" pitchFamily="34" charset="0"/>
              <a:buChar char="•"/>
            </a:pPr>
            <a:r>
              <a:rPr lang="es-MX" dirty="0" smtClean="0"/>
              <a:t> Coordinación y enlace con otros Sistemas</a:t>
            </a:r>
            <a:endParaRPr lang="es-MX" dirty="0"/>
          </a:p>
        </p:txBody>
      </p:sp>
    </p:spTree>
    <p:extLst>
      <p:ext uri="{BB962C8B-B14F-4D97-AF65-F5344CB8AC3E}">
        <p14:creationId xmlns:p14="http://schemas.microsoft.com/office/powerpoint/2010/main" val="17112710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0" end="0"/>
                                            </p:txEl>
                                          </p:spTgt>
                                        </p:tgtEl>
                                        <p:attrNameLst>
                                          <p:attrName>style.color</p:attrName>
                                        </p:attrNameLst>
                                      </p:cBhvr>
                                      <p:to>
                                        <p:clrVal>
                                          <a:schemeClr val="accent2"/>
                                        </p:clrVal>
                                      </p:to>
                                    </p:set>
                                    <p:set>
                                      <p:cBhvr>
                                        <p:cTn id="7" dur="500" fill="hold"/>
                                        <p:tgtEl>
                                          <p:spTgt spid="2">
                                            <p:txEl>
                                              <p:pRg st="0" end="0"/>
                                            </p:txEl>
                                          </p:spTgt>
                                        </p:tgtEl>
                                        <p:attrNameLst>
                                          <p:attrName>fillcolor</p:attrName>
                                        </p:attrNameLst>
                                      </p:cBhvr>
                                      <p:to>
                                        <p:clrVal>
                                          <a:schemeClr val="accent2"/>
                                        </p:clrVal>
                                      </p:to>
                                    </p:set>
                                    <p:set>
                                      <p:cBhvr>
                                        <p:cTn id="8" dur="500" fill="hold"/>
                                        <p:tgtEl>
                                          <p:spTgt spid="2">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8" presetClass="emph" presetSubtype="0" fill="hold" nodeType="clickEffect">
                                  <p:stCondLst>
                                    <p:cond delay="0"/>
                                  </p:stCondLst>
                                  <p:iterate type="lt">
                                    <p:tmPct val="4000"/>
                                  </p:iterate>
                                  <p:childTnLst>
                                    <p:set>
                                      <p:cBhvr override="childStyle">
                                        <p:cTn id="12" dur="500" fill="hold"/>
                                        <p:tgtEl>
                                          <p:spTgt spid="4">
                                            <p:txEl>
                                              <p:pRg st="0" end="0"/>
                                            </p:txEl>
                                          </p:spTgt>
                                        </p:tgtEl>
                                        <p:attrNameLst>
                                          <p:attrName>style.textDecorationUnderline</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8" presetClass="emph" presetSubtype="0" fill="hold" nodeType="clickEffect">
                                  <p:stCondLst>
                                    <p:cond delay="0"/>
                                  </p:stCondLst>
                                  <p:iterate type="lt">
                                    <p:tmPct val="4000"/>
                                  </p:iterate>
                                  <p:childTnLst>
                                    <p:set>
                                      <p:cBhvr override="childStyle">
                                        <p:cTn id="16" dur="500" fill="hold"/>
                                        <p:tgtEl>
                                          <p:spTgt spid="3">
                                            <p:txEl>
                                              <p:pRg st="0" end="0"/>
                                            </p:txEl>
                                          </p:spTgt>
                                        </p:tgtEl>
                                        <p:attrNameLst>
                                          <p:attrName>style.textDecorationUnderline</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8" presetClass="emph" presetSubtype="0" fill="hold" nodeType="clickEffect">
                                  <p:stCondLst>
                                    <p:cond delay="0"/>
                                  </p:stCondLst>
                                  <p:iterate type="lt">
                                    <p:tmPct val="4000"/>
                                  </p:iterate>
                                  <p:childTnLst>
                                    <p:set>
                                      <p:cBhvr override="childStyle">
                                        <p:cTn id="20" dur="500" fill="hold"/>
                                        <p:tgtEl>
                                          <p:spTgt spid="5">
                                            <p:txEl>
                                              <p:pRg st="0" end="0"/>
                                            </p:txEl>
                                          </p:spTgt>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8" presetClass="emph" presetSubtype="0" fill="hold" nodeType="clickEffect">
                                  <p:stCondLst>
                                    <p:cond delay="0"/>
                                  </p:stCondLst>
                                  <p:iterate type="lt">
                                    <p:tmPct val="4000"/>
                                  </p:iterate>
                                  <p:childTnLst>
                                    <p:set>
                                      <p:cBhvr override="childStyle">
                                        <p:cTn id="24" dur="500" fill="hold"/>
                                        <p:tgtEl>
                                          <p:spTgt spid="6">
                                            <p:txEl>
                                              <p:pRg st="0" end="0"/>
                                            </p:txEl>
                                          </p:spTgt>
                                        </p:tgtEl>
                                        <p:attrNameLst>
                                          <p:attrName>style.textDecorationUnderline</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8" presetClass="emph" presetSubtype="0" fill="hold" nodeType="clickEffect">
                                  <p:stCondLst>
                                    <p:cond delay="0"/>
                                  </p:stCondLst>
                                  <p:iterate type="lt">
                                    <p:tmPct val="4000"/>
                                  </p:iterate>
                                  <p:childTnLst>
                                    <p:set>
                                      <p:cBhvr override="childStyle">
                                        <p:cTn id="28" dur="500" fill="hold"/>
                                        <p:tgtEl>
                                          <p:spTgt spid="8">
                                            <p:txEl>
                                              <p:pRg st="0" end="0"/>
                                            </p:txEl>
                                          </p:spTgt>
                                        </p:tgtEl>
                                        <p:attrNameLst>
                                          <p:attrName>style.textDecorationUnderline</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8" presetClass="emph" presetSubtype="0" fill="hold" nodeType="clickEffect">
                                  <p:stCondLst>
                                    <p:cond delay="0"/>
                                  </p:stCondLst>
                                  <p:iterate type="lt">
                                    <p:tmPct val="4000"/>
                                  </p:iterate>
                                  <p:childTnLst>
                                    <p:set>
                                      <p:cBhvr override="childStyle">
                                        <p:cTn id="32" dur="500" fill="hold"/>
                                        <p:tgtEl>
                                          <p:spTgt spid="9">
                                            <p:txEl>
                                              <p:pRg st="0" end="0"/>
                                            </p:txEl>
                                          </p:spTgt>
                                        </p:tgtEl>
                                        <p:attrNameLst>
                                          <p:attrName>style.textDecorationUnderline</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8" presetClass="emph" presetSubtype="0" fill="hold" grpId="0" nodeType="clickEffect">
                                  <p:stCondLst>
                                    <p:cond delay="0"/>
                                  </p:stCondLst>
                                  <p:iterate type="lt">
                                    <p:tmPct val="4000"/>
                                  </p:iterate>
                                  <p:childTnLst>
                                    <p:set>
                                      <p:cBhvr override="childStyle">
                                        <p:cTn id="36" dur="500" fill="hold"/>
                                        <p:tgtEl>
                                          <p:spTgt spid="11"/>
                                        </p:tgtEl>
                                        <p:attrNameLst>
                                          <p:attrName>style.textDecorationUnderline</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40" dur="2000" fill="hold"/>
                                        <p:tgtEl>
                                          <p:spTgt spid="1433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Jalisco PPT-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323528" y="274638"/>
            <a:ext cx="8640960" cy="1143000"/>
          </a:xfrm>
        </p:spPr>
        <p:txBody>
          <a:bodyPr>
            <a:normAutofit/>
          </a:bodyPr>
          <a:lstStyle/>
          <a:p>
            <a:r>
              <a:rPr lang="es-MX" sz="1800" b="1" dirty="0" smtClean="0"/>
              <a:t>¿</a:t>
            </a:r>
            <a:r>
              <a:rPr lang="es-MX" sz="2000" b="1" dirty="0" smtClean="0"/>
              <a:t>QUIÉNES ESTÁN OBLIGADOS A PRESENTAR LA CONSTANCIA DE LA  DECLARACIÓN FISCAL?</a:t>
            </a:r>
            <a:endParaRPr lang="es-MX" sz="3600" b="1" dirty="0"/>
          </a:p>
        </p:txBody>
      </p:sp>
      <p:sp>
        <p:nvSpPr>
          <p:cNvPr id="3" name="2 Marcador de contenido"/>
          <p:cNvSpPr>
            <a:spLocks noGrp="1"/>
          </p:cNvSpPr>
          <p:nvPr>
            <p:ph idx="1"/>
          </p:nvPr>
        </p:nvSpPr>
        <p:spPr>
          <a:xfrm>
            <a:off x="409836" y="3573016"/>
            <a:ext cx="8324328" cy="2939878"/>
          </a:xfrm>
          <a:solidFill>
            <a:srgbClr val="FFC000"/>
          </a:solidFill>
        </p:spPr>
        <p:txBody>
          <a:bodyPr>
            <a:noAutofit/>
          </a:bodyPr>
          <a:lstStyle/>
          <a:p>
            <a:pPr algn="just">
              <a:lnSpc>
                <a:spcPct val="90000"/>
              </a:lnSpc>
              <a:spcBef>
                <a:spcPts val="1000"/>
              </a:spcBef>
            </a:pPr>
            <a:r>
              <a:rPr lang="es-ES_tradnl" sz="2800" u="sng" dirty="0" smtClean="0">
                <a:solidFill>
                  <a:prstClr val="black"/>
                </a:solidFill>
                <a:latin typeface="Arial" panose="020B0604020202020204" pitchFamily="34" charset="0"/>
                <a:cs typeface="Arial" panose="020B0604020202020204" pitchFamily="34" charset="0"/>
              </a:rPr>
              <a:t>Los </a:t>
            </a:r>
            <a:r>
              <a:rPr lang="es-ES_tradnl" sz="2800" u="sng" dirty="0">
                <a:solidFill>
                  <a:prstClr val="black"/>
                </a:solidFill>
                <a:latin typeface="Arial" panose="020B0604020202020204" pitchFamily="34" charset="0"/>
                <a:cs typeface="Arial" panose="020B0604020202020204" pitchFamily="34" charset="0"/>
              </a:rPr>
              <a:t>servidores públicos a que se refiere el </a:t>
            </a:r>
            <a:r>
              <a:rPr lang="es-ES_tradnl" sz="2800" u="sng" dirty="0" smtClean="0">
                <a:solidFill>
                  <a:prstClr val="black"/>
                </a:solidFill>
                <a:latin typeface="Arial" panose="020B0604020202020204" pitchFamily="34" charset="0"/>
                <a:cs typeface="Arial" panose="020B0604020202020204" pitchFamily="34" charset="0"/>
              </a:rPr>
              <a:t>artículo 92</a:t>
            </a:r>
            <a:r>
              <a:rPr lang="es-ES_tradnl" sz="2800" dirty="0" smtClean="0">
                <a:solidFill>
                  <a:prstClr val="black"/>
                </a:solidFill>
                <a:latin typeface="Arial" panose="020B0604020202020204" pitchFamily="34" charset="0"/>
                <a:cs typeface="Arial" panose="020B0604020202020204" pitchFamily="34" charset="0"/>
              </a:rPr>
              <a:t> de la Constitución Local, estarán obligados a presentar </a:t>
            </a:r>
            <a:r>
              <a:rPr lang="es-ES_tradnl" sz="2800" dirty="0">
                <a:solidFill>
                  <a:prstClr val="black"/>
                </a:solidFill>
                <a:latin typeface="Arial" panose="020B0604020202020204" pitchFamily="34" charset="0"/>
                <a:cs typeface="Arial" panose="020B0604020202020204" pitchFamily="34" charset="0"/>
              </a:rPr>
              <a:t>bajo protesta de decir </a:t>
            </a:r>
            <a:r>
              <a:rPr lang="es-ES_tradnl" sz="2800" dirty="0" smtClean="0">
                <a:solidFill>
                  <a:prstClr val="black"/>
                </a:solidFill>
                <a:latin typeface="Arial" panose="020B0604020202020204" pitchFamily="34" charset="0"/>
                <a:cs typeface="Arial" panose="020B0604020202020204" pitchFamily="34" charset="0"/>
              </a:rPr>
              <a:t>verdad la </a:t>
            </a:r>
            <a:r>
              <a:rPr lang="es-ES" sz="2800" dirty="0">
                <a:solidFill>
                  <a:prstClr val="black"/>
                </a:solidFill>
                <a:latin typeface="Arial" panose="020B0604020202020204" pitchFamily="34" charset="0"/>
                <a:cs typeface="Arial" panose="020B0604020202020204" pitchFamily="34" charset="0"/>
              </a:rPr>
              <a:t>constancia de presentación de su declaración fiscal</a:t>
            </a:r>
            <a:r>
              <a:rPr lang="es-ES_tradnl" sz="2800" dirty="0">
                <a:solidFill>
                  <a:prstClr val="black"/>
                </a:solidFill>
                <a:latin typeface="Arial" panose="020B0604020202020204" pitchFamily="34" charset="0"/>
                <a:cs typeface="Arial" panose="020B0604020202020204" pitchFamily="34" charset="0"/>
              </a:rPr>
              <a:t>, ante las autoridades </a:t>
            </a:r>
            <a:r>
              <a:rPr lang="es-ES_tradnl" sz="2800" dirty="0" smtClean="0">
                <a:solidFill>
                  <a:prstClr val="black"/>
                </a:solidFill>
                <a:latin typeface="Arial" panose="020B0604020202020204" pitchFamily="34" charset="0"/>
                <a:cs typeface="Arial" panose="020B0604020202020204" pitchFamily="34" charset="0"/>
              </a:rPr>
              <a:t>competentes, en </a:t>
            </a:r>
            <a:r>
              <a:rPr lang="es-ES_tradnl" sz="2800" dirty="0">
                <a:solidFill>
                  <a:prstClr val="black"/>
                </a:solidFill>
                <a:latin typeface="Arial" panose="020B0604020202020204" pitchFamily="34" charset="0"/>
                <a:cs typeface="Arial" panose="020B0604020202020204" pitchFamily="34" charset="0"/>
              </a:rPr>
              <a:t>los términos que establezca la </a:t>
            </a:r>
            <a:r>
              <a:rPr lang="es-ES_tradnl" sz="2800" dirty="0" smtClean="0">
                <a:solidFill>
                  <a:prstClr val="black"/>
                </a:solidFill>
                <a:latin typeface="Arial" panose="020B0604020202020204" pitchFamily="34" charset="0"/>
                <a:cs typeface="Arial" panose="020B0604020202020204" pitchFamily="34" charset="0"/>
              </a:rPr>
              <a:t>ley de la materia. </a:t>
            </a:r>
            <a:endParaRPr lang="es-ES_tradnl" sz="1400" b="1" dirty="0" smtClean="0">
              <a:solidFill>
                <a:prstClr val="black"/>
              </a:solidFill>
              <a:latin typeface="Arial" panose="020B0604020202020204" pitchFamily="34" charset="0"/>
              <a:cs typeface="Arial" panose="020B0604020202020204" pitchFamily="34" charset="0"/>
            </a:endParaRPr>
          </a:p>
          <a:p>
            <a:pPr algn="just">
              <a:lnSpc>
                <a:spcPct val="90000"/>
              </a:lnSpc>
              <a:spcBef>
                <a:spcPts val="1000"/>
              </a:spcBef>
            </a:pPr>
            <a:endParaRPr lang="es-MX" sz="1400" b="1" dirty="0">
              <a:solidFill>
                <a:prstClr val="black"/>
              </a:solidFill>
              <a:latin typeface="Arial" panose="020B0604020202020204" pitchFamily="34" charset="0"/>
              <a:cs typeface="Arial" panose="020B0604020202020204" pitchFamily="34" charset="0"/>
            </a:endParaRPr>
          </a:p>
          <a:p>
            <a:pPr marL="0" lvl="0" indent="0" algn="ctr">
              <a:lnSpc>
                <a:spcPct val="90000"/>
              </a:lnSpc>
              <a:spcBef>
                <a:spcPts val="1000"/>
              </a:spcBef>
              <a:buNone/>
            </a:pPr>
            <a:endParaRPr lang="es-MX" sz="1400" dirty="0">
              <a:solidFill>
                <a:prstClr val="black"/>
              </a:solidFill>
              <a:latin typeface="Arial" panose="020B0604020202020204" pitchFamily="34" charset="0"/>
              <a:cs typeface="Arial" panose="020B0604020202020204" pitchFamily="34" charset="0"/>
            </a:endParaRPr>
          </a:p>
          <a:p>
            <a:pPr marL="0" indent="0" algn="just">
              <a:lnSpc>
                <a:spcPct val="90000"/>
              </a:lnSpc>
              <a:spcBef>
                <a:spcPts val="1000"/>
              </a:spcBef>
              <a:buNone/>
            </a:pPr>
            <a:endParaRPr lang="es-MX" sz="1400" dirty="0"/>
          </a:p>
        </p:txBody>
      </p:sp>
      <p:pic>
        <p:nvPicPr>
          <p:cNvPr id="15362" name="Picture 2" descr="Resultado de imagen para obligados declaracion fis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957" y="1211435"/>
            <a:ext cx="3144501" cy="2073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594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5362"/>
                                        </p:tgtEl>
                                        <p:attrNameLst>
                                          <p:attrName>style.visibility</p:attrName>
                                        </p:attrNameLst>
                                      </p:cBhvr>
                                      <p:to>
                                        <p:strVal val="visible"/>
                                      </p:to>
                                    </p:set>
                                    <p:anim calcmode="lin" valueType="num">
                                      <p:cBhvr>
                                        <p:cTn id="11" dur="1000" fill="hold"/>
                                        <p:tgtEl>
                                          <p:spTgt spid="15362"/>
                                        </p:tgtEl>
                                        <p:attrNameLst>
                                          <p:attrName>ppt_w</p:attrName>
                                        </p:attrNameLst>
                                      </p:cBhvr>
                                      <p:tavLst>
                                        <p:tav tm="0">
                                          <p:val>
                                            <p:fltVal val="0"/>
                                          </p:val>
                                        </p:tav>
                                        <p:tav tm="100000">
                                          <p:val>
                                            <p:strVal val="#ppt_w"/>
                                          </p:val>
                                        </p:tav>
                                      </p:tavLst>
                                    </p:anim>
                                    <p:anim calcmode="lin" valueType="num">
                                      <p:cBhvr>
                                        <p:cTn id="12" dur="1000" fill="hold"/>
                                        <p:tgtEl>
                                          <p:spTgt spid="15362"/>
                                        </p:tgtEl>
                                        <p:attrNameLst>
                                          <p:attrName>ppt_h</p:attrName>
                                        </p:attrNameLst>
                                      </p:cBhvr>
                                      <p:tavLst>
                                        <p:tav tm="0">
                                          <p:val>
                                            <p:fltVal val="0"/>
                                          </p:val>
                                        </p:tav>
                                        <p:tav tm="100000">
                                          <p:val>
                                            <p:strVal val="#ppt_h"/>
                                          </p:val>
                                        </p:tav>
                                      </p:tavLst>
                                    </p:anim>
                                    <p:anim calcmode="lin" valueType="num">
                                      <p:cBhvr>
                                        <p:cTn id="13" dur="1000" fill="hold"/>
                                        <p:tgtEl>
                                          <p:spTgt spid="15362"/>
                                        </p:tgtEl>
                                        <p:attrNameLst>
                                          <p:attrName>style.rotation</p:attrName>
                                        </p:attrNameLst>
                                      </p:cBhvr>
                                      <p:tavLst>
                                        <p:tav tm="0">
                                          <p:val>
                                            <p:fltVal val="90"/>
                                          </p:val>
                                        </p:tav>
                                        <p:tav tm="100000">
                                          <p:val>
                                            <p:fltVal val="0"/>
                                          </p:val>
                                        </p:tav>
                                      </p:tavLst>
                                    </p:anim>
                                    <p:animEffect transition="in" filter="fade">
                                      <p:cBhvr>
                                        <p:cTn id="14" dur="10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Jalisco PPT-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7" name="Picture 3" descr="C:\Users\Contraloria\Desktop\descarga.gif"/>
          <p:cNvPicPr>
            <a:picLocks noChangeAspect="1" noChangeArrowheads="1"/>
          </p:cNvPicPr>
          <p:nvPr/>
        </p:nvPicPr>
        <p:blipFill rotWithShape="1">
          <a:blip r:embed="rId3">
            <a:extLst>
              <a:ext uri="{28A0092B-C50C-407E-A947-70E740481C1C}">
                <a14:useLocalDpi xmlns:a14="http://schemas.microsoft.com/office/drawing/2010/main" val="0"/>
              </a:ext>
            </a:extLst>
          </a:blip>
          <a:srcRect b="11335"/>
          <a:stretch/>
        </p:blipFill>
        <p:spPr bwMode="auto">
          <a:xfrm>
            <a:off x="395536" y="356085"/>
            <a:ext cx="3829987" cy="5449179"/>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225522" y="548680"/>
            <a:ext cx="4461277" cy="5246043"/>
          </a:xfrm>
          <a:solidFill>
            <a:schemeClr val="bg1">
              <a:lumMod val="95000"/>
            </a:schemeClr>
          </a:solidFill>
        </p:spPr>
        <p:txBody>
          <a:bodyPr>
            <a:noAutofit/>
          </a:bodyPr>
          <a:lstStyle/>
          <a:p>
            <a:pPr algn="just">
              <a:lnSpc>
                <a:spcPct val="107000"/>
              </a:lnSpc>
              <a:spcBef>
                <a:spcPts val="1000"/>
              </a:spcBef>
              <a:spcAft>
                <a:spcPts val="800"/>
              </a:spcAft>
              <a:buFont typeface="Courier New" panose="02070309020205020404" pitchFamily="49" charset="0"/>
              <a:buChar char="o"/>
            </a:pPr>
            <a:r>
              <a:rPr lang="es-MX"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El artículo </a:t>
            </a:r>
            <a:r>
              <a:rPr lang="es-MX" sz="1600" b="1" dirty="0" smtClean="0">
                <a:solidFill>
                  <a:prstClr val="black"/>
                </a:solidFill>
                <a:latin typeface="Arial" panose="020B0604020202020204" pitchFamily="34" charset="0"/>
                <a:ea typeface="Calibri" panose="020F0502020204030204" pitchFamily="34" charset="0"/>
                <a:cs typeface="Arial" panose="020B0604020202020204" pitchFamily="34" charset="0"/>
              </a:rPr>
              <a:t>Sexto </a:t>
            </a:r>
            <a:r>
              <a:rPr lang="es-MX" sz="1600" b="1" dirty="0">
                <a:solidFill>
                  <a:prstClr val="black"/>
                </a:solidFill>
                <a:latin typeface="Arial" panose="020B0604020202020204" pitchFamily="34" charset="0"/>
                <a:ea typeface="Calibri" panose="020F0502020204030204" pitchFamily="34" charset="0"/>
                <a:cs typeface="Arial" panose="020B0604020202020204" pitchFamily="34" charset="0"/>
              </a:rPr>
              <a:t>Transitorio de </a:t>
            </a:r>
            <a:r>
              <a:rPr lang="es-ES" sz="1600" b="1" dirty="0">
                <a:solidFill>
                  <a:prstClr val="black"/>
                </a:solidFill>
                <a:latin typeface="Arial" panose="020B0604020202020204" pitchFamily="34" charset="0"/>
                <a:ea typeface="Calibri" panose="020F0502020204030204" pitchFamily="34" charset="0"/>
                <a:cs typeface="Arial" panose="020B0604020202020204" pitchFamily="34" charset="0"/>
              </a:rPr>
              <a:t>Ley de Responsabilidades Políticas y Administrativas del Estado de </a:t>
            </a:r>
            <a:r>
              <a:rPr lang="es-ES" sz="1600" b="1" dirty="0" smtClean="0">
                <a:solidFill>
                  <a:prstClr val="black"/>
                </a:solidFill>
                <a:latin typeface="Arial" panose="020B0604020202020204" pitchFamily="34" charset="0"/>
                <a:ea typeface="Calibri" panose="020F0502020204030204" pitchFamily="34" charset="0"/>
                <a:cs typeface="Arial" panose="020B0604020202020204" pitchFamily="34" charset="0"/>
              </a:rPr>
              <a:t>Jalisco, </a:t>
            </a:r>
            <a:r>
              <a:rPr lang="es-ES"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establece que l</a:t>
            </a:r>
            <a:r>
              <a:rPr lang="es-MX"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os </a:t>
            </a:r>
            <a:r>
              <a:rPr lang="es-MX" sz="1600" dirty="0">
                <a:solidFill>
                  <a:prstClr val="black"/>
                </a:solidFill>
                <a:latin typeface="Arial" panose="020B0604020202020204" pitchFamily="34" charset="0"/>
                <a:ea typeface="Calibri" panose="020F0502020204030204" pitchFamily="34" charset="0"/>
                <a:cs typeface="Arial" panose="020B0604020202020204" pitchFamily="34" charset="0"/>
              </a:rPr>
              <a:t>servidores públicos </a:t>
            </a:r>
            <a:r>
              <a:rPr lang="es-MX"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deberán </a:t>
            </a:r>
            <a:r>
              <a:rPr lang="es-MX" sz="1600" dirty="0">
                <a:solidFill>
                  <a:prstClr val="black"/>
                </a:solidFill>
                <a:latin typeface="Arial" panose="020B0604020202020204" pitchFamily="34" charset="0"/>
                <a:ea typeface="Calibri" panose="020F0502020204030204" pitchFamily="34" charset="0"/>
                <a:cs typeface="Arial" panose="020B0604020202020204" pitchFamily="34" charset="0"/>
              </a:rPr>
              <a:t>presentar </a:t>
            </a:r>
            <a:r>
              <a:rPr lang="es-ES" sz="1600" dirty="0">
                <a:solidFill>
                  <a:prstClr val="black"/>
                </a:solidFill>
                <a:latin typeface="Arial" panose="020B0604020202020204" pitchFamily="34" charset="0"/>
                <a:ea typeface="Calibri" panose="020F0502020204030204" pitchFamily="34" charset="0"/>
                <a:cs typeface="Arial" panose="020B0604020202020204" pitchFamily="34" charset="0"/>
              </a:rPr>
              <a:t>del 01 de enero al 31 de mayo de </a:t>
            </a:r>
            <a:r>
              <a:rPr lang="es-ES"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2018, </a:t>
            </a:r>
            <a:r>
              <a:rPr lang="es-ES" sz="16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an</a:t>
            </a:r>
            <a:r>
              <a:rPr lang="es-MX"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te </a:t>
            </a:r>
            <a:r>
              <a:rPr lang="es-MX" sz="1600" dirty="0">
                <a:solidFill>
                  <a:prstClr val="black"/>
                </a:solidFill>
                <a:latin typeface="Arial" panose="020B0604020202020204" pitchFamily="34" charset="0"/>
                <a:ea typeface="Calibri" panose="020F0502020204030204" pitchFamily="34" charset="0"/>
                <a:cs typeface="Arial" panose="020B0604020202020204" pitchFamily="34" charset="0"/>
              </a:rPr>
              <a:t>su respectivo órgano interno de control </a:t>
            </a:r>
            <a:r>
              <a:rPr lang="es-MX"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o </a:t>
            </a:r>
            <a:r>
              <a:rPr lang="es-MX" sz="1600" dirty="0">
                <a:solidFill>
                  <a:prstClr val="black"/>
                </a:solidFill>
                <a:latin typeface="Arial" panose="020B0604020202020204" pitchFamily="34" charset="0"/>
                <a:ea typeface="Calibri" panose="020F0502020204030204" pitchFamily="34" charset="0"/>
                <a:cs typeface="Arial" panose="020B0604020202020204" pitchFamily="34" charset="0"/>
              </a:rPr>
              <a:t>el ente con funciones análogas, l</a:t>
            </a:r>
            <a:r>
              <a:rPr lang="es-ES" sz="1600" dirty="0">
                <a:solidFill>
                  <a:prstClr val="black"/>
                </a:solidFill>
                <a:latin typeface="Arial" panose="020B0604020202020204" pitchFamily="34" charset="0"/>
                <a:ea typeface="Calibri" panose="020F0502020204030204" pitchFamily="34" charset="0"/>
                <a:cs typeface="Arial" panose="020B0604020202020204" pitchFamily="34" charset="0"/>
              </a:rPr>
              <a:t>a constancia de presentación de declaración fiscal del ejercicio fiscal del año 2017, </a:t>
            </a:r>
            <a:endParaRPr lang="es-ES" sz="16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Bef>
                <a:spcPts val="1000"/>
              </a:spcBef>
              <a:spcAft>
                <a:spcPts val="800"/>
              </a:spcAft>
              <a:buFont typeface="Courier New" panose="02070309020205020404" pitchFamily="49" charset="0"/>
              <a:buChar char="o"/>
            </a:pPr>
            <a:r>
              <a:rPr lang="es-ES"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Cabe señalar, que </a:t>
            </a:r>
            <a:r>
              <a:rPr lang="es-ES" sz="1600" dirty="0">
                <a:solidFill>
                  <a:prstClr val="black"/>
                </a:solidFill>
                <a:latin typeface="Arial" panose="020B0604020202020204" pitchFamily="34" charset="0"/>
                <a:ea typeface="Calibri" panose="020F0502020204030204" pitchFamily="34" charset="0"/>
                <a:cs typeface="Arial" panose="020B0604020202020204" pitchFamily="34" charset="0"/>
              </a:rPr>
              <a:t>solo los servidores públicos que conforme al artículo 98 fracción III de la Ley del Impuesto Sobre la Renta, se </a:t>
            </a:r>
            <a:r>
              <a:rPr lang="es-ES"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encuentren </a:t>
            </a:r>
            <a:r>
              <a:rPr lang="es-ES" sz="1600" dirty="0">
                <a:solidFill>
                  <a:prstClr val="black"/>
                </a:solidFill>
                <a:latin typeface="Arial" panose="020B0604020202020204" pitchFamily="34" charset="0"/>
                <a:ea typeface="Calibri" panose="020F0502020204030204" pitchFamily="34" charset="0"/>
                <a:cs typeface="Arial" panose="020B0604020202020204" pitchFamily="34" charset="0"/>
              </a:rPr>
              <a:t>en el supuesto para presentar dicha </a:t>
            </a:r>
            <a:r>
              <a:rPr lang="es-ES"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declaración en el año 2017, son </a:t>
            </a:r>
            <a:r>
              <a:rPr lang="es-ES" sz="1600" dirty="0">
                <a:solidFill>
                  <a:prstClr val="black"/>
                </a:solidFill>
                <a:latin typeface="Arial" panose="020B0604020202020204" pitchFamily="34" charset="0"/>
                <a:ea typeface="Calibri" panose="020F0502020204030204" pitchFamily="34" charset="0"/>
                <a:cs typeface="Arial" panose="020B0604020202020204" pitchFamily="34" charset="0"/>
              </a:rPr>
              <a:t>los que se </a:t>
            </a:r>
            <a:r>
              <a:rPr lang="es-ES"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encontrarán </a:t>
            </a:r>
            <a:r>
              <a:rPr lang="es-ES" sz="1600" dirty="0">
                <a:solidFill>
                  <a:prstClr val="black"/>
                </a:solidFill>
                <a:latin typeface="Arial" panose="020B0604020202020204" pitchFamily="34" charset="0"/>
                <a:ea typeface="Calibri" panose="020F0502020204030204" pitchFamily="34" charset="0"/>
                <a:cs typeface="Arial" panose="020B0604020202020204" pitchFamily="34" charset="0"/>
              </a:rPr>
              <a:t>obligados a rendir dicho documento ante el </a:t>
            </a:r>
            <a:r>
              <a:rPr lang="es-ES" sz="1600" dirty="0" smtClean="0">
                <a:solidFill>
                  <a:prstClr val="black"/>
                </a:solidFill>
                <a:latin typeface="Arial" panose="020B0604020202020204" pitchFamily="34" charset="0"/>
                <a:ea typeface="Calibri" panose="020F0502020204030204" pitchFamily="34" charset="0"/>
                <a:cs typeface="Arial" panose="020B0604020202020204" pitchFamily="34" charset="0"/>
              </a:rPr>
              <a:t>órgano de control interno municipal.</a:t>
            </a:r>
            <a:endParaRPr lang="es-ES" sz="1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gn="ctr">
              <a:lnSpc>
                <a:spcPct val="90000"/>
              </a:lnSpc>
              <a:spcBef>
                <a:spcPts val="1000"/>
              </a:spcBef>
              <a:buNone/>
            </a:pPr>
            <a:endParaRPr lang="es-MX" sz="12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49140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3">
                                            <p:bg/>
                                          </p:spTgt>
                                        </p:tgtEl>
                                      </p:cBhvr>
                                    </p:animEffect>
                                    <p:set>
                                      <p:cBhvr>
                                        <p:cTn id="17" dur="1" fill="hold">
                                          <p:stCondLst>
                                            <p:cond delay="499"/>
                                          </p:stCondLst>
                                        </p:cTn>
                                        <p:tgtEl>
                                          <p:spTgt spid="3">
                                            <p:bg/>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wipe(down)">
                                      <p:cBhvr>
                                        <p:cTn id="22" dur="580">
                                          <p:stCondLst>
                                            <p:cond delay="0"/>
                                          </p:stCondLst>
                                        </p:cTn>
                                        <p:tgtEl>
                                          <p:spTgt spid="1027"/>
                                        </p:tgtEl>
                                      </p:cBhvr>
                                    </p:animEffect>
                                    <p:anim calcmode="lin" valueType="num">
                                      <p:cBhvr>
                                        <p:cTn id="23"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28" dur="26">
                                          <p:stCondLst>
                                            <p:cond delay="650"/>
                                          </p:stCondLst>
                                        </p:cTn>
                                        <p:tgtEl>
                                          <p:spTgt spid="1027"/>
                                        </p:tgtEl>
                                      </p:cBhvr>
                                      <p:to x="100000" y="60000"/>
                                    </p:animScale>
                                    <p:animScale>
                                      <p:cBhvr>
                                        <p:cTn id="29" dur="166" decel="50000">
                                          <p:stCondLst>
                                            <p:cond delay="676"/>
                                          </p:stCondLst>
                                        </p:cTn>
                                        <p:tgtEl>
                                          <p:spTgt spid="1027"/>
                                        </p:tgtEl>
                                      </p:cBhvr>
                                      <p:to x="100000" y="100000"/>
                                    </p:animScale>
                                    <p:animScale>
                                      <p:cBhvr>
                                        <p:cTn id="30" dur="26">
                                          <p:stCondLst>
                                            <p:cond delay="1312"/>
                                          </p:stCondLst>
                                        </p:cTn>
                                        <p:tgtEl>
                                          <p:spTgt spid="1027"/>
                                        </p:tgtEl>
                                      </p:cBhvr>
                                      <p:to x="100000" y="80000"/>
                                    </p:animScale>
                                    <p:animScale>
                                      <p:cBhvr>
                                        <p:cTn id="31" dur="166" decel="50000">
                                          <p:stCondLst>
                                            <p:cond delay="1338"/>
                                          </p:stCondLst>
                                        </p:cTn>
                                        <p:tgtEl>
                                          <p:spTgt spid="1027"/>
                                        </p:tgtEl>
                                      </p:cBhvr>
                                      <p:to x="100000" y="100000"/>
                                    </p:animScale>
                                    <p:animScale>
                                      <p:cBhvr>
                                        <p:cTn id="32" dur="26">
                                          <p:stCondLst>
                                            <p:cond delay="1642"/>
                                          </p:stCondLst>
                                        </p:cTn>
                                        <p:tgtEl>
                                          <p:spTgt spid="1027"/>
                                        </p:tgtEl>
                                      </p:cBhvr>
                                      <p:to x="100000" y="90000"/>
                                    </p:animScale>
                                    <p:animScale>
                                      <p:cBhvr>
                                        <p:cTn id="33" dur="166" decel="50000">
                                          <p:stCondLst>
                                            <p:cond delay="1668"/>
                                          </p:stCondLst>
                                        </p:cTn>
                                        <p:tgtEl>
                                          <p:spTgt spid="1027"/>
                                        </p:tgtEl>
                                      </p:cBhvr>
                                      <p:to x="100000" y="100000"/>
                                    </p:animScale>
                                    <p:animScale>
                                      <p:cBhvr>
                                        <p:cTn id="34" dur="26">
                                          <p:stCondLst>
                                            <p:cond delay="1808"/>
                                          </p:stCondLst>
                                        </p:cTn>
                                        <p:tgtEl>
                                          <p:spTgt spid="1027"/>
                                        </p:tgtEl>
                                      </p:cBhvr>
                                      <p:to x="100000" y="95000"/>
                                    </p:animScale>
                                    <p:animScale>
                                      <p:cBhvr>
                                        <p:cTn id="35" dur="166" decel="50000">
                                          <p:stCondLst>
                                            <p:cond delay="1834"/>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Jalisco PPT-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Marcador de contenido"/>
          <p:cNvSpPr>
            <a:spLocks noGrp="1"/>
          </p:cNvSpPr>
          <p:nvPr>
            <p:ph idx="1"/>
          </p:nvPr>
        </p:nvSpPr>
        <p:spPr>
          <a:xfrm>
            <a:off x="251520" y="332656"/>
            <a:ext cx="8496944" cy="6192688"/>
          </a:xfrm>
        </p:spPr>
        <p:txBody>
          <a:bodyPr>
            <a:noAutofit/>
          </a:bodyPr>
          <a:lstStyle/>
          <a:p>
            <a:pPr algn="ctr">
              <a:buNone/>
            </a:pPr>
            <a:endParaRPr lang="es-MX" sz="2000" dirty="0"/>
          </a:p>
          <a:p>
            <a:pPr algn="ctr">
              <a:buNone/>
            </a:pPr>
            <a:r>
              <a:rPr lang="es-MX" sz="4000" dirty="0" smtClean="0"/>
              <a:t>GRACIAS POR SU ATENCIÓN</a:t>
            </a:r>
          </a:p>
          <a:p>
            <a:pPr algn="ctr">
              <a:buNone/>
            </a:pPr>
            <a:endParaRPr lang="es-MX" sz="2400" dirty="0" smtClean="0"/>
          </a:p>
          <a:p>
            <a:pPr algn="ctr">
              <a:buNone/>
            </a:pPr>
            <a:r>
              <a:rPr lang="es-MX" sz="2400" dirty="0" smtClean="0"/>
              <a:t>Datos de contacto: </a:t>
            </a:r>
          </a:p>
          <a:p>
            <a:pPr algn="ctr">
              <a:buNone/>
            </a:pPr>
            <a:r>
              <a:rPr lang="es-MX" sz="2400" dirty="0" smtClean="0"/>
              <a:t>Mtra. Leoveldina Márquez Márquez</a:t>
            </a:r>
          </a:p>
          <a:p>
            <a:pPr algn="ctr">
              <a:buNone/>
            </a:pPr>
            <a:r>
              <a:rPr lang="es-MX" sz="2400" dirty="0" smtClean="0"/>
              <a:t>Directora de Área Técnica y de Situación Patrimonial</a:t>
            </a:r>
          </a:p>
          <a:p>
            <a:pPr algn="ctr">
              <a:buNone/>
            </a:pPr>
            <a:r>
              <a:rPr lang="es-MX" sz="2400" dirty="0" smtClean="0"/>
              <a:t>Ext</a:t>
            </a:r>
            <a:r>
              <a:rPr lang="es-MX" sz="2400" dirty="0"/>
              <a:t>. </a:t>
            </a:r>
            <a:r>
              <a:rPr lang="es-MX" sz="2400" dirty="0" smtClean="0"/>
              <a:t>50708</a:t>
            </a:r>
          </a:p>
          <a:p>
            <a:pPr algn="ctr">
              <a:buNone/>
            </a:pPr>
            <a:endParaRPr lang="es-MX" sz="2400" dirty="0"/>
          </a:p>
          <a:p>
            <a:pPr algn="ctr">
              <a:buNone/>
            </a:pPr>
            <a:r>
              <a:rPr lang="es-MX" sz="2400" dirty="0" smtClean="0"/>
              <a:t>Mtro. Juan Ramón Martínez Cabrera</a:t>
            </a:r>
          </a:p>
          <a:p>
            <a:pPr algn="ctr">
              <a:buNone/>
            </a:pPr>
            <a:r>
              <a:rPr lang="es-MX" sz="2400" dirty="0" smtClean="0"/>
              <a:t>Coordinador de Situación Patrimonial</a:t>
            </a:r>
          </a:p>
          <a:p>
            <a:pPr algn="ctr">
              <a:buNone/>
            </a:pPr>
            <a:r>
              <a:rPr lang="es-MX" sz="2400" dirty="0" smtClean="0"/>
              <a:t>Ext. 50724</a:t>
            </a:r>
            <a:endParaRPr lang="es-MX" sz="2400" dirty="0"/>
          </a:p>
          <a:p>
            <a:pPr algn="ctr">
              <a:buNone/>
            </a:pPr>
            <a:endParaRPr lang="es-MX" sz="2400" dirty="0" smtClean="0"/>
          </a:p>
          <a:p>
            <a:pPr algn="ctr">
              <a:buNone/>
            </a:pPr>
            <a:endParaRPr lang="es-MX" sz="2800" dirty="0"/>
          </a:p>
          <a:p>
            <a:pPr algn="ctr">
              <a:buNone/>
            </a:pPr>
            <a:endParaRPr lang="es-MX" sz="2800" dirty="0" smtClean="0"/>
          </a:p>
        </p:txBody>
      </p:sp>
    </p:spTree>
    <p:extLst>
      <p:ext uri="{BB962C8B-B14F-4D97-AF65-F5344CB8AC3E}">
        <p14:creationId xmlns:p14="http://schemas.microsoft.com/office/powerpoint/2010/main" val="22732602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style.color</p:attrName>
                                        </p:attrNameLst>
                                      </p:cBhvr>
                                      <p:to>
                                        <p:clrVal>
                                          <a:schemeClr val="accent2"/>
                                        </p:clrVal>
                                      </p:to>
                                    </p:set>
                                    <p:set>
                                      <p:cBhvr>
                                        <p:cTn id="7" dur="500" fill="hold"/>
                                        <p:tgtEl>
                                          <p:spTgt spid="3">
                                            <p:txEl>
                                              <p:pRg st="1" end="1"/>
                                            </p:txEl>
                                          </p:spTgt>
                                        </p:tgtEl>
                                        <p:attrNameLst>
                                          <p:attrName>fillcolor</p:attrName>
                                        </p:attrNameLst>
                                      </p:cBhvr>
                                      <p:to>
                                        <p:clrVal>
                                          <a:schemeClr val="accent2"/>
                                        </p:clrVal>
                                      </p:to>
                                    </p:set>
                                    <p:set>
                                      <p:cBhvr>
                                        <p:cTn id="8" dur="500" fill="hold"/>
                                        <p:tgtEl>
                                          <p:spTgt spid="3">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nodeType="clickEffect">
                                  <p:stCondLst>
                                    <p:cond delay="0"/>
                                  </p:stCondLst>
                                  <p:childTnLst>
                                    <p:animEffect transition="out" filter="randombar(horizontal)">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par>
                                <p:cTn id="14" presetID="14" presetClass="exit" presetSubtype="10" fill="hold" nodeType="withEffect">
                                  <p:stCondLst>
                                    <p:cond delay="0"/>
                                  </p:stCondLst>
                                  <p:childTnLst>
                                    <p:animEffect transition="out" filter="randombar(horizontal)">
                                      <p:cBhvr>
                                        <p:cTn id="15" dur="500"/>
                                        <p:tgtEl>
                                          <p:spTgt spid="3">
                                            <p:txEl>
                                              <p:pRg st="4" end="4"/>
                                            </p:txEl>
                                          </p:spTgt>
                                        </p:tgtEl>
                                      </p:cBhvr>
                                    </p:animEffect>
                                    <p:set>
                                      <p:cBhvr>
                                        <p:cTn id="16" dur="1" fill="hold">
                                          <p:stCondLst>
                                            <p:cond delay="499"/>
                                          </p:stCondLst>
                                        </p:cTn>
                                        <p:tgtEl>
                                          <p:spTgt spid="3">
                                            <p:txEl>
                                              <p:pRg st="4" end="4"/>
                                            </p:txEl>
                                          </p:spTgt>
                                        </p:tgtEl>
                                        <p:attrNameLst>
                                          <p:attrName>style.visibility</p:attrName>
                                        </p:attrNameLst>
                                      </p:cBhvr>
                                      <p:to>
                                        <p:strVal val="hidden"/>
                                      </p:to>
                                    </p:set>
                                  </p:childTnLst>
                                </p:cTn>
                              </p:par>
                              <p:par>
                                <p:cTn id="17" presetID="14" presetClass="exit" presetSubtype="10" fill="hold" nodeType="withEffect">
                                  <p:stCondLst>
                                    <p:cond delay="0"/>
                                  </p:stCondLst>
                                  <p:childTnLst>
                                    <p:animEffect transition="out" filter="randombar(horizontal)">
                                      <p:cBhvr>
                                        <p:cTn id="18" dur="500"/>
                                        <p:tgtEl>
                                          <p:spTgt spid="3">
                                            <p:txEl>
                                              <p:pRg st="5" end="5"/>
                                            </p:txEl>
                                          </p:spTgt>
                                        </p:tgtEl>
                                      </p:cBhvr>
                                    </p:animEffect>
                                    <p:set>
                                      <p:cBhvr>
                                        <p:cTn id="19" dur="1" fill="hold">
                                          <p:stCondLst>
                                            <p:cond delay="499"/>
                                          </p:stCondLst>
                                        </p:cTn>
                                        <p:tgtEl>
                                          <p:spTgt spid="3">
                                            <p:txEl>
                                              <p:pRg st="5" end="5"/>
                                            </p:txEl>
                                          </p:spTgt>
                                        </p:tgtEl>
                                        <p:attrNameLst>
                                          <p:attrName>style.visibility</p:attrName>
                                        </p:attrNameLst>
                                      </p:cBhvr>
                                      <p:to>
                                        <p:strVal val="hidden"/>
                                      </p:to>
                                    </p:set>
                                  </p:childTnLst>
                                </p:cTn>
                              </p:par>
                              <p:par>
                                <p:cTn id="20" presetID="14" presetClass="exit" presetSubtype="10" fill="hold" nodeType="withEffect">
                                  <p:stCondLst>
                                    <p:cond delay="0"/>
                                  </p:stCondLst>
                                  <p:childTnLst>
                                    <p:animEffect transition="out" filter="randombar(horizontal)">
                                      <p:cBhvr>
                                        <p:cTn id="21" dur="500"/>
                                        <p:tgtEl>
                                          <p:spTgt spid="3">
                                            <p:txEl>
                                              <p:pRg st="6" end="6"/>
                                            </p:txEl>
                                          </p:spTgt>
                                        </p:tgtEl>
                                      </p:cBhvr>
                                    </p:animEffect>
                                    <p:set>
                                      <p:cBhvr>
                                        <p:cTn id="22" dur="1" fill="hold">
                                          <p:stCondLst>
                                            <p:cond delay="499"/>
                                          </p:stCondLst>
                                        </p:cTn>
                                        <p:tgtEl>
                                          <p:spTgt spid="3">
                                            <p:txEl>
                                              <p:pRg st="6" end="6"/>
                                            </p:txEl>
                                          </p:spTgt>
                                        </p:tgtEl>
                                        <p:attrNameLst>
                                          <p:attrName>style.visibility</p:attrName>
                                        </p:attrNameLst>
                                      </p:cBhvr>
                                      <p:to>
                                        <p:strVal val="hidden"/>
                                      </p:to>
                                    </p:set>
                                  </p:childTnLst>
                                </p:cTn>
                              </p:par>
                              <p:par>
                                <p:cTn id="23" presetID="14" presetClass="exit" presetSubtype="10" fill="hold" nodeType="withEffect">
                                  <p:stCondLst>
                                    <p:cond delay="0"/>
                                  </p:stCondLst>
                                  <p:childTnLst>
                                    <p:animEffect transition="out" filter="randombar(horizontal)">
                                      <p:cBhvr>
                                        <p:cTn id="24" dur="500"/>
                                        <p:tgtEl>
                                          <p:spTgt spid="3">
                                            <p:txEl>
                                              <p:pRg st="8" end="8"/>
                                            </p:txEl>
                                          </p:spTgt>
                                        </p:tgtEl>
                                      </p:cBhvr>
                                    </p:animEffect>
                                    <p:set>
                                      <p:cBhvr>
                                        <p:cTn id="25" dur="1" fill="hold">
                                          <p:stCondLst>
                                            <p:cond delay="499"/>
                                          </p:stCondLst>
                                        </p:cTn>
                                        <p:tgtEl>
                                          <p:spTgt spid="3">
                                            <p:txEl>
                                              <p:pRg st="8" end="8"/>
                                            </p:txEl>
                                          </p:spTgt>
                                        </p:tgtEl>
                                        <p:attrNameLst>
                                          <p:attrName>style.visibility</p:attrName>
                                        </p:attrNameLst>
                                      </p:cBhvr>
                                      <p:to>
                                        <p:strVal val="hidden"/>
                                      </p:to>
                                    </p:set>
                                  </p:childTnLst>
                                </p:cTn>
                              </p:par>
                              <p:par>
                                <p:cTn id="26" presetID="14" presetClass="exit" presetSubtype="10" fill="hold" nodeType="withEffect">
                                  <p:stCondLst>
                                    <p:cond delay="0"/>
                                  </p:stCondLst>
                                  <p:childTnLst>
                                    <p:animEffect transition="out" filter="randombar(horizontal)">
                                      <p:cBhvr>
                                        <p:cTn id="27" dur="500"/>
                                        <p:tgtEl>
                                          <p:spTgt spid="3">
                                            <p:txEl>
                                              <p:pRg st="9" end="9"/>
                                            </p:txEl>
                                          </p:spTgt>
                                        </p:tgtEl>
                                      </p:cBhvr>
                                    </p:animEffect>
                                    <p:set>
                                      <p:cBhvr>
                                        <p:cTn id="28" dur="1" fill="hold">
                                          <p:stCondLst>
                                            <p:cond delay="499"/>
                                          </p:stCondLst>
                                        </p:cTn>
                                        <p:tgtEl>
                                          <p:spTgt spid="3">
                                            <p:txEl>
                                              <p:pRg st="9" end="9"/>
                                            </p:txEl>
                                          </p:spTgt>
                                        </p:tgtEl>
                                        <p:attrNameLst>
                                          <p:attrName>style.visibility</p:attrName>
                                        </p:attrNameLst>
                                      </p:cBhvr>
                                      <p:to>
                                        <p:strVal val="hidden"/>
                                      </p:to>
                                    </p:set>
                                  </p:childTnLst>
                                </p:cTn>
                              </p:par>
                              <p:par>
                                <p:cTn id="29" presetID="14" presetClass="exit" presetSubtype="10" fill="hold" nodeType="withEffect">
                                  <p:stCondLst>
                                    <p:cond delay="0"/>
                                  </p:stCondLst>
                                  <p:childTnLst>
                                    <p:animEffect transition="out" filter="randombar(horizontal)">
                                      <p:cBhvr>
                                        <p:cTn id="30" dur="500"/>
                                        <p:tgtEl>
                                          <p:spTgt spid="3">
                                            <p:txEl>
                                              <p:pRg st="10" end="10"/>
                                            </p:txEl>
                                          </p:spTgt>
                                        </p:tgtEl>
                                      </p:cBhvr>
                                    </p:animEffect>
                                    <p:set>
                                      <p:cBhvr>
                                        <p:cTn id="31" dur="1" fill="hold">
                                          <p:stCondLst>
                                            <p:cond delay="499"/>
                                          </p:stCondLst>
                                        </p:cTn>
                                        <p:tgtEl>
                                          <p:spTgt spid="3">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Jalisco PPT-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323528" y="288032"/>
            <a:ext cx="8820472" cy="980728"/>
          </a:xfrm>
        </p:spPr>
        <p:txBody>
          <a:bodyPr>
            <a:noAutofit/>
          </a:bodyPr>
          <a:lstStyle/>
          <a:p>
            <a:r>
              <a:rPr lang="es-MX" sz="2400" b="1" dirty="0" smtClean="0"/>
              <a:t>¿QUÉ DISPONÍA AL RESPECTO LA LEY ORGÁNICA DEL PODER LEGISLATIVO DEL ESTADO DE JALISCO?</a:t>
            </a:r>
          </a:p>
        </p:txBody>
      </p:sp>
      <p:sp>
        <p:nvSpPr>
          <p:cNvPr id="3" name="2 Marcador de contenido"/>
          <p:cNvSpPr>
            <a:spLocks noGrp="1"/>
          </p:cNvSpPr>
          <p:nvPr>
            <p:ph idx="1"/>
          </p:nvPr>
        </p:nvSpPr>
        <p:spPr>
          <a:xfrm>
            <a:off x="467544" y="1196752"/>
            <a:ext cx="8064896" cy="4680520"/>
          </a:xfrm>
        </p:spPr>
        <p:txBody>
          <a:bodyPr>
            <a:noAutofit/>
          </a:bodyPr>
          <a:lstStyle/>
          <a:p>
            <a:pPr marL="0" indent="0" algn="just">
              <a:spcAft>
                <a:spcPts val="0"/>
              </a:spcAft>
              <a:buNone/>
            </a:pPr>
            <a:r>
              <a:rPr lang="es-MX" sz="1400" b="1" dirty="0" smtClean="0"/>
              <a:t>Artículo </a:t>
            </a:r>
            <a:r>
              <a:rPr lang="es-ES" sz="1400" b="1" dirty="0" smtClean="0">
                <a:latin typeface="Arial" panose="020B0604020202020204" pitchFamily="34" charset="0"/>
                <a:ea typeface="Times New Roman" panose="02020603050405020304" pitchFamily="18" charset="0"/>
              </a:rPr>
              <a:t>55</a:t>
            </a:r>
            <a:r>
              <a:rPr lang="es-ES" sz="1400" dirty="0">
                <a:latin typeface="Arial" panose="020B0604020202020204" pitchFamily="34" charset="0"/>
                <a:ea typeface="Times New Roman" panose="02020603050405020304" pitchFamily="18" charset="0"/>
              </a:rPr>
              <a:t>. </a:t>
            </a:r>
            <a:endParaRPr lang="es-ES" sz="1400" dirty="0" smtClean="0">
              <a:latin typeface="Arial" panose="020B0604020202020204" pitchFamily="34" charset="0"/>
              <a:ea typeface="Times New Roman" panose="02020603050405020304" pitchFamily="18" charset="0"/>
            </a:endParaRPr>
          </a:p>
          <a:p>
            <a:pPr marL="0" indent="0" algn="just">
              <a:spcAft>
                <a:spcPts val="0"/>
              </a:spcAft>
              <a:buNone/>
            </a:pPr>
            <a:r>
              <a:rPr lang="es-MX" sz="1400" dirty="0" smtClean="0">
                <a:latin typeface="Arial" panose="020B0604020202020204" pitchFamily="34" charset="0"/>
                <a:ea typeface="Times New Roman" panose="02020603050405020304" pitchFamily="18" charset="0"/>
              </a:rPr>
              <a:t>1</a:t>
            </a:r>
            <a:r>
              <a:rPr lang="es-MX" sz="1400" dirty="0">
                <a:latin typeface="Arial" panose="020B0604020202020204" pitchFamily="34" charset="0"/>
                <a:ea typeface="Times New Roman" panose="02020603050405020304" pitchFamily="18" charset="0"/>
              </a:rPr>
              <a:t>. El Órgano Técnico de Responsabilidades tiene las siguientes atribuciones:</a:t>
            </a:r>
            <a:endParaRPr lang="es-MX" sz="1400" dirty="0">
              <a:latin typeface="Times New Roman" panose="02020603050405020304" pitchFamily="18" charset="0"/>
              <a:ea typeface="Times New Roman" panose="02020603050405020304" pitchFamily="18" charset="0"/>
            </a:endParaRPr>
          </a:p>
          <a:p>
            <a:pPr marL="0" indent="0" algn="just">
              <a:spcAft>
                <a:spcPts val="0"/>
              </a:spcAft>
              <a:buNone/>
            </a:pPr>
            <a:r>
              <a:rPr lang="es-MX" sz="1400" dirty="0" smtClean="0">
                <a:latin typeface="Arial" panose="020B0604020202020204" pitchFamily="34" charset="0"/>
                <a:ea typeface="Times New Roman" panose="02020603050405020304" pitchFamily="18" charset="0"/>
              </a:rPr>
              <a:t>IV. Solicitar, previa autorización de la Comisión de Responsabilidades, la información relativa a las declaraciones de situación patrimonial de los servidores públicos de la competencia del Congreso del Estado, evaluándolas y dictaminando sobre su cumplimiento e improcedencia</a:t>
            </a:r>
          </a:p>
          <a:p>
            <a:pPr marL="0" indent="0" algn="just">
              <a:spcAft>
                <a:spcPts val="0"/>
              </a:spcAft>
              <a:buNone/>
            </a:pPr>
            <a:r>
              <a:rPr lang="es-MX" sz="1400" dirty="0" smtClean="0">
                <a:latin typeface="Arial" panose="020B0604020202020204" pitchFamily="34" charset="0"/>
                <a:ea typeface="Times New Roman" panose="02020603050405020304" pitchFamily="18" charset="0"/>
              </a:rPr>
              <a:t>…</a:t>
            </a:r>
          </a:p>
          <a:p>
            <a:pPr marL="0" indent="0" algn="just">
              <a:spcAft>
                <a:spcPts val="0"/>
              </a:spcAft>
              <a:buNone/>
            </a:pPr>
            <a:r>
              <a:rPr lang="es-MX" sz="1400" dirty="0" smtClean="0">
                <a:latin typeface="Arial" panose="020B0604020202020204" pitchFamily="34" charset="0"/>
                <a:ea typeface="Times New Roman" panose="02020603050405020304" pitchFamily="18" charset="0"/>
              </a:rPr>
              <a:t>VI</a:t>
            </a:r>
            <a:r>
              <a:rPr lang="es-MX" sz="1400" dirty="0">
                <a:latin typeface="Arial" panose="020B0604020202020204" pitchFamily="34" charset="0"/>
                <a:ea typeface="Times New Roman" panose="02020603050405020304" pitchFamily="18" charset="0"/>
              </a:rPr>
              <a:t>. Recibir, revisar, resguardar y en su caso remitir a la Comisión de Responsabilidades la información relativa a las declaraciones de situación patrimonial que le sean </a:t>
            </a:r>
            <a:r>
              <a:rPr lang="es-MX" sz="1400" dirty="0" smtClean="0">
                <a:latin typeface="Arial" panose="020B0604020202020204" pitchFamily="34" charset="0"/>
                <a:ea typeface="Times New Roman" panose="02020603050405020304" pitchFamily="18" charset="0"/>
              </a:rPr>
              <a:t>solicitadas</a:t>
            </a:r>
            <a:r>
              <a:rPr lang="es-MX" sz="1400" dirty="0">
                <a:latin typeface="Arial" panose="020B0604020202020204" pitchFamily="34" charset="0"/>
                <a:ea typeface="Times New Roman" panose="02020603050405020304" pitchFamily="18" charset="0"/>
              </a:rPr>
              <a:t>.</a:t>
            </a:r>
            <a:endParaRPr lang="es-MX" sz="1400" dirty="0" smtClean="0">
              <a:latin typeface="Arial" panose="020B0604020202020204" pitchFamily="34" charset="0"/>
              <a:ea typeface="Times New Roman" panose="02020603050405020304" pitchFamily="18" charset="0"/>
            </a:endParaRPr>
          </a:p>
          <a:p>
            <a:pPr marL="0" indent="0" algn="just">
              <a:spcAft>
                <a:spcPts val="0"/>
              </a:spcAft>
              <a:buNone/>
            </a:pPr>
            <a:r>
              <a:rPr lang="es-MX" sz="1400" dirty="0" smtClean="0">
                <a:latin typeface="Arial" panose="020B0604020202020204" pitchFamily="34" charset="0"/>
                <a:ea typeface="Times New Roman" panose="02020603050405020304" pitchFamily="18" charset="0"/>
              </a:rPr>
              <a:t>…</a:t>
            </a:r>
            <a:endParaRPr lang="es-MX" sz="1400" dirty="0">
              <a:latin typeface="Times New Roman" panose="02020603050405020304" pitchFamily="18" charset="0"/>
              <a:ea typeface="Times New Roman" panose="02020603050405020304" pitchFamily="18" charset="0"/>
            </a:endParaRPr>
          </a:p>
          <a:p>
            <a:pPr marL="0" indent="0">
              <a:spcAft>
                <a:spcPts val="0"/>
              </a:spcAft>
              <a:buNone/>
            </a:pPr>
            <a:r>
              <a:rPr lang="es-MX" sz="1400" b="1" dirty="0">
                <a:latin typeface="Arial" panose="020B0604020202020204" pitchFamily="34" charset="0"/>
                <a:ea typeface="Times New Roman" panose="02020603050405020304" pitchFamily="18" charset="0"/>
              </a:rPr>
              <a:t>Artículo 99</a:t>
            </a:r>
            <a:r>
              <a:rPr lang="es-MX" sz="1400" dirty="0">
                <a:latin typeface="Arial" panose="020B0604020202020204" pitchFamily="34" charset="0"/>
                <a:ea typeface="Times New Roman" panose="02020603050405020304" pitchFamily="18" charset="0"/>
              </a:rPr>
              <a:t>.</a:t>
            </a:r>
            <a:endParaRPr lang="es-MX" sz="1400" dirty="0">
              <a:latin typeface="Times New Roman" panose="02020603050405020304" pitchFamily="18" charset="0"/>
              <a:ea typeface="Times New Roman" panose="02020603050405020304" pitchFamily="18" charset="0"/>
            </a:endParaRPr>
          </a:p>
          <a:p>
            <a:pPr marL="0" indent="0" algn="just">
              <a:spcAft>
                <a:spcPts val="0"/>
              </a:spcAft>
              <a:buNone/>
            </a:pPr>
            <a:r>
              <a:rPr lang="es-MX" sz="1400" dirty="0">
                <a:latin typeface="Arial" panose="020B0604020202020204" pitchFamily="34" charset="0"/>
                <a:ea typeface="Times New Roman" panose="02020603050405020304" pitchFamily="18" charset="0"/>
              </a:rPr>
              <a:t>1. Corresponde a la Comisión de Responsabilidades el estudio y dictamen o el conocimiento, respectivamente, de los asuntos  relacionados con:</a:t>
            </a:r>
            <a:endParaRPr lang="es-MX" sz="1400" dirty="0">
              <a:latin typeface="Times New Roman" panose="02020603050405020304" pitchFamily="18" charset="0"/>
              <a:ea typeface="Times New Roman" panose="02020603050405020304" pitchFamily="18" charset="0"/>
            </a:endParaRPr>
          </a:p>
          <a:p>
            <a:pPr marL="0" indent="0" algn="just">
              <a:spcAft>
                <a:spcPts val="0"/>
              </a:spcAft>
              <a:buNone/>
            </a:pPr>
            <a:r>
              <a:rPr lang="es-MX" sz="1400" dirty="0" smtClean="0">
                <a:latin typeface="Arial" panose="020B0604020202020204" pitchFamily="34" charset="0"/>
                <a:ea typeface="Times New Roman" panose="02020603050405020304" pitchFamily="18" charset="0"/>
              </a:rPr>
              <a:t>…III</a:t>
            </a:r>
            <a:r>
              <a:rPr lang="es-MX" sz="1400" dirty="0">
                <a:latin typeface="Arial" panose="020B0604020202020204" pitchFamily="34" charset="0"/>
                <a:ea typeface="Times New Roman" panose="02020603050405020304" pitchFamily="18" charset="0"/>
              </a:rPr>
              <a:t>. El estudio y dictamen de los supuestos de incumplimiento de la obligación de presentar la declaración de </a:t>
            </a:r>
            <a:r>
              <a:rPr lang="es-MX" sz="1400" dirty="0" smtClean="0">
                <a:latin typeface="Arial" panose="020B0604020202020204" pitchFamily="34" charset="0"/>
                <a:ea typeface="Times New Roman" panose="02020603050405020304" pitchFamily="18" charset="0"/>
              </a:rPr>
              <a:t>situación patrimonial.</a:t>
            </a:r>
          </a:p>
          <a:p>
            <a:pPr marL="0" indent="0" algn="just">
              <a:spcAft>
                <a:spcPts val="0"/>
              </a:spcAft>
              <a:buNone/>
            </a:pPr>
            <a:r>
              <a:rPr lang="es-MX" sz="1800" dirty="0" smtClean="0">
                <a:latin typeface="Arial" panose="020B0604020202020204" pitchFamily="34" charset="0"/>
                <a:ea typeface="Times New Roman" panose="02020603050405020304" pitchFamily="18" charset="0"/>
              </a:rPr>
              <a:t>…</a:t>
            </a:r>
            <a:endParaRPr lang="es-MX" sz="1800" dirty="0">
              <a:latin typeface="Times New Roman" panose="02020603050405020304" pitchFamily="18" charset="0"/>
              <a:ea typeface="Times New Roman" panose="02020603050405020304" pitchFamily="18" charset="0"/>
            </a:endParaRPr>
          </a:p>
          <a:p>
            <a:pPr marL="0" indent="0" algn="just">
              <a:buNone/>
            </a:pPr>
            <a:endParaRPr lang="es-MX" sz="1800" dirty="0" smtClean="0"/>
          </a:p>
        </p:txBody>
      </p:sp>
    </p:spTree>
    <p:extLst>
      <p:ext uri="{BB962C8B-B14F-4D97-AF65-F5344CB8AC3E}">
        <p14:creationId xmlns:p14="http://schemas.microsoft.com/office/powerpoint/2010/main" val="26170282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2000"/>
                                        <p:tgtEl>
                                          <p:spTgt spid="3">
                                            <p:txEl>
                                              <p:pRg st="8" end="8"/>
                                            </p:txEl>
                                          </p:spTgt>
                                        </p:tgtEl>
                                      </p:cBhvr>
                                    </p:animEffect>
                                  </p:childTnLst>
                                </p:cTn>
                              </p:par>
                              <p:par>
                                <p:cTn id="32" presetID="2" presetClass="entr" presetSubtype="4"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 calcmode="lin" valueType="num">
                                      <p:cBhvr additive="base">
                                        <p:cTn id="3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Jalisco PPT-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323528" y="288032"/>
            <a:ext cx="8820472" cy="980728"/>
          </a:xfrm>
        </p:spPr>
        <p:txBody>
          <a:bodyPr>
            <a:noAutofit/>
          </a:bodyPr>
          <a:lstStyle/>
          <a:p>
            <a:r>
              <a:rPr lang="es-MX" sz="2400" b="1" dirty="0" smtClean="0"/>
              <a:t>OBLIGACIONES EN MATERIA DE SITUACIÓN PATRIMONIAL EN EL MARCO DEL SISTEMA NACIONAL ANTICORRUPCIÓN</a:t>
            </a:r>
            <a:endParaRPr lang="es-MX" sz="2400" b="1" dirty="0"/>
          </a:p>
        </p:txBody>
      </p:sp>
      <p:sp>
        <p:nvSpPr>
          <p:cNvPr id="3" name="2 Marcador de contenido"/>
          <p:cNvSpPr>
            <a:spLocks noGrp="1"/>
          </p:cNvSpPr>
          <p:nvPr>
            <p:ph idx="1"/>
          </p:nvPr>
        </p:nvSpPr>
        <p:spPr>
          <a:xfrm>
            <a:off x="282352" y="1196752"/>
            <a:ext cx="8250088" cy="4680520"/>
          </a:xfrm>
        </p:spPr>
        <p:txBody>
          <a:bodyPr>
            <a:noAutofit/>
          </a:bodyPr>
          <a:lstStyle/>
          <a:p>
            <a:pPr marL="0" indent="0" algn="just">
              <a:buNone/>
            </a:pPr>
            <a:endParaRPr lang="es-MX" sz="2000" b="1" dirty="0" smtClean="0"/>
          </a:p>
          <a:p>
            <a:pPr marL="0" indent="0" algn="just">
              <a:buNone/>
            </a:pPr>
            <a:r>
              <a:rPr lang="es-MX" sz="2000" b="1" dirty="0" smtClean="0"/>
              <a:t>Decreto Constitucional en Materia de Combate a </a:t>
            </a:r>
            <a:r>
              <a:rPr lang="es-MX" sz="2000" b="1" dirty="0"/>
              <a:t>la </a:t>
            </a:r>
            <a:r>
              <a:rPr lang="es-MX" sz="2000" b="1" dirty="0" smtClean="0"/>
              <a:t>Corrupción, publicado </a:t>
            </a:r>
            <a:r>
              <a:rPr lang="es-MX" sz="2000" b="1" dirty="0"/>
              <a:t>el día 27 de mayo de </a:t>
            </a:r>
            <a:r>
              <a:rPr lang="es-MX" sz="2000" b="1" dirty="0" smtClean="0"/>
              <a:t>2015 en </a:t>
            </a:r>
            <a:r>
              <a:rPr lang="es-MX" sz="2000" b="1" dirty="0"/>
              <a:t>el Diario Oficial de la </a:t>
            </a:r>
            <a:r>
              <a:rPr lang="es-MX" sz="2000" b="1" dirty="0" smtClean="0"/>
              <a:t>Federación.</a:t>
            </a:r>
          </a:p>
          <a:p>
            <a:pPr marL="0" indent="0" algn="just">
              <a:buNone/>
            </a:pPr>
            <a:endParaRPr lang="es-MX" sz="2000" dirty="0" smtClean="0"/>
          </a:p>
          <a:p>
            <a:pPr marL="0" indent="0" algn="just">
              <a:buNone/>
            </a:pPr>
            <a:r>
              <a:rPr lang="es-MX" sz="2000" dirty="0" smtClean="0"/>
              <a:t>Entre otras bases constitucionales para sustentar los pilares del Sistema Nacional Anticorrupción, incluyó la reforma al artículo 108 de la Constitución Política de los Estados Unidos Mexicanos, a través de la cual se adicionó la obligación por parte de los servidores públicos a </a:t>
            </a:r>
            <a:r>
              <a:rPr lang="es-MX" sz="2000" dirty="0"/>
              <a:t>presentar, bajo protesta de decir verdad, </a:t>
            </a:r>
            <a:r>
              <a:rPr lang="es-MX" sz="2000" b="1" dirty="0"/>
              <a:t>su declaración patrimonial y de intereses </a:t>
            </a:r>
            <a:r>
              <a:rPr lang="es-MX" sz="2000" dirty="0"/>
              <a:t>ante las autoridades competentes y en los términos que determine la </a:t>
            </a:r>
            <a:r>
              <a:rPr lang="es-MX" sz="2000" dirty="0" smtClean="0"/>
              <a:t>ley. </a:t>
            </a:r>
          </a:p>
          <a:p>
            <a:pPr marL="0" indent="0" algn="just">
              <a:buNone/>
            </a:pPr>
            <a:endParaRPr lang="es-MX" sz="2000" dirty="0" smtClean="0"/>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2370" y="4858472"/>
            <a:ext cx="5282788" cy="1659928"/>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path" presetSubtype="0" accel="50000" decel="50000" fill="hold" nodeType="clickEffect">
                                  <p:stCondLst>
                                    <p:cond delay="0"/>
                                  </p:stCondLst>
                                  <p:childTnLst>
                                    <p:animMotion origin="layout" path="M -5.55556E-7 -3.7037E-6 C 0.18264 -3.7037E-6 0.33281 -0.12106 0.33281 -0.27014 C 0.33281 -0.41944 0.18264 -0.54097 -5.55556E-7 -0.54097 C -0.18368 -0.54097 -0.33246 -0.41944 -0.33246 -0.27014 C -0.33246 -0.12106 -0.18368 -3.7037E-6 -5.55556E-7 -3.7037E-6 Z " pathEditMode="relative" rAng="0" ptsTypes="AAAAA">
                                      <p:cBhvr>
                                        <p:cTn id="12" dur="2000" fill="hold"/>
                                        <p:tgtEl>
                                          <p:spTgt spid="6"/>
                                        </p:tgtEl>
                                        <p:attrNameLst>
                                          <p:attrName>ppt_x</p:attrName>
                                          <p:attrName>ppt_y</p:attrName>
                                        </p:attrNameLst>
                                      </p:cBhvr>
                                      <p:rCtr x="17" y="-27060"/>
                                    </p:animMotion>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Jalisco PPT-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323528" y="288032"/>
            <a:ext cx="8820472" cy="980728"/>
          </a:xfrm>
        </p:spPr>
        <p:txBody>
          <a:bodyPr>
            <a:noAutofit/>
          </a:bodyPr>
          <a:lstStyle/>
          <a:p>
            <a:r>
              <a:rPr lang="es-MX" sz="2400" b="1" dirty="0" smtClean="0"/>
              <a:t>OBLIGACIONES EN MATERIA DE SITUACIÓN PATIRMONIAL EN EL MARCO DEL SISTEMA ANTICORRUPCIÓN</a:t>
            </a:r>
            <a:endParaRPr lang="es-MX" sz="2400" b="1" dirty="0"/>
          </a:p>
        </p:txBody>
      </p:sp>
      <p:sp>
        <p:nvSpPr>
          <p:cNvPr id="3" name="2 Marcador de contenido"/>
          <p:cNvSpPr>
            <a:spLocks noGrp="1"/>
          </p:cNvSpPr>
          <p:nvPr>
            <p:ph idx="1"/>
          </p:nvPr>
        </p:nvSpPr>
        <p:spPr>
          <a:xfrm>
            <a:off x="282352" y="1196752"/>
            <a:ext cx="8250088" cy="4680520"/>
          </a:xfrm>
        </p:spPr>
        <p:txBody>
          <a:bodyPr>
            <a:noAutofit/>
          </a:bodyPr>
          <a:lstStyle/>
          <a:p>
            <a:pPr marL="0" indent="0" algn="just">
              <a:buNone/>
            </a:pPr>
            <a:endParaRPr lang="es-MX" sz="2000" b="1" dirty="0" smtClean="0"/>
          </a:p>
          <a:p>
            <a:pPr marL="0" indent="0" algn="just">
              <a:buNone/>
            </a:pPr>
            <a:r>
              <a:rPr lang="es-MX" sz="2000" b="1" dirty="0" smtClean="0"/>
              <a:t>Ley General de Responsabilidades </a:t>
            </a:r>
            <a:r>
              <a:rPr lang="es-MX" sz="2000" b="1" dirty="0"/>
              <a:t>Administrativas. </a:t>
            </a:r>
            <a:endParaRPr lang="es-MX" sz="2000" b="1" dirty="0" smtClean="0"/>
          </a:p>
          <a:p>
            <a:pPr marL="0" indent="0" algn="just">
              <a:buNone/>
            </a:pPr>
            <a:endParaRPr lang="es-MX" sz="2000" dirty="0" smtClean="0"/>
          </a:p>
          <a:p>
            <a:pPr marL="0" indent="0" algn="just">
              <a:buNone/>
            </a:pPr>
            <a:r>
              <a:rPr lang="es-MX" sz="2000" dirty="0" smtClean="0"/>
              <a:t>Artículo </a:t>
            </a:r>
            <a:r>
              <a:rPr lang="es-MX" sz="2000" dirty="0"/>
              <a:t>32. </a:t>
            </a:r>
            <a:r>
              <a:rPr lang="es-MX" sz="2000" dirty="0" smtClean="0"/>
              <a:t>Estarán </a:t>
            </a:r>
            <a:r>
              <a:rPr lang="es-MX" sz="2000" dirty="0"/>
              <a:t>obligados a presentar las </a:t>
            </a:r>
            <a:r>
              <a:rPr lang="es-MX" sz="2000" b="1" dirty="0"/>
              <a:t>declaraciones de situación patrimonial y de intereses</a:t>
            </a:r>
            <a:r>
              <a:rPr lang="es-MX" sz="2000" dirty="0"/>
              <a:t>, bajo protesta de decir verdad y ante las </a:t>
            </a:r>
            <a:r>
              <a:rPr lang="es-MX" sz="2000" b="1" dirty="0"/>
              <a:t>Secretarías</a:t>
            </a:r>
            <a:r>
              <a:rPr lang="es-MX" sz="2000" dirty="0"/>
              <a:t> </a:t>
            </a:r>
            <a:r>
              <a:rPr lang="es-MX" sz="2000" b="1" dirty="0"/>
              <a:t>o su respectivo Órgano interno de control, </a:t>
            </a:r>
            <a:r>
              <a:rPr lang="es-MX" sz="2000" dirty="0"/>
              <a:t>todos los Servidores Públicos, en los términos previstos en la presente Ley. Asimismo, deberán presentar su declaración fiscal anual, en los términos que disponga la legislación de la materia. </a:t>
            </a: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3" y="4280638"/>
            <a:ext cx="5012681" cy="2100690"/>
          </a:xfrm>
          <a:prstGeom prst="rect">
            <a:avLst/>
          </a:prstGeom>
        </p:spPr>
      </p:pic>
    </p:spTree>
    <p:extLst>
      <p:ext uri="{BB962C8B-B14F-4D97-AF65-F5344CB8AC3E}">
        <p14:creationId xmlns:p14="http://schemas.microsoft.com/office/powerpoint/2010/main" val="6975023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Jalisco PPT-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323528" y="288032"/>
            <a:ext cx="8820472" cy="980728"/>
          </a:xfrm>
        </p:spPr>
        <p:txBody>
          <a:bodyPr>
            <a:noAutofit/>
          </a:bodyPr>
          <a:lstStyle/>
          <a:p>
            <a:r>
              <a:rPr lang="es-MX" sz="2400" b="1" dirty="0" smtClean="0"/>
              <a:t>COMPETENCIA DE LOS ÓRGANOS INTERNOS DE CONTROL MUNICIPALES CONFORME A LA LGRA</a:t>
            </a:r>
            <a:endParaRPr lang="es-MX" sz="2400" b="1" dirty="0"/>
          </a:p>
        </p:txBody>
      </p:sp>
      <p:sp>
        <p:nvSpPr>
          <p:cNvPr id="3" name="2 Marcador de contenido"/>
          <p:cNvSpPr>
            <a:spLocks noGrp="1"/>
          </p:cNvSpPr>
          <p:nvPr>
            <p:ph idx="1"/>
          </p:nvPr>
        </p:nvSpPr>
        <p:spPr>
          <a:xfrm>
            <a:off x="282352" y="980728"/>
            <a:ext cx="8322096" cy="4041539"/>
          </a:xfrm>
        </p:spPr>
        <p:txBody>
          <a:bodyPr>
            <a:noAutofit/>
          </a:bodyPr>
          <a:lstStyle/>
          <a:p>
            <a:pPr marL="0" indent="0" algn="just">
              <a:buNone/>
            </a:pPr>
            <a:r>
              <a:rPr lang="es-MX" sz="2000" b="1" dirty="0" smtClean="0"/>
              <a:t>Artículo 3</a:t>
            </a:r>
          </a:p>
          <a:p>
            <a:pPr marL="0" indent="0" algn="just">
              <a:buNone/>
            </a:pPr>
            <a:r>
              <a:rPr lang="es-MX" sz="1800" b="1" dirty="0" smtClean="0"/>
              <a:t>...</a:t>
            </a:r>
          </a:p>
          <a:p>
            <a:pPr marL="0" indent="0" algn="just">
              <a:buNone/>
            </a:pPr>
            <a:r>
              <a:rPr lang="es-MX" sz="1800" b="1" dirty="0" smtClean="0"/>
              <a:t>XXI</a:t>
            </a:r>
            <a:r>
              <a:rPr lang="es-MX" sz="1800" b="1" dirty="0"/>
              <a:t>. Órganos internos de control: </a:t>
            </a:r>
            <a:r>
              <a:rPr lang="es-MX" sz="1800" dirty="0"/>
              <a:t>Las unidades administrativas a cargo de promover, evaluar y fortalecer el buen funcionamiento del control interno en los </a:t>
            </a:r>
            <a:r>
              <a:rPr lang="es-MX" sz="1800" b="1" dirty="0"/>
              <a:t>entes públicos</a:t>
            </a:r>
            <a:r>
              <a:rPr lang="es-MX" sz="1800" dirty="0"/>
              <a:t>, así como aquellas otras instancias de los Órganos constitucionales autónomos que, conforme a sus respectivas leyes, sean competentes para aplicar las leyes en materia de responsabilidades de Servidores </a:t>
            </a:r>
            <a:r>
              <a:rPr lang="es-MX" sz="1800" dirty="0" smtClean="0"/>
              <a:t>Públicos.</a:t>
            </a:r>
          </a:p>
          <a:p>
            <a:pPr marL="0" indent="0" algn="just">
              <a:buNone/>
            </a:pPr>
            <a:endParaRPr lang="es-MX" sz="1800" dirty="0" smtClean="0"/>
          </a:p>
          <a:p>
            <a:pPr marL="0" indent="0" algn="just">
              <a:buNone/>
            </a:pPr>
            <a:r>
              <a:rPr lang="es-MX" sz="1800" dirty="0" smtClean="0"/>
              <a:t>           </a:t>
            </a:r>
            <a:r>
              <a:rPr lang="es-MX" sz="1800" b="1" dirty="0" smtClean="0"/>
              <a:t>¿QUÉ SON LOS ENTES PÚBLICOS PARA EFECTOS DE LA FRACCIÓN ANTERIOR?</a:t>
            </a:r>
          </a:p>
          <a:p>
            <a:pPr marL="0" lvl="0" indent="0" algn="just">
              <a:buNone/>
            </a:pPr>
            <a:r>
              <a:rPr lang="es-MX" sz="1800" b="1" dirty="0">
                <a:solidFill>
                  <a:prstClr val="black"/>
                </a:solidFill>
              </a:rPr>
              <a:t>X. Ente público: </a:t>
            </a:r>
            <a:r>
              <a:rPr lang="es-MX" sz="1800" dirty="0">
                <a:solidFill>
                  <a:prstClr val="black"/>
                </a:solidFill>
              </a:rPr>
              <a:t>Los Poderes Legislativo y Judicial, los órganos constitucionales autónomos, las dependencias y entidades de la Administración Pública Federal, y sus homólogos de las entidades federativas, </a:t>
            </a:r>
            <a:r>
              <a:rPr lang="es-MX" sz="1800" b="1" dirty="0">
                <a:solidFill>
                  <a:prstClr val="black"/>
                </a:solidFill>
              </a:rPr>
              <a:t>los municipios </a:t>
            </a:r>
            <a:r>
              <a:rPr lang="es-MX" sz="1800" dirty="0">
                <a:solidFill>
                  <a:prstClr val="black"/>
                </a:solidFill>
              </a:rPr>
              <a:t>y alcaldías de la Ciudad de México y sus dependencias y entidades, la Procuraduría General de la República y las fiscalías o procuradurías locales, los órganos jurisdiccionales que no formen parte de los poderes judiciales, las Empresas productivas del Estado, así como cualquier otro ente sobre el que tenga control cualquiera de los poderes y órganos públicos citados de los tres órdenes de gobierno; </a:t>
            </a:r>
            <a:endParaRPr lang="es-MX" sz="1800" b="1" dirty="0">
              <a:solidFill>
                <a:prstClr val="black"/>
              </a:solidFill>
            </a:endParaRPr>
          </a:p>
          <a:p>
            <a:pPr marL="0" indent="0" algn="just">
              <a:buNone/>
            </a:pPr>
            <a:endParaRPr lang="es-MX" sz="1800" dirty="0"/>
          </a:p>
        </p:txBody>
      </p:sp>
    </p:spTree>
    <p:extLst>
      <p:ext uri="{BB962C8B-B14F-4D97-AF65-F5344CB8AC3E}">
        <p14:creationId xmlns:p14="http://schemas.microsoft.com/office/powerpoint/2010/main" val="35164694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Jalisco PPT-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323528" y="288032"/>
            <a:ext cx="8820472" cy="980728"/>
          </a:xfrm>
        </p:spPr>
        <p:txBody>
          <a:bodyPr>
            <a:noAutofit/>
          </a:bodyPr>
          <a:lstStyle/>
          <a:p>
            <a:r>
              <a:rPr lang="es-MX" sz="2400" b="1" dirty="0" smtClean="0"/>
              <a:t>SISTEMA DE EVOLUCIÓN PATRIMONIAL ÓRGANOS INTERNOS DE CONTROL CONFORME A LA LGSNA</a:t>
            </a:r>
            <a:endParaRPr lang="es-MX" sz="2400" b="1" dirty="0"/>
          </a:p>
        </p:txBody>
      </p:sp>
      <p:sp>
        <p:nvSpPr>
          <p:cNvPr id="3" name="2 Marcador de contenido"/>
          <p:cNvSpPr>
            <a:spLocks noGrp="1"/>
          </p:cNvSpPr>
          <p:nvPr>
            <p:ph idx="1"/>
          </p:nvPr>
        </p:nvSpPr>
        <p:spPr>
          <a:xfrm>
            <a:off x="282352" y="980728"/>
            <a:ext cx="8322096" cy="4041539"/>
          </a:xfrm>
        </p:spPr>
        <p:txBody>
          <a:bodyPr>
            <a:noAutofit/>
          </a:bodyPr>
          <a:lstStyle/>
          <a:p>
            <a:pPr marL="0" indent="0" algn="just">
              <a:buNone/>
            </a:pPr>
            <a:endParaRPr lang="es-MX" sz="2000" b="1" dirty="0" smtClean="0"/>
          </a:p>
          <a:p>
            <a:pPr marL="0" indent="0" algn="just">
              <a:buNone/>
            </a:pPr>
            <a:r>
              <a:rPr lang="es-MX" sz="2000" b="1" dirty="0" smtClean="0"/>
              <a:t>Ley General del Sistema Nacional Anticorrupción</a:t>
            </a:r>
          </a:p>
          <a:p>
            <a:pPr marL="0" indent="0" algn="just">
              <a:buNone/>
            </a:pPr>
            <a:endParaRPr lang="es-MX" sz="1800" b="1" dirty="0" smtClean="0"/>
          </a:p>
          <a:p>
            <a:pPr marL="0" indent="0" algn="just">
              <a:buNone/>
            </a:pPr>
            <a:r>
              <a:rPr lang="es-MX" sz="1800" b="1" dirty="0" smtClean="0"/>
              <a:t>Artículo 3. </a:t>
            </a:r>
          </a:p>
          <a:p>
            <a:pPr marL="0" indent="0" algn="just">
              <a:buNone/>
            </a:pPr>
            <a:r>
              <a:rPr lang="es-MX" sz="1800" b="1" dirty="0" smtClean="0"/>
              <a:t>…</a:t>
            </a:r>
          </a:p>
          <a:p>
            <a:pPr marL="0" indent="0" algn="just">
              <a:buNone/>
            </a:pPr>
            <a:r>
              <a:rPr lang="es-MX" sz="1800" b="1" dirty="0" smtClean="0"/>
              <a:t>VI</a:t>
            </a:r>
            <a:r>
              <a:rPr lang="es-MX" sz="1800" b="1" dirty="0"/>
              <a:t>. Entes públicos:</a:t>
            </a:r>
            <a:r>
              <a:rPr lang="es-MX" sz="1800" dirty="0"/>
              <a:t> los Poderes Legislativo y Judicial, los organismos constitucionales autónomos, las dependencias y entidades de la Administración Pública Federal y sus homólogos de las entidades federativas; </a:t>
            </a:r>
            <a:r>
              <a:rPr lang="es-MX" sz="1800" b="1" dirty="0"/>
              <a:t>los municipios </a:t>
            </a:r>
            <a:r>
              <a:rPr lang="es-MX" sz="1800" dirty="0"/>
              <a:t>y las alcaldías de la Ciudad de México y sus dependencias y entidades; la Procuraduría General de la República y las fiscalías o procuradurías locales; los órganos jurisdiccionales que no formen parte de los poderes judiciales; las empresas productivas del Estado, así como cualquier otro ente sobre el que tenga control cualquiera de los poderes y órganos públicos antes citados de los tres órdenes de gobierno</a:t>
            </a:r>
            <a:r>
              <a:rPr lang="es-MX" sz="1800" dirty="0" smtClean="0"/>
              <a:t>;</a:t>
            </a:r>
          </a:p>
          <a:p>
            <a:pPr marL="0" indent="0" algn="just">
              <a:buNone/>
            </a:pPr>
            <a:r>
              <a:rPr lang="es-MX" sz="1800" dirty="0" smtClean="0"/>
              <a:t>…</a:t>
            </a:r>
          </a:p>
          <a:p>
            <a:pPr marL="0" indent="0" algn="just">
              <a:buNone/>
            </a:pPr>
            <a:r>
              <a:rPr lang="es-MX" sz="1800" b="1" dirty="0" smtClean="0"/>
              <a:t>VII</a:t>
            </a:r>
            <a:r>
              <a:rPr lang="es-MX" sz="1800" b="1" dirty="0"/>
              <a:t>. Órganos internos de control: </a:t>
            </a:r>
            <a:r>
              <a:rPr lang="es-MX" sz="1800" dirty="0"/>
              <a:t>los Órganos internos de control en los Entes públicos;</a:t>
            </a:r>
          </a:p>
          <a:p>
            <a:pPr marL="0" indent="0" algn="just">
              <a:buNone/>
            </a:pPr>
            <a:endParaRPr lang="es-MX" sz="1800" b="1" dirty="0" smtClean="0"/>
          </a:p>
        </p:txBody>
      </p:sp>
    </p:spTree>
    <p:extLst>
      <p:ext uri="{BB962C8B-B14F-4D97-AF65-F5344CB8AC3E}">
        <p14:creationId xmlns:p14="http://schemas.microsoft.com/office/powerpoint/2010/main" val="3299498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style.color</p:attrName>
                                        </p:attrNameLst>
                                      </p:cBhvr>
                                      <p:to>
                                        <p:clrVal>
                                          <a:schemeClr val="accent2"/>
                                        </p:clrVal>
                                      </p:to>
                                    </p:set>
                                    <p:set>
                                      <p:cBhvr>
                                        <p:cTn id="7" dur="500" fill="hold"/>
                                        <p:tgtEl>
                                          <p:spTgt spid="3">
                                            <p:txEl>
                                              <p:pRg st="1" end="1"/>
                                            </p:txEl>
                                          </p:spTgt>
                                        </p:tgtEl>
                                        <p:attrNameLst>
                                          <p:attrName>fillcolor</p:attrName>
                                        </p:attrNameLst>
                                      </p:cBhvr>
                                      <p:to>
                                        <p:clrVal>
                                          <a:schemeClr val="accent2"/>
                                        </p:clrVal>
                                      </p:to>
                                    </p:set>
                                    <p:set>
                                      <p:cBhvr>
                                        <p:cTn id="8" dur="500" fill="hold"/>
                                        <p:tgtEl>
                                          <p:spTgt spid="3">
                                            <p:txEl>
                                              <p:pRg st="1" end="1"/>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3">
                                            <p:txEl>
                                              <p:pRg st="3" end="3"/>
                                            </p:txEl>
                                          </p:spTgt>
                                        </p:tgtEl>
                                        <p:attrNameLst>
                                          <p:attrName>style.color</p:attrName>
                                        </p:attrNameLst>
                                      </p:cBhvr>
                                      <p:to>
                                        <p:clrVal>
                                          <a:schemeClr val="accent2"/>
                                        </p:clrVal>
                                      </p:to>
                                    </p:set>
                                    <p:set>
                                      <p:cBhvr>
                                        <p:cTn id="11" dur="500" fill="hold"/>
                                        <p:tgtEl>
                                          <p:spTgt spid="3">
                                            <p:txEl>
                                              <p:pRg st="3" end="3"/>
                                            </p:txEl>
                                          </p:spTgt>
                                        </p:tgtEl>
                                        <p:attrNameLst>
                                          <p:attrName>fillcolor</p:attrName>
                                        </p:attrNameLst>
                                      </p:cBhvr>
                                      <p:to>
                                        <p:clrVal>
                                          <a:schemeClr val="accent2"/>
                                        </p:clrVal>
                                      </p:to>
                                    </p:set>
                                    <p:set>
                                      <p:cBhvr>
                                        <p:cTn id="12" dur="500" fill="hold"/>
                                        <p:tgtEl>
                                          <p:spTgt spid="3">
                                            <p:txEl>
                                              <p:pRg st="3" end="3"/>
                                            </p:txEl>
                                          </p:spTgt>
                                        </p:tgtEl>
                                        <p:attrNameLst>
                                          <p:attrName>fill.type</p:attrName>
                                        </p:attrNameLst>
                                      </p:cBhvr>
                                      <p:to>
                                        <p:strVal val="solid"/>
                                      </p:to>
                                    </p:set>
                                  </p:childTnLst>
                                </p:cTn>
                              </p:par>
                              <p:par>
                                <p:cTn id="13" presetID="16" presetClass="emph" presetSubtype="0" fill="hold" nodeType="withEffect">
                                  <p:stCondLst>
                                    <p:cond delay="0"/>
                                  </p:stCondLst>
                                  <p:iterate type="lt">
                                    <p:tmPct val="4000"/>
                                  </p:iterate>
                                  <p:childTnLst>
                                    <p:set>
                                      <p:cBhvr override="childStyle">
                                        <p:cTn id="14" dur="500" fill="hold"/>
                                        <p:tgtEl>
                                          <p:spTgt spid="3">
                                            <p:txEl>
                                              <p:pRg st="4" end="4"/>
                                            </p:txEl>
                                          </p:spTgt>
                                        </p:tgtEl>
                                        <p:attrNameLst>
                                          <p:attrName>style.color</p:attrName>
                                        </p:attrNameLst>
                                      </p:cBhvr>
                                      <p:to>
                                        <p:clrVal>
                                          <a:schemeClr val="accent2"/>
                                        </p:clrVal>
                                      </p:to>
                                    </p:set>
                                    <p:set>
                                      <p:cBhvr>
                                        <p:cTn id="15" dur="500" fill="hold"/>
                                        <p:tgtEl>
                                          <p:spTgt spid="3">
                                            <p:txEl>
                                              <p:pRg st="4" end="4"/>
                                            </p:txEl>
                                          </p:spTgt>
                                        </p:tgtEl>
                                        <p:attrNameLst>
                                          <p:attrName>fillcolor</p:attrName>
                                        </p:attrNameLst>
                                      </p:cBhvr>
                                      <p:to>
                                        <p:clrVal>
                                          <a:schemeClr val="accent2"/>
                                        </p:clrVal>
                                      </p:to>
                                    </p:set>
                                    <p:set>
                                      <p:cBhvr>
                                        <p:cTn id="16" dur="500" fill="hold"/>
                                        <p:tgtEl>
                                          <p:spTgt spid="3">
                                            <p:txEl>
                                              <p:pRg st="4" end="4"/>
                                            </p:txEl>
                                          </p:spTgt>
                                        </p:tgtEl>
                                        <p:attrNameLst>
                                          <p:attrName>fill.type</p:attrName>
                                        </p:attrNameLst>
                                      </p:cBhvr>
                                      <p:to>
                                        <p:strVal val="solid"/>
                                      </p:to>
                                    </p:set>
                                  </p:childTnLst>
                                </p:cTn>
                              </p:par>
                              <p:par>
                                <p:cTn id="17" presetID="16" presetClass="emph" presetSubtype="0" fill="hold" nodeType="withEffect">
                                  <p:stCondLst>
                                    <p:cond delay="0"/>
                                  </p:stCondLst>
                                  <p:iterate type="lt">
                                    <p:tmPct val="4000"/>
                                  </p:iterate>
                                  <p:childTnLst>
                                    <p:set>
                                      <p:cBhvr override="childStyle">
                                        <p:cTn id="18" dur="500" fill="hold"/>
                                        <p:tgtEl>
                                          <p:spTgt spid="3">
                                            <p:txEl>
                                              <p:pRg st="5" end="5"/>
                                            </p:txEl>
                                          </p:spTgt>
                                        </p:tgtEl>
                                        <p:attrNameLst>
                                          <p:attrName>style.color</p:attrName>
                                        </p:attrNameLst>
                                      </p:cBhvr>
                                      <p:to>
                                        <p:clrVal>
                                          <a:schemeClr val="accent2"/>
                                        </p:clrVal>
                                      </p:to>
                                    </p:set>
                                    <p:set>
                                      <p:cBhvr>
                                        <p:cTn id="19" dur="500" fill="hold"/>
                                        <p:tgtEl>
                                          <p:spTgt spid="3">
                                            <p:txEl>
                                              <p:pRg st="5" end="5"/>
                                            </p:txEl>
                                          </p:spTgt>
                                        </p:tgtEl>
                                        <p:attrNameLst>
                                          <p:attrName>fillcolor</p:attrName>
                                        </p:attrNameLst>
                                      </p:cBhvr>
                                      <p:to>
                                        <p:clrVal>
                                          <a:schemeClr val="accent2"/>
                                        </p:clrVal>
                                      </p:to>
                                    </p:set>
                                    <p:set>
                                      <p:cBhvr>
                                        <p:cTn id="20" dur="500" fill="hold"/>
                                        <p:tgtEl>
                                          <p:spTgt spid="3">
                                            <p:txEl>
                                              <p:pRg st="5" end="5"/>
                                            </p:txEl>
                                          </p:spTgt>
                                        </p:tgtEl>
                                        <p:attrNameLst>
                                          <p:attrName>fill.type</p:attrName>
                                        </p:attrNameLst>
                                      </p:cBhvr>
                                      <p:to>
                                        <p:strVal val="solid"/>
                                      </p:to>
                                    </p:set>
                                  </p:childTnLst>
                                </p:cTn>
                              </p:par>
                              <p:par>
                                <p:cTn id="21" presetID="16" presetClass="emph" presetSubtype="0" fill="hold" nodeType="withEffect">
                                  <p:stCondLst>
                                    <p:cond delay="0"/>
                                  </p:stCondLst>
                                  <p:iterate type="lt">
                                    <p:tmPct val="4000"/>
                                  </p:iterate>
                                  <p:childTnLst>
                                    <p:set>
                                      <p:cBhvr override="childStyle">
                                        <p:cTn id="22" dur="500" fill="hold"/>
                                        <p:tgtEl>
                                          <p:spTgt spid="3">
                                            <p:txEl>
                                              <p:pRg st="6" end="6"/>
                                            </p:txEl>
                                          </p:spTgt>
                                        </p:tgtEl>
                                        <p:attrNameLst>
                                          <p:attrName>style.color</p:attrName>
                                        </p:attrNameLst>
                                      </p:cBhvr>
                                      <p:to>
                                        <p:clrVal>
                                          <a:schemeClr val="accent2"/>
                                        </p:clrVal>
                                      </p:to>
                                    </p:set>
                                    <p:set>
                                      <p:cBhvr>
                                        <p:cTn id="23" dur="500" fill="hold"/>
                                        <p:tgtEl>
                                          <p:spTgt spid="3">
                                            <p:txEl>
                                              <p:pRg st="6" end="6"/>
                                            </p:txEl>
                                          </p:spTgt>
                                        </p:tgtEl>
                                        <p:attrNameLst>
                                          <p:attrName>fillcolor</p:attrName>
                                        </p:attrNameLst>
                                      </p:cBhvr>
                                      <p:to>
                                        <p:clrVal>
                                          <a:schemeClr val="accent2"/>
                                        </p:clrVal>
                                      </p:to>
                                    </p:set>
                                    <p:set>
                                      <p:cBhvr>
                                        <p:cTn id="24" dur="500" fill="hold"/>
                                        <p:tgtEl>
                                          <p:spTgt spid="3">
                                            <p:txEl>
                                              <p:pRg st="6" end="6"/>
                                            </p:txEl>
                                          </p:spTgt>
                                        </p:tgtEl>
                                        <p:attrNameLst>
                                          <p:attrName>fill.type</p:attrName>
                                        </p:attrNameLst>
                                      </p:cBhvr>
                                      <p:to>
                                        <p:strVal val="solid"/>
                                      </p:to>
                                    </p:set>
                                  </p:childTnLst>
                                </p:cTn>
                              </p:par>
                              <p:par>
                                <p:cTn id="25" presetID="16" presetClass="emph" presetSubtype="0" fill="hold" nodeType="withEffect">
                                  <p:stCondLst>
                                    <p:cond delay="0"/>
                                  </p:stCondLst>
                                  <p:iterate type="lt">
                                    <p:tmPct val="4000"/>
                                  </p:iterate>
                                  <p:childTnLst>
                                    <p:set>
                                      <p:cBhvr override="childStyle">
                                        <p:cTn id="26" dur="500" fill="hold"/>
                                        <p:tgtEl>
                                          <p:spTgt spid="3">
                                            <p:txEl>
                                              <p:pRg st="7" end="7"/>
                                            </p:txEl>
                                          </p:spTgt>
                                        </p:tgtEl>
                                        <p:attrNameLst>
                                          <p:attrName>style.color</p:attrName>
                                        </p:attrNameLst>
                                      </p:cBhvr>
                                      <p:to>
                                        <p:clrVal>
                                          <a:schemeClr val="accent2"/>
                                        </p:clrVal>
                                      </p:to>
                                    </p:set>
                                    <p:set>
                                      <p:cBhvr>
                                        <p:cTn id="27" dur="500" fill="hold"/>
                                        <p:tgtEl>
                                          <p:spTgt spid="3">
                                            <p:txEl>
                                              <p:pRg st="7" end="7"/>
                                            </p:txEl>
                                          </p:spTgt>
                                        </p:tgtEl>
                                        <p:attrNameLst>
                                          <p:attrName>fillcolor</p:attrName>
                                        </p:attrNameLst>
                                      </p:cBhvr>
                                      <p:to>
                                        <p:clrVal>
                                          <a:schemeClr val="accent2"/>
                                        </p:clrVal>
                                      </p:to>
                                    </p:set>
                                    <p:set>
                                      <p:cBhvr>
                                        <p:cTn id="28" dur="500" fill="hold"/>
                                        <p:tgtEl>
                                          <p:spTgt spid="3">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Jalisco PPT-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323528" y="288032"/>
            <a:ext cx="8820472" cy="980728"/>
          </a:xfrm>
        </p:spPr>
        <p:txBody>
          <a:bodyPr>
            <a:noAutofit/>
          </a:bodyPr>
          <a:lstStyle/>
          <a:p>
            <a:r>
              <a:rPr lang="es-MX" sz="2400" b="1" dirty="0" smtClean="0"/>
              <a:t>DEL SISTEMA DE EVOLUCIÓN PATRIMONIAL, DE DECLARACIÓN DE INTERESES Y CONSTANCIA DE PRESENTACIÓN DE DECLARACIÓN FISCAL CONFORME A LA LGSNA</a:t>
            </a:r>
            <a:endParaRPr lang="es-MX" sz="2400" b="1" dirty="0"/>
          </a:p>
        </p:txBody>
      </p:sp>
      <p:sp>
        <p:nvSpPr>
          <p:cNvPr id="3" name="2 Marcador de contenido"/>
          <p:cNvSpPr>
            <a:spLocks noGrp="1"/>
          </p:cNvSpPr>
          <p:nvPr>
            <p:ph idx="1"/>
          </p:nvPr>
        </p:nvSpPr>
        <p:spPr>
          <a:xfrm>
            <a:off x="282352" y="980728"/>
            <a:ext cx="8322096" cy="4041539"/>
          </a:xfrm>
        </p:spPr>
        <p:txBody>
          <a:bodyPr>
            <a:noAutofit/>
          </a:bodyPr>
          <a:lstStyle/>
          <a:p>
            <a:pPr marL="0" indent="0" algn="just">
              <a:buNone/>
            </a:pPr>
            <a:endParaRPr lang="es-MX" sz="2000" b="1" dirty="0" smtClean="0"/>
          </a:p>
          <a:p>
            <a:pPr marL="0" lvl="0" indent="0" algn="just">
              <a:buNone/>
            </a:pPr>
            <a:endParaRPr lang="es-MX" sz="1800" b="1" dirty="0" smtClean="0">
              <a:solidFill>
                <a:prstClr val="black"/>
              </a:solidFill>
            </a:endParaRPr>
          </a:p>
          <a:p>
            <a:pPr marL="0" lvl="0" indent="0" algn="just">
              <a:buNone/>
            </a:pPr>
            <a:r>
              <a:rPr lang="es-MX" sz="1800" b="1" dirty="0" smtClean="0">
                <a:solidFill>
                  <a:prstClr val="black"/>
                </a:solidFill>
              </a:rPr>
              <a:t>Para hablar del tema de declaraciones, se debe hablar del Sistema antes referido.</a:t>
            </a:r>
          </a:p>
          <a:p>
            <a:pPr marL="0" lvl="0" indent="0" algn="just">
              <a:buNone/>
            </a:pPr>
            <a:endParaRPr lang="es-MX" sz="1800" b="1" dirty="0" smtClean="0">
              <a:solidFill>
                <a:prstClr val="black"/>
              </a:solidFill>
            </a:endParaRPr>
          </a:p>
          <a:p>
            <a:pPr marL="0" lvl="0" indent="0" algn="just">
              <a:buNone/>
            </a:pPr>
            <a:r>
              <a:rPr lang="es-MX" sz="1800" b="1" dirty="0" smtClean="0">
                <a:solidFill>
                  <a:prstClr val="black"/>
                </a:solidFill>
              </a:rPr>
              <a:t>Artículo </a:t>
            </a:r>
            <a:r>
              <a:rPr lang="es-MX" sz="1800" b="1" dirty="0">
                <a:solidFill>
                  <a:prstClr val="black"/>
                </a:solidFill>
              </a:rPr>
              <a:t>49. </a:t>
            </a:r>
            <a:r>
              <a:rPr lang="es-MX" sz="1800" b="1" dirty="0" smtClean="0">
                <a:solidFill>
                  <a:prstClr val="black"/>
                </a:solidFill>
              </a:rPr>
              <a:t> </a:t>
            </a:r>
            <a:r>
              <a:rPr lang="es-MX" sz="1800" dirty="0" smtClean="0">
                <a:solidFill>
                  <a:prstClr val="black"/>
                </a:solidFill>
              </a:rPr>
              <a:t>La </a:t>
            </a:r>
            <a:r>
              <a:rPr lang="es-MX" sz="1800" dirty="0">
                <a:solidFill>
                  <a:prstClr val="black"/>
                </a:solidFill>
              </a:rPr>
              <a:t>Plataforma Digital Nacional del Sistema Nacional estará conformada por la información que a ella incorporen </a:t>
            </a:r>
            <a:r>
              <a:rPr lang="es-MX" sz="1800" b="1" dirty="0">
                <a:solidFill>
                  <a:prstClr val="black"/>
                </a:solidFill>
              </a:rPr>
              <a:t>las autoridades integrantes del Sistema Nacional </a:t>
            </a:r>
            <a:r>
              <a:rPr lang="es-MX" sz="1800" dirty="0">
                <a:solidFill>
                  <a:prstClr val="black"/>
                </a:solidFill>
              </a:rPr>
              <a:t>y contará, al menos, con los siguientes sistemas electrónicos</a:t>
            </a:r>
            <a:r>
              <a:rPr lang="es-MX" sz="1800" dirty="0" smtClean="0">
                <a:solidFill>
                  <a:prstClr val="black"/>
                </a:solidFill>
              </a:rPr>
              <a:t>:</a:t>
            </a:r>
          </a:p>
          <a:p>
            <a:pPr marL="0" lvl="0" indent="0" algn="just">
              <a:buNone/>
            </a:pPr>
            <a:endParaRPr lang="es-MX" sz="1800" dirty="0">
              <a:solidFill>
                <a:prstClr val="black"/>
              </a:solidFill>
            </a:endParaRPr>
          </a:p>
          <a:p>
            <a:pPr marL="400050" indent="-400050" algn="just">
              <a:buAutoNum type="romanUcPeriod"/>
            </a:pPr>
            <a:r>
              <a:rPr lang="es-MX" sz="1800" b="1" dirty="0" smtClean="0"/>
              <a:t>Sistema </a:t>
            </a:r>
            <a:r>
              <a:rPr lang="es-MX" sz="1800" b="1" dirty="0"/>
              <a:t>de evolución patrimonial, de declaración de intereses y constancia de presentación de declaración fiscal; </a:t>
            </a:r>
            <a:r>
              <a:rPr lang="es-MX" sz="1800" b="1" dirty="0" smtClean="0"/>
              <a:t> …</a:t>
            </a:r>
          </a:p>
          <a:p>
            <a:pPr marL="0" indent="0" algn="just">
              <a:buNone/>
            </a:pPr>
            <a:endParaRPr lang="es-MX" sz="1800" b="1" dirty="0"/>
          </a:p>
          <a:p>
            <a:pPr marL="0" indent="0" algn="just">
              <a:buNone/>
            </a:pPr>
            <a:r>
              <a:rPr lang="es-MX" sz="1800" b="1" dirty="0"/>
              <a:t>Artículo 51. </a:t>
            </a:r>
            <a:r>
              <a:rPr lang="es-MX" sz="1800" dirty="0"/>
              <a:t>Los sistemas de evolución patrimonial y de declaración de intereses, así como de los Servidores públicos que intervengan en procedimientos de contrataciones públicas, </a:t>
            </a:r>
            <a:r>
              <a:rPr lang="es-MX" sz="1800" b="1" dirty="0"/>
              <a:t>operarán en los términos de la Ley General de Responsabilidades Administrativas. </a:t>
            </a:r>
            <a:endParaRPr lang="es-MX" sz="1800" b="1" dirty="0" smtClean="0"/>
          </a:p>
        </p:txBody>
      </p:sp>
    </p:spTree>
    <p:extLst>
      <p:ext uri="{BB962C8B-B14F-4D97-AF65-F5344CB8AC3E}">
        <p14:creationId xmlns:p14="http://schemas.microsoft.com/office/powerpoint/2010/main" val="28930819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500"/>
                                        <p:tgtEl>
                                          <p:spTgt spid="3">
                                            <p:txEl>
                                              <p:pRg st="2" end="2"/>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wipe(down)">
                                      <p:cBhvr>
                                        <p:cTn id="20" dur="500"/>
                                        <p:tgtEl>
                                          <p:spTgt spid="3">
                                            <p:txEl>
                                              <p:pRg st="6" end="6"/>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wipe(down)">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5175</TotalTime>
  <Words>3331</Words>
  <Application>Microsoft Office PowerPoint</Application>
  <PresentationFormat>Presentación en pantalla (4:3)</PresentationFormat>
  <Paragraphs>209</Paragraphs>
  <Slides>33</Slides>
  <Notes>9</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Tema de Office</vt:lpstr>
      <vt:lpstr>Presentación de PowerPoint</vt:lpstr>
      <vt:lpstr>ANTECEDENTES DE LA OBLIGACIÓN RELATIVA A LA PRESENTACIÓN DE  DECLARACIONES DE SITUACIÓN PATRIMONIAL EN LOS MUNICIPIOS ANTECEDENTES  (PRESENTACIÓN DE LA DSP) </vt:lpstr>
      <vt:lpstr>  ANTECEDENTES DE LA OBLIGACIÓN RELATIVA AL  REGISTRO, CONTROL Y VERIFICACIÓN DE LAS DECLARACIONES DE S.P. DE  LOS SERVIDORES PÚBLICOS MUNICIPALES</vt:lpstr>
      <vt:lpstr>¿QUÉ DISPONÍA AL RESPECTO LA LEY ORGÁNICA DEL PODER LEGISLATIVO DEL ESTADO DE JALISCO?</vt:lpstr>
      <vt:lpstr>OBLIGACIONES EN MATERIA DE SITUACIÓN PATRIMONIAL EN EL MARCO DEL SISTEMA NACIONAL ANTICORRUPCIÓN</vt:lpstr>
      <vt:lpstr>OBLIGACIONES EN MATERIA DE SITUACIÓN PATIRMONIAL EN EL MARCO DEL SISTEMA ANTICORRUPCIÓN</vt:lpstr>
      <vt:lpstr>COMPETENCIA DE LOS ÓRGANOS INTERNOS DE CONTROL MUNICIPALES CONFORME A LA LGRA</vt:lpstr>
      <vt:lpstr>SISTEMA DE EVOLUCIÓN PATRIMONIAL ÓRGANOS INTERNOS DE CONTROL CONFORME A LA LGSNA</vt:lpstr>
      <vt:lpstr>DEL SISTEMA DE EVOLUCIÓN PATRIMONIAL, DE DECLARACIÓN DE INTERESES Y CONSTANCIA DE PRESENTACIÓN DE DECLARACIÓN FISCAL CONFORME A LA LGSNA</vt:lpstr>
      <vt:lpstr>OBLIGACIÓN DE PRESENTAR DECLARACIONES DE SITUACIÓN PATRIMONIAL EN EL MARCO DEL SISTEMA ANTICORRUPCIÓN DEL ESTADO DE JALISCO</vt:lpstr>
      <vt:lpstr>OBLIGACIÓN DE PRESENTAR DECLARACIONES DE SITUACIÓN PATRIMONIAL EN EL MARCO DEL SISTEMA ANTICORRUPCIÓN DEL ESTADO DE JALISCO</vt:lpstr>
      <vt:lpstr>OBLIGACIÓN DE PRESENTAR DECLARACIONES DE SITUACIÓN PATRIMONIAL EN EL MARCO DEL SISTEMA ANTICORRUPCIÓN DEL ESTADO DE JALISCO</vt:lpstr>
      <vt:lpstr>¿QUÉ ES LA DECLARACIÓN DE SITUACIÓN PATRIMONIAL?</vt:lpstr>
      <vt:lpstr>¿QUÉ ES LA DECLARACIÓN DE INTERESES?</vt:lpstr>
      <vt:lpstr> ¿QUIÉNES ESTÁN OBLIGADOS(AS) A PRESENTAR LAS DECLARACIONES PATRIMONIALES Y DE INTERESES EN EL AMBITO MUNICIPAL?</vt:lpstr>
      <vt:lpstr>¿CUÁNTOS TIPOS DE DECLARACIONES EXISTEN?</vt:lpstr>
      <vt:lpstr>¿CUÁLES SON LOS PLAZOS PARA LA PRESENTACIÓN DE LAS DECLARACIONES?</vt:lpstr>
      <vt:lpstr>REGLAS ESPECIALES RESPECTO A LA PRESENTACIÓN DE DECLARACIONES CONFORME AL ARTÍCULO 33 DE LA LGRA</vt:lpstr>
      <vt:lpstr>¿QUÉ PASA SI SE INCUMPLE CON LA OBLIGACIÓN DE PRESENTAR CON OPORTUNIDAD LAS DECLARACIONES?</vt:lpstr>
      <vt:lpstr>¿QUÉ PASA SI SE INCUMPLE CON LA OBLIGACIÓN DE DECLARAR CON VERACIDAD?</vt:lpstr>
      <vt:lpstr>¿QUÉ PASA SI SE INCUMPLE CON LA OBLIGACIÓN DE DECLARAR CON VERACIDAD?</vt:lpstr>
      <vt:lpstr>DE LA TRANSPARENCIA EN MATERIA DE DECLARACIONES</vt:lpstr>
      <vt:lpstr>¿A PARTIR DE CUÁNDO INICIÓ LA OBLIGACIÓN DE PRESENTAR DECLARACIONES  DE SITUACIÓN PATRIMONIAL Y DE INTERESES?</vt:lpstr>
      <vt:lpstr>¿CÓMO INTEGRAR EL ACERVO DOCUMENTAL RESPECTO DE LOS SERVIDORES PÚBLICOS MUNICIPALES QUE VENÍAN PRESENTANDO SUS DECLARACIONES  DE SITUACIÓN PATRIMONIAL?</vt:lpstr>
      <vt:lpstr>DE LAS OBLIGACIONES DEL ÓRGANO INTERNO DE CONTROL MUNICIPAL</vt:lpstr>
      <vt:lpstr>LAS OBLIGACIONES DEL ÓRGANO INTERNO DE CONTROL MUNICIPAL</vt:lpstr>
      <vt:lpstr>DE LAS OBLIGACIONES DEL ÓRGANO DE CONTROL INTERNO MUNICIPAL</vt:lpstr>
      <vt:lpstr>DE LAS OBLIGACIONES DEL ÓRGANO DE CONTROL INTERNO MUNICIPAL</vt:lpstr>
      <vt:lpstr>CONTROL DE PERSONAS OBLIGADAS A DECLARAR EN EL ÁMBITO MUNICIPAL</vt:lpstr>
      <vt:lpstr>Presentación de PowerPoint</vt:lpstr>
      <vt:lpstr>¿QUIÉNES ESTÁN OBLIGADOS A PRESENTAR LA CONSTANCIA DE LA  DECLARACIÓN FISCAL?</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Administrador</dc:creator>
  <cp:lastModifiedBy>Karla Sofia</cp:lastModifiedBy>
  <cp:revision>405</cp:revision>
  <cp:lastPrinted>2018-01-19T15:23:28Z</cp:lastPrinted>
  <dcterms:created xsi:type="dcterms:W3CDTF">2015-01-28T21:16:13Z</dcterms:created>
  <dcterms:modified xsi:type="dcterms:W3CDTF">2018-01-19T21:02:45Z</dcterms:modified>
</cp:coreProperties>
</file>