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7" r:id="rId17"/>
    <p:sldId id="279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53" autoAdjust="0"/>
    <p:restoredTop sz="94660"/>
  </p:normalViewPr>
  <p:slideViewPr>
    <p:cSldViewPr>
      <p:cViewPr varScale="1">
        <p:scale>
          <a:sx n="80" d="100"/>
          <a:sy n="80" d="100"/>
        </p:scale>
        <p:origin x="-116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E421-B1C0-4A2A-9786-EC4FE8D92D1A}" type="datetimeFigureOut">
              <a:rPr lang="es-MX" smtClean="0"/>
              <a:t>22/10/18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CFB-BCAE-4314-8E36-7A4B285F972E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05430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E421-B1C0-4A2A-9786-EC4FE8D92D1A}" type="datetimeFigureOut">
              <a:rPr lang="es-MX" smtClean="0"/>
              <a:t>22/10/18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CFB-BCAE-4314-8E36-7A4B285F972E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3191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E421-B1C0-4A2A-9786-EC4FE8D92D1A}" type="datetimeFigureOut">
              <a:rPr lang="es-MX" smtClean="0"/>
              <a:t>22/10/18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CFB-BCAE-4314-8E36-7A4B285F972E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797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E421-B1C0-4A2A-9786-EC4FE8D92D1A}" type="datetimeFigureOut">
              <a:rPr lang="es-MX" smtClean="0"/>
              <a:t>22/10/18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CFB-BCAE-4314-8E36-7A4B285F972E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25119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E421-B1C0-4A2A-9786-EC4FE8D92D1A}" type="datetimeFigureOut">
              <a:rPr lang="es-MX" smtClean="0"/>
              <a:t>22/10/18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CFB-BCAE-4314-8E36-7A4B285F972E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2227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E421-B1C0-4A2A-9786-EC4FE8D92D1A}" type="datetimeFigureOut">
              <a:rPr lang="es-MX" smtClean="0"/>
              <a:t>22/10/18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CFB-BCAE-4314-8E36-7A4B285F972E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9097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E421-B1C0-4A2A-9786-EC4FE8D92D1A}" type="datetimeFigureOut">
              <a:rPr lang="es-MX" smtClean="0"/>
              <a:t>22/10/18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CFB-BCAE-4314-8E36-7A4B285F972E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1224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E421-B1C0-4A2A-9786-EC4FE8D92D1A}" type="datetimeFigureOut">
              <a:rPr lang="es-MX" smtClean="0"/>
              <a:t>22/10/18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CFB-BCAE-4314-8E36-7A4B285F972E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0395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E421-B1C0-4A2A-9786-EC4FE8D92D1A}" type="datetimeFigureOut">
              <a:rPr lang="es-MX" smtClean="0"/>
              <a:t>22/10/18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CFB-BCAE-4314-8E36-7A4B285F972E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0244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E421-B1C0-4A2A-9786-EC4FE8D92D1A}" type="datetimeFigureOut">
              <a:rPr lang="es-MX" smtClean="0"/>
              <a:t>22/10/18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CFB-BCAE-4314-8E36-7A4B285F972E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057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E421-B1C0-4A2A-9786-EC4FE8D92D1A}" type="datetimeFigureOut">
              <a:rPr lang="es-MX" smtClean="0"/>
              <a:t>22/10/18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CFB-BCAE-4314-8E36-7A4B285F972E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3483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4E421-B1C0-4A2A-9786-EC4FE8D92D1A}" type="datetimeFigureOut">
              <a:rPr lang="es-MX" smtClean="0"/>
              <a:t>22/10/18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21CFB-BCAE-4314-8E36-7A4B285F972E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6882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hyperlink" Target="https://declaranet.gob.mx/" TargetMode="External"/><Relationship Id="rId5" Type="http://schemas.openxmlformats.org/officeDocument/2006/relationships/oleObject" Target="../embeddings/oleObject1.bin"/><Relationship Id="rId6" Type="http://schemas.openxmlformats.org/officeDocument/2006/relationships/image" Target="../media/image2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4 Imagen" descr="http://www.jalisco.gob.mx/sites/all/themes/agob/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168352" cy="130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http://ce.jalisco.gob.mx/sites/ce.jalisco.gob.mx/files/contraloria_del_estad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6672"/>
            <a:ext cx="3277344" cy="1011959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9154" y="1699957"/>
            <a:ext cx="8640960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0238" algn="l"/>
              </a:tabLst>
            </a:pPr>
            <a:r>
              <a:rPr lang="es-MX" sz="2600" b="1" dirty="0">
                <a:ln>
                  <a:solidFill>
                    <a:schemeClr val="tx1">
                      <a:alpha val="9800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CURSO EN MATERIA DE DECLARACIONES DE SITUACIÓN PATRIMONIAL, DE INTERESES Y CONSTANCIA DE PRESENTACIÓN DE DECLARACIÓN FISCAL EN EL AMBITO MUNICIPA</a:t>
            </a:r>
            <a:r>
              <a:rPr lang="es-MX" sz="2400" b="1" dirty="0">
                <a:ln>
                  <a:solidFill>
                    <a:schemeClr val="tx1">
                      <a:alpha val="9800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0238" algn="l"/>
              </a:tabLst>
            </a:pPr>
            <a:endParaRPr kumimoji="0" lang="es-MX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5733256"/>
            <a:ext cx="187220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251520" y="5516118"/>
            <a:ext cx="8640960" cy="108234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s-MX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Arial" pitchFamily="34" charset="0"/>
              </a:rPr>
              <a:t>Dirección General Jurídica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s-MX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Dirección de Área Técnica y de Situación Patrimonial</a:t>
            </a:r>
          </a:p>
        </p:txBody>
      </p:sp>
      <p:pic>
        <p:nvPicPr>
          <p:cNvPr id="9" name="Picture 4" descr="C:\Users\Administrador\Desktop\Nota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312906"/>
            <a:ext cx="8640960" cy="2276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4794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Jalisco PPT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008" y="197768"/>
            <a:ext cx="8460432" cy="998984"/>
          </a:xfrm>
        </p:spPr>
        <p:txBody>
          <a:bodyPr>
            <a:noAutofit/>
          </a:bodyPr>
          <a:lstStyle/>
          <a:p>
            <a:r>
              <a:rPr lang="es-MX" sz="2400" b="1" dirty="0"/>
              <a:t>¿QUÉ PASA SI SE INCUMPLE CON LA OBLIGACIÓN DE PRESENTAR CON OPORTUNIDAD LAS DECLARACIONES?</a:t>
            </a:r>
          </a:p>
        </p:txBody>
      </p:sp>
      <p:pic>
        <p:nvPicPr>
          <p:cNvPr id="8195" name="Picture 3" descr="C:\Users\Administrador\Desktop\juez-dibujo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722609"/>
            <a:ext cx="2237840" cy="1836514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340768"/>
            <a:ext cx="8676456" cy="55172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_tradnl" sz="2400" dirty="0"/>
              <a:t>D</a:t>
            </a:r>
            <a:r>
              <a:rPr lang="es-MX" sz="2400" dirty="0"/>
              <a:t>e conformidad con el artículo 33 de la LGRA,  si transcurridos los plazos de oportunidad, no hubiese presentado la declaración correspondiente o la hubiese presentado de manera extemporánea, </a:t>
            </a:r>
            <a:r>
              <a:rPr lang="es-MX" sz="2400" b="1" dirty="0"/>
              <a:t>sin causa justificada</a:t>
            </a:r>
            <a:r>
              <a:rPr lang="es-MX" sz="2400" dirty="0"/>
              <a:t>, se debe proceder a dar vista a la Autoridad Investigadora competente, y de ser el caso ésta a la Autoridad Substanciadora misma que podrá decretar, tratándose de las declaración inicial y de modificación</a:t>
            </a:r>
            <a:r>
              <a:rPr lang="es-MX" sz="2400" b="1" dirty="0"/>
              <a:t>, la determinación de que se deje sin efectos su nombramiento o contrato; </a:t>
            </a:r>
            <a:r>
              <a:rPr lang="es-MX" sz="2400" dirty="0"/>
              <a:t>y para el caso de la declaración de conclusión del encargo, </a:t>
            </a:r>
            <a:r>
              <a:rPr lang="es-MX" sz="2400" b="1" dirty="0"/>
              <a:t>la sanción de inhabilitación de 3 meses a 1 año </a:t>
            </a:r>
            <a:r>
              <a:rPr lang="es-MX" sz="2400" dirty="0"/>
              <a:t>para el desempeño de cargos públicos. </a:t>
            </a:r>
          </a:p>
          <a:p>
            <a:pPr algn="just">
              <a:buNone/>
            </a:pPr>
            <a:endParaRPr lang="es-ES_tradnl" sz="1800" dirty="0"/>
          </a:p>
          <a:p>
            <a:pPr marL="914400" lvl="1" indent="-514350" algn="just">
              <a:buNone/>
            </a:pPr>
            <a:endParaRPr lang="es-MX" sz="1800" dirty="0"/>
          </a:p>
        </p:txBody>
      </p:sp>
      <p:pic>
        <p:nvPicPr>
          <p:cNvPr id="2050" name="Picture 2" descr="C:\Users\Contraloria\Desktop\sancionad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85185"/>
            <a:ext cx="309634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737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Jalisco PPT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3768" y="301216"/>
            <a:ext cx="6120680" cy="926976"/>
          </a:xfrm>
        </p:spPr>
        <p:txBody>
          <a:bodyPr>
            <a:normAutofit/>
          </a:bodyPr>
          <a:lstStyle/>
          <a:p>
            <a:pPr algn="just">
              <a:tabLst>
                <a:tab pos="3136900" algn="l"/>
              </a:tabLst>
            </a:pPr>
            <a:r>
              <a:rPr lang="es-MX" sz="2000" b="1" dirty="0"/>
              <a:t>¿QUÉ PASA SI SE INCUMPLE CON LA OBLIGACIÓN DE DECLARAR CON VERACIDAD?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79712" y="260648"/>
            <a:ext cx="6912768" cy="5475824"/>
          </a:xfrm>
        </p:spPr>
        <p:txBody>
          <a:bodyPr>
            <a:normAutofit fontScale="55000" lnSpcReduction="20000"/>
          </a:bodyPr>
          <a:lstStyle/>
          <a:p>
            <a:pPr lvl="1" algn="just">
              <a:buNone/>
            </a:pPr>
            <a:r>
              <a:rPr lang="es-ES_tradnl" sz="6200" dirty="0"/>
              <a:t>        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s-MX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MX" sz="2900" b="1" dirty="0">
                <a:latin typeface="Arial" panose="020B0604020202020204" pitchFamily="34" charset="0"/>
                <a:cs typeface="Arial" panose="020B0604020202020204" pitchFamily="34" charset="0"/>
              </a:rPr>
              <a:t>Verificaciones aleatorias a las declaraciones patrimoniales que obren en el Sistema</a:t>
            </a:r>
            <a:r>
              <a:rPr lang="es-MX" sz="2900" dirty="0">
                <a:latin typeface="Arial" panose="020B0604020202020204" pitchFamily="34" charset="0"/>
                <a:cs typeface="Arial" panose="020B0604020202020204" pitchFamily="34" charset="0"/>
              </a:rPr>
              <a:t>, con dos resultados:</a:t>
            </a:r>
          </a:p>
          <a:p>
            <a:pPr marL="457200" lvl="1" indent="0" algn="just">
              <a:buNone/>
            </a:pPr>
            <a:endParaRPr lang="es-MX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s-MX" sz="2900" dirty="0">
                <a:latin typeface="Arial" panose="020B0604020202020204" pitchFamily="34" charset="0"/>
                <a:cs typeface="Arial" panose="020B0604020202020204" pitchFamily="34" charset="0"/>
              </a:rPr>
              <a:t>	1.- La certificación de no anomalía;</a:t>
            </a:r>
          </a:p>
          <a:p>
            <a:pPr marL="457200" lvl="1" indent="0" algn="just">
              <a:buNone/>
            </a:pPr>
            <a:r>
              <a:rPr lang="es-MX" sz="2900" dirty="0">
                <a:latin typeface="Arial" panose="020B0604020202020204" pitchFamily="34" charset="0"/>
                <a:cs typeface="Arial" panose="020B0604020202020204" pitchFamily="34" charset="0"/>
              </a:rPr>
              <a:t>	2.- Se apertura investigación( art. 30 de la LGRA).</a:t>
            </a:r>
          </a:p>
          <a:p>
            <a:pPr marL="457200" lvl="1" indent="0" algn="just">
              <a:buNone/>
            </a:pPr>
            <a:endParaRPr lang="es-MX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MX" sz="2900" b="1" dirty="0">
                <a:latin typeface="Arial" panose="020B0604020202020204" pitchFamily="34" charset="0"/>
                <a:cs typeface="Arial" panose="020B0604020202020204" pitchFamily="34" charset="0"/>
              </a:rPr>
              <a:t>Investigaciones o auditorias para verificar la evolución del patrimonio</a:t>
            </a:r>
            <a:r>
              <a:rPr lang="es-MX" sz="2900" dirty="0">
                <a:latin typeface="Arial" panose="020B0604020202020204" pitchFamily="34" charset="0"/>
                <a:cs typeface="Arial" panose="020B0604020202020204" pitchFamily="34" charset="0"/>
              </a:rPr>
              <a:t>, con resultados tales como una falta no grave (omisión leve) o bien una falta grave por enriquecimiento oculto (ocultar el incremento en el patrimonio o el uso y disfrute de bienes o servicios que no sea explicable o </a:t>
            </a:r>
            <a:r>
              <a:rPr lang="es-MX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justificable</a:t>
            </a:r>
            <a:r>
              <a:rPr lang="es-MX" sz="29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fr-FR" sz="2900" dirty="0">
                <a:latin typeface="Arial" panose="020B0604020202020204" pitchFamily="34" charset="0"/>
                <a:cs typeface="Arial" panose="020B0604020202020204" pitchFamily="34" charset="0"/>
              </a:rPr>
              <a:t>( art. 36 y 60 de la LGRA).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fr-FR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MX" sz="2900" b="1" dirty="0">
                <a:latin typeface="Arial" panose="020B0604020202020204" pitchFamily="34" charset="0"/>
                <a:cs typeface="Arial" panose="020B0604020202020204" pitchFamily="34" charset="0"/>
              </a:rPr>
              <a:t>Verificaciones a la posible actualización de un conflicto de interés</a:t>
            </a:r>
            <a:r>
              <a:rPr lang="es-MX" sz="2900" dirty="0">
                <a:latin typeface="Arial" panose="020B0604020202020204" pitchFamily="34" charset="0"/>
                <a:cs typeface="Arial" panose="020B0604020202020204" pitchFamily="34" charset="0"/>
              </a:rPr>
              <a:t>. ( art. 31 y 60 de la LGRA), (cuyos insumos emanaran de la plataforma del Sistema de Manifiestos de Vínculos y Relaciones y Declaraciones de Integridad y No Colusión) con resultado posible la falta grave relativa al “Ocultamiento de conflicto de intereses”.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s-MX" sz="3800" dirty="0"/>
          </a:p>
          <a:p>
            <a:pPr algn="just">
              <a:buNone/>
            </a:pPr>
            <a:endParaRPr lang="es-MX" sz="3800" dirty="0"/>
          </a:p>
        </p:txBody>
      </p:sp>
      <p:pic>
        <p:nvPicPr>
          <p:cNvPr id="6" name="Picture 2" descr="C:\Users\Administrador\Desktop\ent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32" y="764704"/>
            <a:ext cx="2195736" cy="2592288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86" y="3573016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147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Jalisco PPT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rmAutofit/>
          </a:bodyPr>
          <a:lstStyle/>
          <a:p>
            <a:r>
              <a:rPr lang="es-MX" sz="1800" b="1" dirty="0"/>
              <a:t>¿</a:t>
            </a:r>
            <a:r>
              <a:rPr lang="es-MX" sz="2000" b="1" dirty="0"/>
              <a:t>QUIÉNES ESTÁN OBLIGADOS A PRESENTAR LA CONSTANCIA DE LA  DECLARACIÓN FISCAL?</a:t>
            </a:r>
            <a:endParaRPr lang="es-MX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83768" y="1268760"/>
            <a:ext cx="6203032" cy="4857403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s-ES_tradnl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servidores públicos a que se refiere el artículo 92 de la Constitución Local, estarán obligados a rendir bajo protesta de decir verdad la </a:t>
            </a:r>
            <a:r>
              <a:rPr lang="es-E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constancia de presentación de su declaración fiscal</a:t>
            </a:r>
            <a:r>
              <a:rPr lang="es-ES_tradnl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ante las autoridades competentes, en los términos que establezca la ley de la materia. </a:t>
            </a:r>
            <a:endParaRPr lang="es-ES_tradnl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ts val="1000"/>
              </a:spcBef>
              <a:buNone/>
            </a:pPr>
            <a:endParaRPr lang="es-ES_tradnl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endParaRPr lang="es-MX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90000"/>
              </a:lnSpc>
              <a:spcBef>
                <a:spcPts val="1000"/>
              </a:spcBef>
              <a:buNone/>
            </a:pPr>
            <a:endParaRPr lang="es-MX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ts val="1000"/>
              </a:spcBef>
              <a:buNone/>
            </a:pPr>
            <a:endParaRPr lang="es-MX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237626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676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Jalisco PPT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7" name="Picture 3" descr="C:\Users\Contraloria\Desktop\descarg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764704"/>
            <a:ext cx="194421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60648"/>
            <a:ext cx="6696744" cy="31683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2400" b="1" dirty="0"/>
              <a:t>LEY LOCAL:</a:t>
            </a:r>
          </a:p>
          <a:p>
            <a:pPr marL="0" indent="0">
              <a:buNone/>
            </a:pPr>
            <a:r>
              <a:rPr lang="es-MX" sz="2000" b="1" dirty="0"/>
              <a:t>Sexto Transitorio. </a:t>
            </a:r>
            <a:r>
              <a:rPr lang="es-MX" sz="2000" dirty="0"/>
              <a:t>Los servidores públicos deberán presentar ante su respectivo órgano interno de control municipal:</a:t>
            </a:r>
          </a:p>
          <a:p>
            <a:pPr marL="0" indent="0">
              <a:buNone/>
            </a:pPr>
            <a:r>
              <a:rPr lang="es-MX" sz="2000" dirty="0"/>
              <a:t>…</a:t>
            </a:r>
          </a:p>
          <a:p>
            <a:pPr marL="0" indent="0" algn="just">
              <a:buNone/>
            </a:pPr>
            <a:r>
              <a:rPr lang="es-ES" sz="2000" dirty="0"/>
              <a:t>III. </a:t>
            </a:r>
            <a:r>
              <a:rPr lang="es-ES" sz="2000" b="1" dirty="0"/>
              <a:t>La Constancia de Presentación de Declaración Fiscal </a:t>
            </a:r>
            <a:r>
              <a:rPr lang="es-ES" sz="2000" dirty="0"/>
              <a:t>del Ejercicio Fiscal del Año 2017, sólo en el caso de estar obligado </a:t>
            </a:r>
            <a:r>
              <a:rPr lang="es-ES" sz="2000" b="1" dirty="0"/>
              <a:t>conforme a la Ley General, </a:t>
            </a:r>
            <a:r>
              <a:rPr lang="es-ES" sz="2000" dirty="0"/>
              <a:t>durante el periodo del 1 de enero al 31 de mayo de 2018, preferentemente junto con las demás declaraciones.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24" r="56110" b="52924"/>
          <a:stretch/>
        </p:blipFill>
        <p:spPr bwMode="auto">
          <a:xfrm>
            <a:off x="395537" y="3645024"/>
            <a:ext cx="172819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123729" y="3140968"/>
            <a:ext cx="67729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/>
              <a:t>LEY GENERAL:</a:t>
            </a:r>
          </a:p>
          <a:p>
            <a:r>
              <a:rPr lang="es-ES" b="1" dirty="0"/>
              <a:t>33 de la LGRA:</a:t>
            </a:r>
          </a:p>
          <a:p>
            <a:pPr algn="just"/>
            <a:r>
              <a:rPr lang="es-MX" dirty="0"/>
              <a:t>Los Órganos Internos de Control municipales, podrán solicitar a los Servidores Públicos una copia de </a:t>
            </a:r>
            <a:r>
              <a:rPr lang="es-MX" b="1" dirty="0"/>
              <a:t>la declaración del Impuesto Sobre la Renta </a:t>
            </a:r>
            <a:r>
              <a:rPr lang="es-MX" dirty="0"/>
              <a:t>del año que corresponda, si éstos estuvieren obligados a presentarla (98 LISR III)</a:t>
            </a:r>
            <a:r>
              <a:rPr lang="es-MX" b="1" dirty="0"/>
              <a:t> </a:t>
            </a:r>
            <a:r>
              <a:rPr lang="es-MX" dirty="0"/>
              <a:t>o, en su caso, de la </a:t>
            </a:r>
            <a:r>
              <a:rPr lang="es-MX" b="1" dirty="0"/>
              <a:t>constancia de percepciones y retenciones</a:t>
            </a:r>
            <a:r>
              <a:rPr lang="es-MX" dirty="0"/>
              <a:t> que les hubieren emitido el Municipio, la cual deberá ser remitida en un plazo de tres días hábiles a partir de la fecha en que se reciba la solicitud. </a:t>
            </a:r>
          </a:p>
        </p:txBody>
      </p:sp>
    </p:spTree>
    <p:extLst>
      <p:ext uri="{BB962C8B-B14F-4D97-AF65-F5344CB8AC3E}">
        <p14:creationId xmlns:p14="http://schemas.microsoft.com/office/powerpoint/2010/main" val="140846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alisco PPT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0" y="14288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8060432" cy="3168351"/>
          </a:xfrm>
        </p:spPr>
        <p:txBody>
          <a:bodyPr>
            <a:noAutofit/>
          </a:bodyPr>
          <a:lstStyle/>
          <a:p>
            <a:r>
              <a:rPr lang="es-MX" b="1" dirty="0"/>
              <a:t>OBLIGACIONES EN MATERIA DE DECLARACIONES</a:t>
            </a:r>
          </a:p>
        </p:txBody>
      </p:sp>
    </p:spTree>
    <p:extLst>
      <p:ext uri="{BB962C8B-B14F-4D97-AF65-F5344CB8AC3E}">
        <p14:creationId xmlns:p14="http://schemas.microsoft.com/office/powerpoint/2010/main" val="2436951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alisco PPT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0" y="14288"/>
            <a:ext cx="9144000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5575" y="404664"/>
            <a:ext cx="5712569" cy="2592288"/>
          </a:xfrm>
        </p:spPr>
        <p:txBody>
          <a:bodyPr>
            <a:noAutofit/>
          </a:bodyPr>
          <a:lstStyle/>
          <a:p>
            <a:pPr algn="just"/>
            <a:r>
              <a:rPr lang="es-MX" sz="2200" dirty="0">
                <a:solidFill>
                  <a:schemeClr val="tx1"/>
                </a:solidFill>
              </a:rPr>
              <a:t>a.	Derivado de la entrada en vigor de la LGRA desde el día 19 de julio de 2017, es obligación de los Órganos Internos de Control Municipales  utilizar los </a:t>
            </a:r>
            <a:r>
              <a:rPr lang="es-MX" sz="2400" b="1" dirty="0">
                <a:solidFill>
                  <a:schemeClr val="tx1"/>
                </a:solidFill>
              </a:rPr>
              <a:t>formatos</a:t>
            </a:r>
            <a:r>
              <a:rPr lang="es-MX" sz="2400" dirty="0">
                <a:solidFill>
                  <a:schemeClr val="tx1"/>
                </a:solidFill>
              </a:rPr>
              <a:t> </a:t>
            </a:r>
            <a:r>
              <a:rPr lang="es-MX" sz="2200" dirty="0">
                <a:solidFill>
                  <a:schemeClr val="tx1"/>
                </a:solidFill>
              </a:rPr>
              <a:t>que se utilicen en el ámbito federal.</a:t>
            </a:r>
          </a:p>
          <a:p>
            <a:pPr algn="just"/>
            <a:endParaRPr lang="es-MX" sz="2400" i="1" dirty="0">
              <a:solidFill>
                <a:schemeClr val="tx1"/>
              </a:solidFill>
            </a:endParaRPr>
          </a:p>
        </p:txBody>
      </p:sp>
      <p:sp>
        <p:nvSpPr>
          <p:cNvPr id="2" name="AutoShape 2" descr="Resultado de imagen para homologac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2483768" y="2780928"/>
            <a:ext cx="63259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/>
              <a:t>b.	</a:t>
            </a:r>
            <a:r>
              <a:rPr lang="es-MX" sz="2200" dirty="0"/>
              <a:t>Conforme al artículo Quinto Transitorio de la LRPAEJ, desde el 27 de septiembre de 2017 el Órgano Interno de Control Municipal debió </a:t>
            </a:r>
            <a:r>
              <a:rPr lang="es-MX" sz="2400" b="1" dirty="0"/>
              <a:t>haber puesto a disposición</a:t>
            </a:r>
            <a:r>
              <a:rPr lang="es-MX" sz="2200" dirty="0"/>
              <a:t> de los servidores públicos los </a:t>
            </a:r>
            <a:r>
              <a:rPr lang="es-MX" sz="2400" b="1" dirty="0"/>
              <a:t>formatos  armonizados</a:t>
            </a:r>
            <a:r>
              <a:rPr lang="es-MX" sz="2400" dirty="0"/>
              <a:t> </a:t>
            </a:r>
            <a:r>
              <a:rPr lang="es-MX" sz="2200" dirty="0"/>
              <a:t>para que presenten sus declaraciones de situación patrimonial y de intereses, hasta en tanto el Comité Coordinador del Sistema Nacional Anticorrupción emita los formatos correspondientes.</a:t>
            </a:r>
          </a:p>
          <a:p>
            <a:endParaRPr lang="es-MX" dirty="0"/>
          </a:p>
        </p:txBody>
      </p:sp>
      <p:sp>
        <p:nvSpPr>
          <p:cNvPr id="7" name="AutoShape 6" descr="Resultado de imagen para homologac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38" y="2996952"/>
            <a:ext cx="214303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6672"/>
            <a:ext cx="2664296" cy="217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076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alisco PPT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0" y="14288"/>
            <a:ext cx="9144000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9708" y="404664"/>
            <a:ext cx="8500764" cy="4464496"/>
          </a:xfrm>
        </p:spPr>
        <p:txBody>
          <a:bodyPr>
            <a:noAutofit/>
          </a:bodyPr>
          <a:lstStyle/>
          <a:p>
            <a:pPr algn="just"/>
            <a:r>
              <a:rPr lang="es-MX" sz="2400" dirty="0">
                <a:solidFill>
                  <a:schemeClr val="tx1"/>
                </a:solidFill>
              </a:rPr>
              <a:t>c. </a:t>
            </a:r>
            <a:r>
              <a:rPr lang="es-MX" sz="2400" b="1" dirty="0">
                <a:solidFill>
                  <a:schemeClr val="tx1"/>
                </a:solidFill>
              </a:rPr>
              <a:t>Resguardar las declaraciones o observando lo dispuesto en la legislación en materia de transparencia</a:t>
            </a:r>
            <a:r>
              <a:rPr lang="es-MX" sz="2400" dirty="0">
                <a:solidFill>
                  <a:schemeClr val="tx1"/>
                </a:solidFill>
              </a:rPr>
              <a:t>, acceso a la información pública y protección de datos personales; </a:t>
            </a:r>
          </a:p>
          <a:p>
            <a:pPr algn="just"/>
            <a:r>
              <a:rPr lang="es-MX" sz="2400" dirty="0">
                <a:solidFill>
                  <a:schemeClr val="tx1"/>
                </a:solidFill>
              </a:rPr>
              <a:t>d. En su momento realizar las </a:t>
            </a:r>
            <a:r>
              <a:rPr lang="es-MX" sz="2400" b="1" dirty="0">
                <a:solidFill>
                  <a:schemeClr val="tx1"/>
                </a:solidFill>
              </a:rPr>
              <a:t>versiones públicas </a:t>
            </a:r>
            <a:r>
              <a:rPr lang="es-MX" sz="2400" dirty="0">
                <a:solidFill>
                  <a:schemeClr val="tx1"/>
                </a:solidFill>
              </a:rPr>
              <a:t>de las declaraciones una vez que el Comité determine dichos formatos.</a:t>
            </a:r>
          </a:p>
          <a:p>
            <a:pPr algn="just"/>
            <a:r>
              <a:rPr lang="es-MX" sz="2400" dirty="0">
                <a:solidFill>
                  <a:schemeClr val="tx1"/>
                </a:solidFill>
              </a:rPr>
              <a:t>d. A futuro, </a:t>
            </a:r>
            <a:r>
              <a:rPr lang="es-MX" sz="2400" b="1" dirty="0">
                <a:solidFill>
                  <a:schemeClr val="tx1"/>
                </a:solidFill>
              </a:rPr>
              <a:t>actualizar los formatos </a:t>
            </a:r>
            <a:r>
              <a:rPr lang="es-MX" sz="2400" dirty="0">
                <a:solidFill>
                  <a:schemeClr val="tx1"/>
                </a:solidFill>
              </a:rPr>
              <a:t>conforme a los del Comité Coordinador del Sistema Nacional Anticorrupción.</a:t>
            </a:r>
          </a:p>
          <a:p>
            <a:pPr algn="just"/>
            <a:r>
              <a:rPr lang="es-MX" sz="2400" dirty="0">
                <a:solidFill>
                  <a:schemeClr val="tx1"/>
                </a:solidFill>
              </a:rPr>
              <a:t>e. </a:t>
            </a:r>
            <a:r>
              <a:rPr lang="es-MX" sz="2400" b="1" dirty="0">
                <a:solidFill>
                  <a:schemeClr val="tx1"/>
                </a:solidFill>
              </a:rPr>
              <a:t>Monitorear la entrada en vigor de la obligación de presentar declaraciones de los servidores públicos </a:t>
            </a:r>
            <a:r>
              <a:rPr lang="es-MX" sz="2400" dirty="0">
                <a:solidFill>
                  <a:schemeClr val="tx1"/>
                </a:solidFill>
              </a:rPr>
              <a:t>que ingresaron antes del 19 de julio de 2017, y </a:t>
            </a:r>
            <a:r>
              <a:rPr lang="es-MX" sz="2400" b="1" dirty="0">
                <a:solidFill>
                  <a:schemeClr val="tx1"/>
                </a:solidFill>
              </a:rPr>
              <a:t>que por el momento no son obligados</a:t>
            </a:r>
            <a:r>
              <a:rPr lang="es-MX" sz="2400" dirty="0">
                <a:solidFill>
                  <a:schemeClr val="tx1"/>
                </a:solidFill>
              </a:rPr>
              <a:t>, para que cuando lo sean, presenten las declaraciones correspondientes.</a:t>
            </a:r>
          </a:p>
          <a:p>
            <a:pPr algn="just"/>
            <a:r>
              <a:rPr lang="es-MX" sz="2400" dirty="0">
                <a:solidFill>
                  <a:schemeClr val="tx1"/>
                </a:solidFill>
              </a:rPr>
              <a:t>i. </a:t>
            </a:r>
            <a:r>
              <a:rPr lang="es-MX" sz="2400" b="1" dirty="0">
                <a:solidFill>
                  <a:schemeClr val="tx1"/>
                </a:solidFill>
              </a:rPr>
              <a:t>Expedir la Constancia de Rendición de Declaración Patrimonial</a:t>
            </a:r>
            <a:r>
              <a:rPr lang="es-MX" sz="2400" dirty="0">
                <a:solidFill>
                  <a:schemeClr val="tx1"/>
                </a:solidFill>
              </a:rPr>
              <a:t>, cuando sea procedente.</a:t>
            </a:r>
          </a:p>
          <a:p>
            <a:pPr algn="just"/>
            <a:endParaRPr lang="es-MX" sz="2000" dirty="0">
              <a:solidFill>
                <a:schemeClr val="tx1"/>
              </a:solidFill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467544" y="2924945"/>
            <a:ext cx="5472608" cy="288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MX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2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alisco PPT-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0" y="44624"/>
            <a:ext cx="9144000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9708" y="404664"/>
            <a:ext cx="8428756" cy="5544616"/>
          </a:xfrm>
        </p:spPr>
        <p:txBody>
          <a:bodyPr>
            <a:noAutofit/>
          </a:bodyPr>
          <a:lstStyle/>
          <a:p>
            <a:endParaRPr lang="es-MX" sz="2000" dirty="0">
              <a:solidFill>
                <a:schemeClr val="tx1"/>
              </a:solidFill>
            </a:endParaRPr>
          </a:p>
          <a:p>
            <a:r>
              <a:rPr lang="es-MX" sz="2000" dirty="0">
                <a:solidFill>
                  <a:schemeClr val="tx1"/>
                </a:solidFill>
              </a:rPr>
              <a:t>Consulta de formatos oficiales conforme al Artículo Tercero Transitorio de la Ley General de Responsabilidades Administrativas</a:t>
            </a:r>
          </a:p>
          <a:p>
            <a:endParaRPr lang="es-MX" sz="2000" dirty="0">
              <a:solidFill>
                <a:schemeClr val="tx1"/>
              </a:solidFill>
            </a:endParaRPr>
          </a:p>
          <a:p>
            <a:r>
              <a:rPr lang="es-MX" sz="2000" dirty="0">
                <a:solidFill>
                  <a:schemeClr val="tx1"/>
                </a:solidFill>
                <a:hlinkClick r:id="rId4"/>
              </a:rPr>
              <a:t>https://declaranet.gob.mx/</a:t>
            </a:r>
            <a:r>
              <a:rPr lang="es-MX" sz="2000" dirty="0">
                <a:solidFill>
                  <a:schemeClr val="tx1"/>
                </a:solidFill>
              </a:rPr>
              <a:t> </a:t>
            </a:r>
          </a:p>
          <a:p>
            <a:endParaRPr lang="es-MX" sz="2000" dirty="0">
              <a:solidFill>
                <a:schemeClr val="tx1"/>
              </a:solidFill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467544" y="2924945"/>
            <a:ext cx="5472608" cy="288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MX" sz="2000" dirty="0">
              <a:solidFill>
                <a:schemeClr val="tx1"/>
              </a:solidFill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27761"/>
              </p:ext>
            </p:extLst>
          </p:nvPr>
        </p:nvGraphicFramePr>
        <p:xfrm>
          <a:off x="2915816" y="2348880"/>
          <a:ext cx="3259559" cy="201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Objeto empaquetador del shell" showAsIcon="1" r:id="rId5" imgW="537480" imgH="437760" progId="Package">
                  <p:embed/>
                </p:oleObj>
              </mc:Choice>
              <mc:Fallback>
                <p:oleObj name="Objeto empaquetador del shell" showAsIcon="1" r:id="rId5" imgW="53748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15816" y="2348880"/>
                        <a:ext cx="3259559" cy="201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9206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Jalisco PPT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88032"/>
            <a:ext cx="8820472" cy="980728"/>
          </a:xfrm>
        </p:spPr>
        <p:txBody>
          <a:bodyPr>
            <a:noAutofit/>
          </a:bodyPr>
          <a:lstStyle/>
          <a:p>
            <a:r>
              <a:rPr lang="es-MX" sz="2800" b="1" dirty="0"/>
              <a:t>¿QUÉ ES LA DECLARACIÓN DE SITUACIÓN PATRIMONIAL?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03848" y="1124743"/>
            <a:ext cx="5400600" cy="4680521"/>
          </a:xfrm>
        </p:spPr>
        <p:txBody>
          <a:bodyPr/>
          <a:lstStyle/>
          <a:p>
            <a:pPr algn="just">
              <a:buNone/>
            </a:pPr>
            <a:r>
              <a:rPr lang="es-MX" sz="2000" dirty="0"/>
              <a:t>	Es el instrumento establecido en el artículo 33 de la Ley General de Responsabilidades Administrativas (en adelante LGRA), aplicable de conformidad con el artículo 46 numeral 2 fracción II de la Ley de Responsabilidades Políticas y Administrativas del Estado de Jalisco (en adelante LRPAEJ), así como el 92 de la Constitución Local, a través del cual los servidores públicos obligados en los términos de la misma, declaran con </a:t>
            </a:r>
            <a:r>
              <a:rPr lang="es-MX" sz="2000" b="1" dirty="0"/>
              <a:t>oportunidad y veracidad, </a:t>
            </a:r>
            <a:r>
              <a:rPr lang="es-MX" sz="2000" dirty="0"/>
              <a:t>la </a:t>
            </a:r>
            <a:r>
              <a:rPr lang="es-MX" sz="2400" b="1" dirty="0"/>
              <a:t>situación que guarda su patrimonio</a:t>
            </a:r>
            <a:r>
              <a:rPr lang="es-MX" sz="2000" dirty="0"/>
              <a:t> al inicio de un cargo público obligado, así como la evolución que tenga durante su  desempeño hasta su conclusión.</a:t>
            </a:r>
          </a:p>
          <a:p>
            <a:pPr algn="just">
              <a:buNone/>
            </a:pPr>
            <a:endParaRPr lang="es-MX" sz="1800" dirty="0"/>
          </a:p>
          <a:p>
            <a:endParaRPr lang="es-MX" dirty="0"/>
          </a:p>
        </p:txBody>
      </p:sp>
      <p:pic>
        <p:nvPicPr>
          <p:cNvPr id="1026" name="Picture 2" descr="C:\Users\Contraloria\Desktop\Veracida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15351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ontraloria\Desktop\social-wall-3-5268c0eed15e5a4e4ab7ed80525ec80e6a903f3f2073977e8afd742f408b8cc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6"/>
            <a:ext cx="2141438" cy="21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206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Jalisco PPT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764" y="260648"/>
            <a:ext cx="8820472" cy="980728"/>
          </a:xfrm>
        </p:spPr>
        <p:txBody>
          <a:bodyPr>
            <a:noAutofit/>
          </a:bodyPr>
          <a:lstStyle/>
          <a:p>
            <a:r>
              <a:rPr lang="es-MX" sz="2800" b="1" dirty="0"/>
              <a:t>¿QUÉ ES LA DECLARACIÓN DE INTERESES?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692696"/>
            <a:ext cx="6624736" cy="54726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MX" sz="2400" dirty="0"/>
              <a:t>		</a:t>
            </a:r>
          </a:p>
          <a:p>
            <a:pPr algn="just">
              <a:buNone/>
            </a:pPr>
            <a:r>
              <a:rPr lang="es-MX" sz="2400" dirty="0"/>
              <a:t>	Es el documento establecido en el artículo 48 de la LGRA, que contiene la </a:t>
            </a:r>
            <a:r>
              <a:rPr lang="es-MX" sz="2600" b="1" dirty="0"/>
              <a:t>manifestación preventiva</a:t>
            </a:r>
            <a:r>
              <a:rPr lang="es-MX" sz="2400" dirty="0"/>
              <a:t> por parte de los servidores públicos, respecto a la probable </a:t>
            </a:r>
            <a:r>
              <a:rPr lang="es-MX" sz="2600" b="1" dirty="0"/>
              <a:t>existencia o no</a:t>
            </a:r>
            <a:r>
              <a:rPr lang="es-MX" sz="2400" dirty="0"/>
              <a:t>, de relaciones personales, familiares o de negocios con las personas físicas o jurídicas que podrían intervenir en los actos y procedimientos a su cargo.  </a:t>
            </a:r>
          </a:p>
          <a:p>
            <a:pPr algn="just">
              <a:buNone/>
            </a:pPr>
            <a:r>
              <a:rPr lang="es-MX" sz="2400" dirty="0"/>
              <a:t>	</a:t>
            </a:r>
          </a:p>
        </p:txBody>
      </p:sp>
      <p:pic>
        <p:nvPicPr>
          <p:cNvPr id="2050" name="Picture 2" descr="C:\Users\Contraloria\Desktop\trafico-de-influenci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1700808"/>
            <a:ext cx="210241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776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alisco PPT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8100392" cy="1512168"/>
          </a:xfrm>
        </p:spPr>
        <p:txBody>
          <a:bodyPr>
            <a:noAutofit/>
          </a:bodyPr>
          <a:lstStyle/>
          <a:p>
            <a:r>
              <a:rPr lang="es-MX" sz="2400" b="1" dirty="0"/>
              <a:t/>
            </a:r>
            <a:br>
              <a:rPr lang="es-MX" sz="2400" b="1" dirty="0"/>
            </a:br>
            <a:r>
              <a:rPr lang="es-MX" sz="2000" b="1" dirty="0"/>
              <a:t>¿QUIÉNES ESTÁN OBLIGADOS(AS) A PRESENTAR LAS DECLARACIONES PATRIMONIALES Y DE INTERESES EN EL AMBITO MUNICIPAL?</a:t>
            </a:r>
          </a:p>
        </p:txBody>
      </p:sp>
      <p:pic>
        <p:nvPicPr>
          <p:cNvPr id="9" name="Picture 2" descr="http://cuentame.inegi.org.mx/monografias/imagenes/div/jalisc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5"/>
            <a:ext cx="331236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35896" y="1484785"/>
            <a:ext cx="5256584" cy="537321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MX" sz="2400" dirty="0"/>
              <a:t>Se encuentran obligados a presentar declaraciones de situación patrimonial, de intereses y constancia de presentación de declaración fiscal,  las personas que se reputen como servidores públicos, es decir, </a:t>
            </a:r>
            <a:r>
              <a:rPr lang="es-MX" sz="2600" b="1" dirty="0"/>
              <a:t>toda persona que desempeñe un cargo o comisión de cualquier naturaleza </a:t>
            </a:r>
            <a:r>
              <a:rPr lang="es-MX" sz="2400" dirty="0"/>
              <a:t>en los municipios, así como a quienes presten servicios en los organismos descentralizados, fideicomisos públicos y empresas de participación municipal mayoritaria, de conformidad con el artículo 92 de la Constitución Local.</a:t>
            </a:r>
          </a:p>
          <a:p>
            <a:pPr lvl="0" algn="just">
              <a:buNone/>
            </a:pPr>
            <a:endParaRPr lang="es-MX" sz="1800" dirty="0"/>
          </a:p>
          <a:p>
            <a:pPr lvl="0" algn="just">
              <a:buNone/>
            </a:pPr>
            <a:endParaRPr lang="es-MX" sz="1800" dirty="0"/>
          </a:p>
          <a:p>
            <a:pPr lvl="0" algn="just">
              <a:buNone/>
            </a:pPr>
            <a:r>
              <a:rPr lang="es-MX" sz="1800" dirty="0"/>
              <a:t>.  </a:t>
            </a:r>
          </a:p>
          <a:p>
            <a:pPr lvl="0" algn="just">
              <a:buNone/>
            </a:pPr>
            <a:endParaRPr lang="es-MX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048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Jalisco PPT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41784"/>
            <a:ext cx="9144000" cy="854968"/>
          </a:xfrm>
        </p:spPr>
        <p:txBody>
          <a:bodyPr>
            <a:noAutofit/>
          </a:bodyPr>
          <a:lstStyle/>
          <a:p>
            <a:r>
              <a:rPr lang="es-MX" sz="2000" b="1" dirty="0"/>
              <a:t>¿A PARTIR DE CUÁNDO INICIA LA OBLIGACIÓN DE PRESENTAR DECLARACIONES </a:t>
            </a:r>
            <a:br>
              <a:rPr lang="es-MX" sz="2000" b="1" dirty="0"/>
            </a:br>
            <a:r>
              <a:rPr lang="es-MX" sz="2000" b="1" dirty="0"/>
              <a:t>DE SITUACIÓN PATRIMONIAL Y DE INTERESES?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30014"/>
            <a:ext cx="8208912" cy="33070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_tradnl" sz="2000" dirty="0"/>
              <a:t>De conformidad con el Acuerdo del Comité Coordinador del Sistema Nacional Anticorrupción publicado en el Diario Oficial de la Federación el día 14 de julio de 2017, se contemplaron los siguientes </a:t>
            </a:r>
            <a:r>
              <a:rPr lang="es-ES_tradnl" sz="2400" b="1" dirty="0"/>
              <a:t>3 supuestos</a:t>
            </a:r>
            <a:r>
              <a:rPr lang="es-ES_tradnl" sz="2000" dirty="0"/>
              <a:t>:</a:t>
            </a:r>
          </a:p>
          <a:p>
            <a:pPr algn="just"/>
            <a:r>
              <a:rPr lang="es-ES_tradnl" sz="2000" dirty="0"/>
              <a:t>Los servidores públicos que se encontraban </a:t>
            </a:r>
            <a:r>
              <a:rPr lang="es-ES_tradnl" sz="2000" b="1" dirty="0"/>
              <a:t>ejerciendo un cargo previo al 19 de julio de 2017</a:t>
            </a:r>
            <a:r>
              <a:rPr lang="es-ES_tradnl" sz="2000" dirty="0"/>
              <a:t>, y que </a:t>
            </a:r>
            <a:r>
              <a:rPr lang="es-ES_tradnl" sz="2000" b="1" dirty="0"/>
              <a:t>no</a:t>
            </a:r>
            <a:r>
              <a:rPr lang="es-ES_tradnl" sz="2000" dirty="0"/>
              <a:t> </a:t>
            </a:r>
            <a:r>
              <a:rPr lang="es-ES_tradnl" sz="2000" b="1" dirty="0"/>
              <a:t>se encontraban obligados </a:t>
            </a:r>
            <a:r>
              <a:rPr lang="es-ES_tradnl" sz="2000" dirty="0"/>
              <a:t>a presentar declaraciones, por el momento no se encuentran sujetos a la obligación de presentar declaraciones, hasta que el Comité referido determine tal hecho.</a:t>
            </a:r>
          </a:p>
          <a:p>
            <a:pPr algn="just"/>
            <a:r>
              <a:rPr lang="es-ES_tradnl" sz="2000" dirty="0"/>
              <a:t>Los servidores públicos que </a:t>
            </a:r>
            <a:r>
              <a:rPr lang="es-ES_tradnl" sz="2000" b="1" dirty="0"/>
              <a:t>ingresen por primera vez o reingresen con separación de 60 días naturales </a:t>
            </a:r>
            <a:r>
              <a:rPr lang="es-ES_tradnl" sz="2000" dirty="0"/>
              <a:t>al municipio después del</a:t>
            </a:r>
            <a:r>
              <a:rPr lang="es-ES_tradnl" sz="2000" b="1" dirty="0"/>
              <a:t> 19 de julio de 2017</a:t>
            </a:r>
            <a:r>
              <a:rPr lang="es-ES_tradnl" sz="2000" dirty="0"/>
              <a:t>, tendrá que presentar su declaración inicial.</a:t>
            </a:r>
          </a:p>
        </p:txBody>
      </p:sp>
      <p:pic>
        <p:nvPicPr>
          <p:cNvPr id="4099" name="Picture 3" descr="C:\Users\Contraloria\Desktop\descarga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4797151"/>
            <a:ext cx="6552728" cy="157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510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Jalisco PPT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41784"/>
            <a:ext cx="9144000" cy="854968"/>
          </a:xfrm>
        </p:spPr>
        <p:txBody>
          <a:bodyPr>
            <a:noAutofit/>
          </a:bodyPr>
          <a:lstStyle/>
          <a:p>
            <a:r>
              <a:rPr lang="es-MX" sz="2000" b="1" dirty="0"/>
              <a:t>¿A PARTIR DE CUÁNDO INICIA LA OBLIGACIÓN DE PRESENTAR DECLARACIONES </a:t>
            </a:r>
            <a:br>
              <a:rPr lang="es-MX" sz="2000" b="1" dirty="0"/>
            </a:br>
            <a:r>
              <a:rPr lang="es-MX" sz="2000" b="1" dirty="0"/>
              <a:t>DE SITUACIÓN PATRIMONIAL Y DE INTERESES?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30014"/>
            <a:ext cx="8208912" cy="4597971"/>
          </a:xfrm>
        </p:spPr>
        <p:txBody>
          <a:bodyPr>
            <a:normAutofit/>
          </a:bodyPr>
          <a:lstStyle/>
          <a:p>
            <a:pPr algn="just"/>
            <a:r>
              <a:rPr lang="es-ES_tradnl" sz="2200" b="1" dirty="0"/>
              <a:t>Los servidores públicos </a:t>
            </a:r>
            <a:r>
              <a:rPr lang="es-ES_tradnl" sz="2200" dirty="0"/>
              <a:t>que </a:t>
            </a:r>
            <a:r>
              <a:rPr lang="es-ES_tradnl" sz="2200" b="1" dirty="0"/>
              <a:t>previo al 19 de julio de 2017</a:t>
            </a:r>
            <a:r>
              <a:rPr lang="es-ES_tradnl" sz="2200" dirty="0"/>
              <a:t>, </a:t>
            </a:r>
            <a:r>
              <a:rPr lang="es-ES_tradnl" sz="2200" b="1" dirty="0"/>
              <a:t>estaban sujetos a declarar</a:t>
            </a:r>
            <a:r>
              <a:rPr lang="es-ES_tradnl" sz="2200" dirty="0"/>
              <a:t> lo seguirán haciendo de manera normal y estarán obligados a presentar la inicial, de modificación o conclusión del encargo, según corresponda, LGRA.</a:t>
            </a:r>
          </a:p>
          <a:p>
            <a:pPr algn="just"/>
            <a:endParaRPr lang="es-ES_tradnl" sz="2200" dirty="0"/>
          </a:p>
          <a:p>
            <a:pPr algn="just"/>
            <a:endParaRPr lang="es-ES_tradnl" sz="2200" dirty="0"/>
          </a:p>
          <a:p>
            <a:pPr algn="just"/>
            <a:endParaRPr lang="es-ES_tradnl" sz="2200" dirty="0"/>
          </a:p>
          <a:p>
            <a:pPr algn="just"/>
            <a:endParaRPr lang="es-ES_tradnl" sz="2200" dirty="0"/>
          </a:p>
          <a:p>
            <a:pPr algn="just"/>
            <a:endParaRPr lang="es-ES_tradnl" sz="2200" dirty="0"/>
          </a:p>
          <a:p>
            <a:pPr algn="just"/>
            <a:endParaRPr lang="es-ES_tradnl" sz="1800" dirty="0"/>
          </a:p>
          <a:p>
            <a:pPr algn="just"/>
            <a:endParaRPr lang="es-ES_tradnl" sz="1800" dirty="0"/>
          </a:p>
        </p:txBody>
      </p:sp>
      <p:pic>
        <p:nvPicPr>
          <p:cNvPr id="2050" name="Picture 2" descr="Resultado de imagen para calendario 19 de julio 201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5" b="10275"/>
          <a:stretch/>
        </p:blipFill>
        <p:spPr bwMode="auto">
          <a:xfrm>
            <a:off x="1115616" y="2852936"/>
            <a:ext cx="6624736" cy="270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01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Jalisco PPT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6512" y="288032"/>
            <a:ext cx="9144000" cy="764704"/>
          </a:xfrm>
        </p:spPr>
        <p:txBody>
          <a:bodyPr>
            <a:normAutofit/>
          </a:bodyPr>
          <a:lstStyle/>
          <a:p>
            <a:r>
              <a:rPr lang="es-MX" sz="2400" b="1" dirty="0"/>
              <a:t>¿CUÁNTOS TIPOS DE DECLARACIONES EXISTEN?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030401"/>
            <a:ext cx="8496944" cy="513490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_tradnl" sz="1800" dirty="0"/>
              <a:t>Existen 4 tipos (artículo 33 y 48 de la LGRA):</a:t>
            </a:r>
          </a:p>
          <a:p>
            <a:pPr algn="just">
              <a:buNone/>
            </a:pPr>
            <a:endParaRPr lang="es-MX" sz="1800" dirty="0"/>
          </a:p>
          <a:p>
            <a:pPr>
              <a:buNone/>
            </a:pPr>
            <a:r>
              <a:rPr lang="es-ES_tradnl" sz="1800" dirty="0"/>
              <a:t> </a:t>
            </a:r>
            <a:r>
              <a:rPr lang="es-ES_tradnl" sz="1800" b="1" dirty="0"/>
              <a:t>1.- La patrimonial y de interés inicial</a:t>
            </a:r>
            <a:r>
              <a:rPr lang="es-ES_tradnl" sz="1800" dirty="0"/>
              <a:t>,</a:t>
            </a:r>
            <a:r>
              <a:rPr lang="es-ES_tradnl" sz="1800" b="1" dirty="0"/>
              <a:t> </a:t>
            </a:r>
            <a:r>
              <a:rPr lang="es-ES_tradnl" sz="1800" dirty="0"/>
              <a:t>con motivo del:</a:t>
            </a:r>
          </a:p>
          <a:p>
            <a:pPr lvl="1" algn="just">
              <a:buNone/>
            </a:pPr>
            <a:r>
              <a:rPr lang="es-ES_tradnl" sz="1800" dirty="0"/>
              <a:t>a) Ingreso al servicio público por primera vez; o</a:t>
            </a:r>
            <a:endParaRPr lang="es-MX" sz="1800" dirty="0"/>
          </a:p>
          <a:p>
            <a:pPr lvl="1" algn="just">
              <a:buNone/>
            </a:pPr>
            <a:r>
              <a:rPr lang="es-ES_tradnl" sz="1800" dirty="0"/>
              <a:t>b) Reingreso al servicio público después de un plazo mayor a 60 días naturales del ultimo encargo en el municipio.</a:t>
            </a:r>
            <a:endParaRPr lang="es-MX" sz="1800" dirty="0"/>
          </a:p>
          <a:p>
            <a:pPr marL="0" lvl="0" indent="0" algn="just">
              <a:buNone/>
            </a:pPr>
            <a:r>
              <a:rPr lang="es-ES_tradnl" sz="1800" b="1" dirty="0"/>
              <a:t>2.- La patrimonial y de intereses de modificación</a:t>
            </a:r>
            <a:r>
              <a:rPr lang="es-ES_tradnl" sz="1800" dirty="0"/>
              <a:t>,</a:t>
            </a:r>
            <a:r>
              <a:rPr lang="es-ES_tradnl" sz="1800" b="1" dirty="0"/>
              <a:t> </a:t>
            </a:r>
            <a:r>
              <a:rPr lang="es-ES_tradnl" sz="1800" dirty="0"/>
              <a:t>en caso de continuidad en el cargo </a:t>
            </a:r>
          </a:p>
          <a:p>
            <a:pPr lvl="0" algn="just">
              <a:buNone/>
            </a:pPr>
            <a:r>
              <a:rPr lang="es-ES_tradnl" sz="1800" dirty="0"/>
              <a:t>	obligado por más de un año fiscal. </a:t>
            </a:r>
          </a:p>
          <a:p>
            <a:pPr marL="0" lvl="0" indent="0" algn="just">
              <a:buNone/>
            </a:pPr>
            <a:r>
              <a:rPr lang="es-ES_tradnl" sz="1800" b="1" dirty="0"/>
              <a:t>3.- La patrimonial y de intereses de conclusión del encargo</a:t>
            </a:r>
            <a:r>
              <a:rPr lang="es-ES_tradnl" sz="1800" dirty="0"/>
              <a:t>,</a:t>
            </a:r>
            <a:r>
              <a:rPr lang="es-ES_tradnl" sz="1800" b="1" dirty="0"/>
              <a:t> </a:t>
            </a:r>
            <a:r>
              <a:rPr lang="es-ES_tradnl" sz="1800" dirty="0"/>
              <a:t>en caso de terminación del  cargo en el municipio.</a:t>
            </a:r>
            <a:endParaRPr lang="es-ES_tradnl" sz="1800" b="1" dirty="0"/>
          </a:p>
          <a:p>
            <a:pPr marL="0" indent="0" algn="just">
              <a:buNone/>
            </a:pPr>
            <a:r>
              <a:rPr lang="es-ES_tradnl" sz="1800" b="1" dirty="0"/>
              <a:t>4.- Una especial de intereses</a:t>
            </a:r>
            <a:r>
              <a:rPr lang="es-ES_tradnl" sz="1800" dirty="0"/>
              <a:t>,</a:t>
            </a:r>
            <a:r>
              <a:rPr lang="es-ES_tradnl" sz="1800" b="1" dirty="0"/>
              <a:t> </a:t>
            </a:r>
            <a:r>
              <a:rPr lang="es-ES_tradnl" sz="1800" dirty="0"/>
              <a:t>en cualquier momento en que el servidor público, en el ejercicio de sus funciones considere que se puede actualizar un posible conflicto de interés, cuyo formato se dará a conocer en su momento por parte del Comité Coordinador del Sistema Nacional Anticorrupción.</a:t>
            </a:r>
            <a:endParaRPr lang="es-MX" sz="1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01440"/>
            <a:ext cx="3240360" cy="151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4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Jalisco PPT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41784"/>
            <a:ext cx="9144000" cy="854968"/>
          </a:xfrm>
        </p:spPr>
        <p:txBody>
          <a:bodyPr>
            <a:noAutofit/>
          </a:bodyPr>
          <a:lstStyle/>
          <a:p>
            <a:r>
              <a:rPr lang="es-MX" sz="2400" b="1" dirty="0"/>
              <a:t>¿CUÁLES SON LOS PLAZOS PARA LA PRESENTACIÓN DE LAS DECLARACIONES?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87824" y="1279301"/>
            <a:ext cx="5904656" cy="430993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ES_tradnl" sz="1800" dirty="0"/>
              <a:t>	Según el artículo 33 y 48 de la LGRA, deberá de presentarse en los siguientes plazos:</a:t>
            </a:r>
            <a:endParaRPr lang="es-MX" sz="1800" dirty="0"/>
          </a:p>
          <a:p>
            <a:pPr algn="just">
              <a:buNone/>
            </a:pPr>
            <a:r>
              <a:rPr lang="es-ES_tradnl" sz="1800" dirty="0"/>
              <a:t> </a:t>
            </a:r>
            <a:endParaRPr lang="es-MX" sz="1800" dirty="0"/>
          </a:p>
          <a:p>
            <a:pPr lvl="1" algn="just"/>
            <a:r>
              <a:rPr lang="es-ES_tradnl" sz="1800" dirty="0"/>
              <a:t>La</a:t>
            </a:r>
            <a:r>
              <a:rPr lang="es-ES_tradnl" sz="1800" b="1" dirty="0"/>
              <a:t> </a:t>
            </a:r>
            <a:r>
              <a:rPr lang="es-ES_tradnl" sz="2400" b="1" dirty="0"/>
              <a:t>inicial</a:t>
            </a:r>
            <a:r>
              <a:rPr lang="es-ES_tradnl" sz="1800" dirty="0"/>
              <a:t>, dentro de los </a:t>
            </a:r>
            <a:r>
              <a:rPr lang="es-ES_tradnl" sz="1900" dirty="0"/>
              <a:t>60 días naturales siguientes </a:t>
            </a:r>
            <a:r>
              <a:rPr lang="es-ES_tradnl" sz="1800" dirty="0"/>
              <a:t>a la toma de posesión del cargo, con corte al día del evento;</a:t>
            </a:r>
            <a:endParaRPr lang="es-MX" sz="1800" dirty="0"/>
          </a:p>
          <a:p>
            <a:pPr algn="just"/>
            <a:endParaRPr lang="es-MX" sz="1800" dirty="0"/>
          </a:p>
          <a:p>
            <a:pPr lvl="1" algn="just"/>
            <a:r>
              <a:rPr lang="es-ES_tradnl" sz="1800" dirty="0"/>
              <a:t>La de </a:t>
            </a:r>
            <a:r>
              <a:rPr lang="es-ES_tradnl" sz="2400" b="1" dirty="0"/>
              <a:t>modificación</a:t>
            </a:r>
            <a:r>
              <a:rPr lang="es-ES_tradnl" sz="1800" dirty="0"/>
              <a:t>, durante el mes de mayo de cada año, con corte al 31 de diciembre del año anterior; y </a:t>
            </a:r>
          </a:p>
          <a:p>
            <a:pPr marL="457200" lvl="1" indent="0" algn="just">
              <a:buNone/>
            </a:pPr>
            <a:r>
              <a:rPr lang="es-ES_tradnl" sz="1800" dirty="0"/>
              <a:t> </a:t>
            </a:r>
            <a:endParaRPr lang="es-MX" sz="1800" dirty="0"/>
          </a:p>
          <a:p>
            <a:pPr lvl="1" algn="just"/>
            <a:r>
              <a:rPr lang="es-ES_tradnl" sz="1800" dirty="0"/>
              <a:t>La de </a:t>
            </a:r>
            <a:r>
              <a:rPr lang="es-ES_tradnl" sz="2400" b="1" dirty="0"/>
              <a:t>conclusión del encargo</a:t>
            </a:r>
            <a:r>
              <a:rPr lang="es-ES_tradnl" sz="1800" dirty="0"/>
              <a:t>, </a:t>
            </a:r>
            <a:r>
              <a:rPr lang="es-ES_tradnl" sz="1900" dirty="0"/>
              <a:t>dentro de los 60 días naturales siguientes </a:t>
            </a:r>
            <a:r>
              <a:rPr lang="es-ES_tradnl" sz="1800" dirty="0"/>
              <a:t>a la conclusión del cargo,  con corte al día del evento.</a:t>
            </a:r>
            <a:endParaRPr lang="es-MX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35207"/>
            <a:ext cx="3096344" cy="337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Elipse"/>
          <p:cNvSpPr/>
          <p:nvPr/>
        </p:nvSpPr>
        <p:spPr>
          <a:xfrm>
            <a:off x="1619672" y="4005064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79907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Jalisco PPT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41784"/>
            <a:ext cx="9144000" cy="854968"/>
          </a:xfrm>
        </p:spPr>
        <p:txBody>
          <a:bodyPr>
            <a:noAutofit/>
          </a:bodyPr>
          <a:lstStyle/>
          <a:p>
            <a:r>
              <a:rPr lang="es-MX" sz="2400" b="1" dirty="0"/>
              <a:t>REGLAS ESPECIALES RESPECTO A LA PRESENTACIÓN DE DECLARACIONES CONFORME AL ARTÍCULO 33 DE LA LGRA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87824" y="1279301"/>
            <a:ext cx="5904656" cy="4093915"/>
          </a:xfrm>
        </p:spPr>
        <p:txBody>
          <a:bodyPr>
            <a:normAutofit fontScale="92500"/>
          </a:bodyPr>
          <a:lstStyle/>
          <a:p>
            <a:pPr algn="just">
              <a:buAutoNum type="arabicPeriod"/>
            </a:pPr>
            <a:r>
              <a:rPr lang="es-MX" sz="2200" b="1" dirty="0"/>
              <a:t>No es obligación la presentación de la declaración inicial</a:t>
            </a:r>
            <a:r>
              <a:rPr lang="es-MX" sz="2200" dirty="0"/>
              <a:t>, si una persona reingresa al servicio público y no han transcurrido sesenta días naturales de la conclusión de su último encargo; </a:t>
            </a:r>
          </a:p>
          <a:p>
            <a:pPr algn="just">
              <a:buAutoNum type="arabicPeriod"/>
            </a:pPr>
            <a:r>
              <a:rPr lang="es-MX" sz="2200" dirty="0"/>
              <a:t>En el caso de </a:t>
            </a:r>
            <a:r>
              <a:rPr lang="es-MX" sz="2600" dirty="0"/>
              <a:t>cambio de cargo </a:t>
            </a:r>
            <a:r>
              <a:rPr lang="es-MX" sz="2200" dirty="0"/>
              <a:t>dentro del mismo municipio, únicamente se dará aviso de dicha situación al Órgano Interno de Control Municipal y </a:t>
            </a:r>
            <a:r>
              <a:rPr lang="es-MX" sz="2200" b="1" dirty="0"/>
              <a:t>no será necesario presentar la declaración de conclusión</a:t>
            </a:r>
            <a:r>
              <a:rPr lang="es-MX" sz="2200" dirty="0"/>
              <a:t>. </a:t>
            </a:r>
          </a:p>
          <a:p>
            <a:pPr algn="just">
              <a:buAutoNum type="arabicPeriod"/>
            </a:pPr>
            <a:r>
              <a:rPr lang="es-MX" sz="2200" dirty="0"/>
              <a:t>La </a:t>
            </a:r>
            <a:r>
              <a:rPr lang="es-MX" sz="2200" b="1" dirty="0"/>
              <a:t>declaración de modificación</a:t>
            </a:r>
            <a:r>
              <a:rPr lang="es-MX" sz="2200" dirty="0"/>
              <a:t>, no es procedente en el mismo año de ingreso, sino hasta el año siguiente.</a:t>
            </a:r>
          </a:p>
          <a:p>
            <a:pPr algn="just">
              <a:buNone/>
            </a:pPr>
            <a:endParaRPr lang="es-MX" sz="1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2676525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0099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991</Words>
  <Application>Microsoft Macintosh PowerPoint</Application>
  <PresentationFormat>On-screen Show (4:3)</PresentationFormat>
  <Paragraphs>83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Tema de Office</vt:lpstr>
      <vt:lpstr>Objeto empaquetador del shell</vt:lpstr>
      <vt:lpstr>PowerPoint Presentation</vt:lpstr>
      <vt:lpstr>¿QUÉ ES LA DECLARACIÓN DE SITUACIÓN PATRIMONIAL?</vt:lpstr>
      <vt:lpstr>¿QUÉ ES LA DECLARACIÓN DE INTERESES?</vt:lpstr>
      <vt:lpstr> ¿QUIÉNES ESTÁN OBLIGADOS(AS) A PRESENTAR LAS DECLARACIONES PATRIMONIALES Y DE INTERESES EN EL AMBITO MUNICIPAL?</vt:lpstr>
      <vt:lpstr>¿A PARTIR DE CUÁNDO INICIA LA OBLIGACIÓN DE PRESENTAR DECLARACIONES  DE SITUACIÓN PATRIMONIAL Y DE INTERESES?</vt:lpstr>
      <vt:lpstr>¿A PARTIR DE CUÁNDO INICIA LA OBLIGACIÓN DE PRESENTAR DECLARACIONES  DE SITUACIÓN PATRIMONIAL Y DE INTERESES?</vt:lpstr>
      <vt:lpstr>¿CUÁNTOS TIPOS DE DECLARACIONES EXISTEN?</vt:lpstr>
      <vt:lpstr>¿CUÁLES SON LOS PLAZOS PARA LA PRESENTACIÓN DE LAS DECLARACIONES?</vt:lpstr>
      <vt:lpstr>REGLAS ESPECIALES RESPECTO A LA PRESENTACIÓN DE DECLARACIONES CONFORME AL ARTÍCULO 33 DE LA LGRA</vt:lpstr>
      <vt:lpstr>¿QUÉ PASA SI SE INCUMPLE CON LA OBLIGACIÓN DE PRESENTAR CON OPORTUNIDAD LAS DECLARACIONES?</vt:lpstr>
      <vt:lpstr>¿QUÉ PASA SI SE INCUMPLE CON LA OBLIGACIÓN DE DECLARAR CON VERACIDAD?</vt:lpstr>
      <vt:lpstr>¿QUIÉNES ESTÁN OBLIGADOS A PRESENTAR LA CONSTANCIA DE LA  DECLARACIÓN FISCAL?</vt:lpstr>
      <vt:lpstr>PowerPoint Presentation</vt:lpstr>
      <vt:lpstr>OBLIGACIONES EN MATERIA DE DECLARACIONES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JRMC</dc:creator>
  <cp:lastModifiedBy>Nestor Daniel Salcido Lopez</cp:lastModifiedBy>
  <cp:revision>42</cp:revision>
  <dcterms:created xsi:type="dcterms:W3CDTF">2018-03-07T03:22:04Z</dcterms:created>
  <dcterms:modified xsi:type="dcterms:W3CDTF">2018-10-22T14:48:20Z</dcterms:modified>
</cp:coreProperties>
</file>