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45"/>
  </p:notesMasterIdLst>
  <p:sldIdLst>
    <p:sldId id="256" r:id="rId3"/>
    <p:sldId id="259" r:id="rId4"/>
    <p:sldId id="297" r:id="rId5"/>
    <p:sldId id="257" r:id="rId6"/>
    <p:sldId id="258" r:id="rId7"/>
    <p:sldId id="260" r:id="rId8"/>
    <p:sldId id="304" r:id="rId9"/>
    <p:sldId id="261" r:id="rId10"/>
    <p:sldId id="305" r:id="rId11"/>
    <p:sldId id="306" r:id="rId12"/>
    <p:sldId id="307" r:id="rId13"/>
    <p:sldId id="308" r:id="rId14"/>
    <p:sldId id="329" r:id="rId15"/>
    <p:sldId id="330" r:id="rId16"/>
    <p:sldId id="331" r:id="rId17"/>
    <p:sldId id="332" r:id="rId18"/>
    <p:sldId id="309" r:id="rId19"/>
    <p:sldId id="337" r:id="rId20"/>
    <p:sldId id="338" r:id="rId21"/>
    <p:sldId id="313" r:id="rId22"/>
    <p:sldId id="315" r:id="rId23"/>
    <p:sldId id="335" r:id="rId24"/>
    <p:sldId id="339" r:id="rId25"/>
    <p:sldId id="340" r:id="rId26"/>
    <p:sldId id="322" r:id="rId27"/>
    <p:sldId id="323" r:id="rId28"/>
    <p:sldId id="325" r:id="rId29"/>
    <p:sldId id="326" r:id="rId30"/>
    <p:sldId id="273" r:id="rId31"/>
    <p:sldId id="262" r:id="rId32"/>
    <p:sldId id="263" r:id="rId33"/>
    <p:sldId id="300" r:id="rId34"/>
    <p:sldId id="264" r:id="rId35"/>
    <p:sldId id="301" r:id="rId36"/>
    <p:sldId id="265" r:id="rId37"/>
    <p:sldId id="269" r:id="rId38"/>
    <p:sldId id="270" r:id="rId39"/>
    <p:sldId id="271" r:id="rId40"/>
    <p:sldId id="272" r:id="rId41"/>
    <p:sldId id="302" r:id="rId42"/>
    <p:sldId id="341" r:id="rId43"/>
    <p:sldId id="342" r:id="rId44"/>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4660"/>
  </p:normalViewPr>
  <p:slideViewPr>
    <p:cSldViewPr snapToGrid="0">
      <p:cViewPr varScale="1">
        <p:scale>
          <a:sx n="97" d="100"/>
          <a:sy n="97" d="100"/>
        </p:scale>
        <p:origin x="73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11892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845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55130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5584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55842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5584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55842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5584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30127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4429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98658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13877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52381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138774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226952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226952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471901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060564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032914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561948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35347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316704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247890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1073659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633184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2402581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226839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653242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575023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749848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68546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501886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099598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174555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57" tIns="93157" rIns="93157" bIns="93157"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435005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57" tIns="93157" rIns="93157" bIns="93157"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61562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00495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879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879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97373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e55e5cf14_0_0: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ctr" anchorCtr="0">
            <a:noAutofit/>
          </a:bodyPr>
          <a:lstStyle/>
          <a:p>
            <a:pPr marL="0" indent="0">
              <a:buNone/>
            </a:pPr>
            <a:endParaRPr dirty="0"/>
          </a:p>
        </p:txBody>
      </p:sp>
      <p:sp>
        <p:nvSpPr>
          <p:cNvPr id="127" name="Google Shape;127;g3e55e5cf14_0_0:notes"/>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97373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685800" y="841772"/>
            <a:ext cx="7772400" cy="1790700"/>
          </a:xfrm>
          <a:prstGeom prst="rect">
            <a:avLst/>
          </a:prstGeom>
          <a:noFill/>
          <a:ln>
            <a:noFill/>
          </a:ln>
        </p:spPr>
        <p:txBody>
          <a:bodyPr spcFirstLastPara="1" wrap="square" lIns="91425" tIns="91425" rIns="91425" bIns="91425" anchor="b" anchorCtr="0"/>
          <a:lstStyle>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8" name="Google Shape;58;p14"/>
          <p:cNvSpPr txBox="1">
            <a:spLocks noGrp="1"/>
          </p:cNvSpPr>
          <p:nvPr>
            <p:ph type="subTitle" idx="1"/>
          </p:nvPr>
        </p:nvSpPr>
        <p:spPr>
          <a:xfrm>
            <a:off x="1143000" y="2701528"/>
            <a:ext cx="6858000" cy="1241700"/>
          </a:xfrm>
          <a:prstGeom prst="rect">
            <a:avLst/>
          </a:prstGeom>
          <a:noFill/>
          <a:ln>
            <a:noFill/>
          </a:ln>
        </p:spPr>
        <p:txBody>
          <a:bodyPr spcFirstLastPara="1" wrap="square" lIns="91425" tIns="91425" rIns="91425" bIns="91425" anchor="t" anchorCtr="0"/>
          <a:lstStyle>
            <a:lvl1pPr marR="0" lvl="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59" name="Google Shape;59;p14"/>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14"/>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14"/>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629841" y="342900"/>
            <a:ext cx="2949300" cy="12003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1" name="Google Shape;101;p21"/>
          <p:cNvSpPr txBox="1">
            <a:spLocks noGrp="1"/>
          </p:cNvSpPr>
          <p:nvPr>
            <p:ph type="body" idx="1"/>
          </p:nvPr>
        </p:nvSpPr>
        <p:spPr>
          <a:xfrm>
            <a:off x="3887391" y="740569"/>
            <a:ext cx="4629300" cy="3655200"/>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987"/>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494"/>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494"/>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2" name="Google Shape;102;p21"/>
          <p:cNvSpPr txBox="1">
            <a:spLocks noGrp="1"/>
          </p:cNvSpPr>
          <p:nvPr>
            <p:ph type="body" idx="2"/>
          </p:nvPr>
        </p:nvSpPr>
        <p:spPr>
          <a:xfrm>
            <a:off x="629841" y="1543050"/>
            <a:ext cx="2949300" cy="2858700"/>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987"/>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94"/>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94"/>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103" name="Google Shape;103;p21"/>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4" name="Google Shape;104;p21"/>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5" name="Google Shape;105;p21"/>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629841" y="342900"/>
            <a:ext cx="2949300" cy="1200300"/>
          </a:xfrm>
          <a:prstGeom prst="rect">
            <a:avLst/>
          </a:prstGeom>
          <a:noFill/>
          <a:ln>
            <a:noFill/>
          </a:ln>
        </p:spPr>
        <p:txBody>
          <a:bodyPr spcFirstLastPara="1" wrap="square" lIns="91425" tIns="91425" rIns="91425" bIns="91425" anchor="b" anchorCtr="0"/>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8" name="Google Shape;108;p22"/>
          <p:cNvSpPr>
            <a:spLocks noGrp="1"/>
          </p:cNvSpPr>
          <p:nvPr>
            <p:ph type="pic" idx="2"/>
          </p:nvPr>
        </p:nvSpPr>
        <p:spPr>
          <a:xfrm>
            <a:off x="3887391" y="740569"/>
            <a:ext cx="4629300" cy="3655200"/>
          </a:xfrm>
          <a:prstGeom prst="rect">
            <a:avLst/>
          </a:prstGeom>
          <a:noFill/>
          <a:ln>
            <a:noFill/>
          </a:ln>
        </p:spPr>
        <p:txBody>
          <a:bodyPr spcFirstLastPara="1" wrap="square" lIns="91425" tIns="91425" rIns="91425" bIns="91425" anchor="t" anchorCtr="0"/>
          <a:lstStyle>
            <a:lvl1pPr marR="0" lvl="0" algn="l" rtl="0">
              <a:lnSpc>
                <a:spcPct val="90000"/>
              </a:lnSpc>
              <a:spcBef>
                <a:spcPts val="987"/>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494"/>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494"/>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9" name="Google Shape;109;p22"/>
          <p:cNvSpPr txBox="1">
            <a:spLocks noGrp="1"/>
          </p:cNvSpPr>
          <p:nvPr>
            <p:ph type="body" idx="1"/>
          </p:nvPr>
        </p:nvSpPr>
        <p:spPr>
          <a:xfrm>
            <a:off x="629841" y="1543050"/>
            <a:ext cx="2949300" cy="2858700"/>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987"/>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94"/>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94"/>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94"/>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110" name="Google Shape;110;p22"/>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1" name="Google Shape;111;p22"/>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2" name="Google Shape;112;p22"/>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628650" y="273852"/>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300"/>
              <a:buFont typeface="Calibri"/>
              <a:buNone/>
              <a:defRPr sz="4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5" name="Google Shape;115;p23"/>
          <p:cNvSpPr txBox="1">
            <a:spLocks noGrp="1"/>
          </p:cNvSpPr>
          <p:nvPr>
            <p:ph type="body" idx="1"/>
          </p:nvPr>
        </p:nvSpPr>
        <p:spPr>
          <a:xfrm rot="5400000">
            <a:off x="2940300" y="-942431"/>
            <a:ext cx="3263400" cy="78867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987"/>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494"/>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16" name="Google Shape;116;p23"/>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7" name="Google Shape;117;p23"/>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18" name="Google Shape;118;p23"/>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5350060" y="1467543"/>
            <a:ext cx="4359000" cy="19716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300"/>
              <a:buFont typeface="Calibri"/>
              <a:buNone/>
              <a:defRPr sz="4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1" name="Google Shape;121;p24"/>
          <p:cNvSpPr txBox="1">
            <a:spLocks noGrp="1"/>
          </p:cNvSpPr>
          <p:nvPr>
            <p:ph type="body" idx="1"/>
          </p:nvPr>
        </p:nvSpPr>
        <p:spPr>
          <a:xfrm rot="5400000">
            <a:off x="1349475" y="-447057"/>
            <a:ext cx="4359000" cy="58008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987"/>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494"/>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2" name="Google Shape;122;p24"/>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3" name="Google Shape;123;p24"/>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24" name="Google Shape;124;p24"/>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alphaModFix/>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7">
            <a:alphaModFix/>
          </a:blip>
          <a:srcRect/>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52"/>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4300"/>
              <a:buFont typeface="Calibri"/>
              <a:buNone/>
              <a:defRPr sz="4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987"/>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494"/>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494"/>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494"/>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81975" tIns="40975" rIns="81975" bIns="40975"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s"/>
              <a:pPr marL="0" lvl="0" indent="0">
                <a:spcBef>
                  <a:spcPts val="0"/>
                </a:spcBef>
                <a:spcAft>
                  <a:spcPts val="0"/>
                </a:spcAft>
                <a:buNone/>
              </a:pPr>
              <a:t>‹Nº›</a:t>
            </a:fld>
            <a:endParaRPr/>
          </a:p>
        </p:txBody>
      </p:sp>
    </p:spTree>
  </p:cSld>
  <p:clrMap bg1="lt1" tx1="dk1" bg2="dk2" tx2="lt2" accent1="accent1" accent2="accent2" accent3="accent3" accent4="accent4" accent5="accent5" accent6="accent6" hlink="hlink" folHlink="folHlink"/>
  <p:sldLayoutIdLst>
    <p:sldLayoutId id="2147483659" r:id="rId1"/>
    <p:sldLayoutId id="2147483666" r:id="rId2"/>
    <p:sldLayoutId id="2147483667" r:id="rId3"/>
    <p:sldLayoutId id="2147483668" r:id="rId4"/>
    <p:sldLayoutId id="2147483669"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hyperlink" Target="mailto:Leoveldina.marquez@Jalisco.Gob.mx" TargetMode="External"/><Relationship Id="rId7" Type="http://schemas.openxmlformats.org/officeDocument/2006/relationships/hyperlink" Target="mailto:felipe.banos@jalisco.gob.mx" TargetMode="External"/><Relationship Id="rId2" Type="http://schemas.openxmlformats.org/officeDocument/2006/relationships/notesSlide" Target="../notesSlides/notesSlide41.xml"/><Relationship Id="rId1" Type="http://schemas.openxmlformats.org/officeDocument/2006/relationships/slideLayout" Target="../slideLayouts/slideLayout12.xml"/><Relationship Id="rId6" Type="http://schemas.openxmlformats.org/officeDocument/2006/relationships/hyperlink" Target="mailto:david.corona@jalisco.gob.mx" TargetMode="External"/><Relationship Id="rId5" Type="http://schemas.openxmlformats.org/officeDocument/2006/relationships/hyperlink" Target="mailto:jose.cervantes@jalisco.gob.mx" TargetMode="External"/><Relationship Id="rId4" Type="http://schemas.openxmlformats.org/officeDocument/2006/relationships/hyperlink" Target="mailto:ricardo.silva@jalisco.gob.m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hector.antuna@Jalisco.gob.mx" TargetMode="External"/><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Rectángulo 1">
            <a:extLst>
              <a:ext uri="{FF2B5EF4-FFF2-40B4-BE49-F238E27FC236}">
                <a16:creationId xmlns:a16="http://schemas.microsoft.com/office/drawing/2014/main" id="{E0B5CF02-1D5D-4D2C-9998-0FEDAB386A27}"/>
              </a:ext>
            </a:extLst>
          </p:cNvPr>
          <p:cNvSpPr/>
          <p:nvPr/>
        </p:nvSpPr>
        <p:spPr>
          <a:xfrm>
            <a:off x="746637" y="962501"/>
            <a:ext cx="7337912" cy="2616101"/>
          </a:xfrm>
          <a:prstGeom prst="rect">
            <a:avLst/>
          </a:prstGeom>
        </p:spPr>
        <p:txBody>
          <a:bodyPr wrap="square">
            <a:spAutoFit/>
          </a:bodyPr>
          <a:lstStyle/>
          <a:p>
            <a:pPr algn="ctr"/>
            <a:r>
              <a:rPr lang="es-MX" sz="2800" b="1" dirty="0">
                <a:latin typeface="+mn-lt"/>
                <a:cs typeface="Arial" panose="020B0604020202020204" pitchFamily="34" charset="0"/>
              </a:rPr>
              <a:t>MECANISMOS DE PREVENCIÓN DE FALTAS ADMINISTRATIVAS Y HECHOS DE CORRUPCIÓN EN EL MARCO DE LOS SISTEMAS NACIONAL Y ESTATAL ANTICORRUPCIÓN</a:t>
            </a:r>
          </a:p>
          <a:p>
            <a:pPr algn="ctr"/>
            <a:endParaRPr lang="es-MX" sz="2400" b="1" dirty="0">
              <a:latin typeface="Arial Rounded MT Bold" panose="020F070403050403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FB47A819-109D-47DB-A046-471C3FD886D0}"/>
              </a:ext>
            </a:extLst>
          </p:cNvPr>
          <p:cNvSpPr/>
          <p:nvPr/>
        </p:nvSpPr>
        <p:spPr>
          <a:xfrm>
            <a:off x="581648" y="2703017"/>
            <a:ext cx="7667889" cy="954107"/>
          </a:xfrm>
          <a:prstGeom prst="rect">
            <a:avLst/>
          </a:prstGeom>
        </p:spPr>
        <p:txBody>
          <a:bodyPr wrap="square">
            <a:spAutoFit/>
          </a:bodyPr>
          <a:lstStyle/>
          <a:p>
            <a:pPr algn="ctr"/>
            <a:endParaRPr lang="es-MX" dirty="0">
              <a:latin typeface="Arial Rounded MT Bold" panose="020F0704030504030204" pitchFamily="34" charset="0"/>
            </a:endParaRPr>
          </a:p>
          <a:p>
            <a:endParaRPr lang="es-MX" dirty="0">
              <a:latin typeface="Arial Rounded MT Bold" panose="020F0704030504030204" pitchFamily="34" charset="0"/>
            </a:endParaRPr>
          </a:p>
          <a:p>
            <a:endParaRPr lang="es-MX" dirty="0">
              <a:latin typeface="Arial Rounded MT Bold" panose="020F0704030504030204" pitchFamily="34" charset="0"/>
            </a:endParaRPr>
          </a:p>
          <a:p>
            <a:pPr algn="ctr"/>
            <a:r>
              <a:rPr lang="es-MX" dirty="0">
                <a:latin typeface="+mn-lt"/>
              </a:rPr>
              <a:t>Dirección General de Promoción y Seguimiento al Combate a la Corrupción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34;p37"/>
          <p:cNvSpPr txBox="1">
            <a:spLocks noGrp="1"/>
          </p:cNvSpPr>
          <p:nvPr>
            <p:ph type="ctrTitle"/>
          </p:nvPr>
        </p:nvSpPr>
        <p:spPr>
          <a:xfrm>
            <a:off x="1568232" y="450995"/>
            <a:ext cx="6911700" cy="3794700"/>
          </a:xfrm>
          <a:prstGeom prst="rect">
            <a:avLst/>
          </a:prstGeom>
          <a:noFill/>
          <a:ln>
            <a:noFill/>
          </a:ln>
        </p:spPr>
        <p:txBody>
          <a:bodyPr spcFirstLastPara="1" wrap="square" lIns="81975" tIns="40975" rIns="81975" bIns="40975" anchor="ctr" anchorCtr="0">
            <a:noAutofit/>
          </a:bodyPr>
          <a:lstStyle/>
          <a:p>
            <a:pPr marL="0" marR="0" lvl="0" indent="0" algn="ctr" rtl="0">
              <a:lnSpc>
                <a:spcPct val="90000"/>
              </a:lnSpc>
              <a:spcBef>
                <a:spcPts val="0"/>
              </a:spcBef>
              <a:spcAft>
                <a:spcPts val="0"/>
              </a:spcAft>
              <a:buClr>
                <a:srgbClr val="3A3838"/>
              </a:buClr>
              <a:buSzPts val="5900"/>
              <a:buFont typeface="Impact"/>
              <a:buNone/>
            </a:pPr>
            <a:r>
              <a:rPr lang="es-MX" sz="2800" b="1" i="0" u="none" strike="noStrike" cap="none" dirty="0">
                <a:solidFill>
                  <a:srgbClr val="000000"/>
                </a:solidFill>
                <a:latin typeface="+mj-lt"/>
                <a:ea typeface="Impact"/>
                <a:cs typeface="Impact"/>
                <a:sym typeface="Impact"/>
              </a:rPr>
              <a:t>LA FIGURA DE TESTIGO SOCIAL </a:t>
            </a:r>
            <a:r>
              <a:rPr lang="es-MX" sz="2800" b="1" dirty="0">
                <a:solidFill>
                  <a:srgbClr val="000000"/>
                </a:solidFill>
                <a:latin typeface="+mj-lt"/>
                <a:ea typeface="Impact"/>
                <a:cs typeface="Impact"/>
                <a:sym typeface="Impact"/>
              </a:rPr>
              <a:t>COMO MECANISMO DE PREVENCIÓN DE FALTAS ADMINISTRATIVAS Y HECHOS DE CORRUPCIÓN, </a:t>
            </a:r>
            <a:r>
              <a:rPr lang="es-MX" sz="2800" b="1" i="0" u="none" strike="noStrike" cap="none" dirty="0">
                <a:solidFill>
                  <a:srgbClr val="000000"/>
                </a:solidFill>
                <a:latin typeface="+mj-lt"/>
                <a:ea typeface="Impact"/>
                <a:cs typeface="Impact"/>
                <a:sym typeface="Impact"/>
              </a:rPr>
              <a:t>EN EL ÁMBITO MUNICIPAL</a:t>
            </a:r>
            <a:endParaRPr sz="2800" b="1" i="0" u="none" strike="noStrike" cap="none" dirty="0">
              <a:solidFill>
                <a:srgbClr val="000000"/>
              </a:solidFill>
              <a:latin typeface="+mj-lt"/>
              <a:ea typeface="Impact"/>
              <a:cs typeface="Impact"/>
              <a:sym typeface="Impact"/>
            </a:endParaRPr>
          </a:p>
          <a:p>
            <a:pPr marL="0" marR="0" lvl="0" indent="0" algn="ctr" rtl="0">
              <a:lnSpc>
                <a:spcPct val="90000"/>
              </a:lnSpc>
              <a:spcBef>
                <a:spcPts val="0"/>
              </a:spcBef>
              <a:spcAft>
                <a:spcPts val="0"/>
              </a:spcAft>
              <a:buClr>
                <a:srgbClr val="3A3838"/>
              </a:buClr>
              <a:buSzPts val="5900"/>
              <a:buFont typeface="Impact"/>
              <a:buNone/>
            </a:pPr>
            <a:endParaRPr sz="5900" b="0" i="0" u="none" strike="noStrike" cap="none" dirty="0">
              <a:solidFill>
                <a:srgbClr val="3A3838"/>
              </a:solidFill>
              <a:latin typeface="Calibri"/>
              <a:ea typeface="Calibri"/>
              <a:cs typeface="Calibri"/>
              <a:sym typeface="Calibri"/>
            </a:endParaRPr>
          </a:p>
        </p:txBody>
      </p:sp>
      <p:pic>
        <p:nvPicPr>
          <p:cNvPr id="5" name="Google Shape;235;p37"/>
          <p:cNvPicPr preferRelativeResize="0"/>
          <p:nvPr/>
        </p:nvPicPr>
        <p:blipFill rotWithShape="1">
          <a:blip r:embed="rId3">
            <a:alphaModFix/>
          </a:blip>
          <a:srcRect/>
          <a:stretch/>
        </p:blipFill>
        <p:spPr>
          <a:xfrm>
            <a:off x="299436" y="2877453"/>
            <a:ext cx="1449350" cy="1592225"/>
          </a:xfrm>
          <a:prstGeom prst="rect">
            <a:avLst/>
          </a:prstGeom>
          <a:noFill/>
          <a:ln>
            <a:noFill/>
          </a:ln>
        </p:spPr>
      </p:pic>
    </p:spTree>
    <p:extLst>
      <p:ext uri="{BB962C8B-B14F-4D97-AF65-F5344CB8AC3E}">
        <p14:creationId xmlns:p14="http://schemas.microsoft.com/office/powerpoint/2010/main" val="357249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40;p38"/>
          <p:cNvSpPr txBox="1">
            <a:spLocks/>
          </p:cNvSpPr>
          <p:nvPr/>
        </p:nvSpPr>
        <p:spPr>
          <a:xfrm>
            <a:off x="941447" y="514685"/>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2800" b="1" dirty="0">
                <a:solidFill>
                  <a:srgbClr val="000000"/>
                </a:solidFill>
                <a:latin typeface="+mj-lt"/>
                <a:ea typeface="Impact"/>
                <a:cs typeface="Impact"/>
                <a:sym typeface="Impact"/>
              </a:rPr>
              <a:t>Marco Jurídico aplicable a los testigos sociales en el ámbito municipal </a:t>
            </a:r>
          </a:p>
          <a:p>
            <a:pPr algn="l">
              <a:buClr>
                <a:srgbClr val="3A3838"/>
              </a:buClr>
              <a:buSzPts val="3600"/>
              <a:buFont typeface="Impact"/>
              <a:buNone/>
            </a:pPr>
            <a:endParaRPr lang="es-MX" sz="3600" dirty="0">
              <a:solidFill>
                <a:srgbClr val="3A3838"/>
              </a:solidFill>
              <a:latin typeface="Impact"/>
              <a:ea typeface="Impact"/>
              <a:cs typeface="Impact"/>
              <a:sym typeface="Impact"/>
            </a:endParaRPr>
          </a:p>
        </p:txBody>
      </p:sp>
      <p:grpSp>
        <p:nvGrpSpPr>
          <p:cNvPr id="2" name="Grupo 1"/>
          <p:cNvGrpSpPr/>
          <p:nvPr/>
        </p:nvGrpSpPr>
        <p:grpSpPr>
          <a:xfrm>
            <a:off x="168233" y="1217687"/>
            <a:ext cx="8373455" cy="3257207"/>
            <a:chOff x="292924" y="2547723"/>
            <a:chExt cx="8373455" cy="3257207"/>
          </a:xfrm>
        </p:grpSpPr>
        <p:grpSp>
          <p:nvGrpSpPr>
            <p:cNvPr id="4" name="Google Shape;241;p38"/>
            <p:cNvGrpSpPr/>
            <p:nvPr/>
          </p:nvGrpSpPr>
          <p:grpSpPr>
            <a:xfrm>
              <a:off x="4731550" y="2640076"/>
              <a:ext cx="3402212" cy="1208481"/>
              <a:chOff x="4530625" y="1423765"/>
              <a:chExt cx="3402212" cy="1208481"/>
            </a:xfrm>
          </p:grpSpPr>
          <p:cxnSp>
            <p:nvCxnSpPr>
              <p:cNvPr id="141" name="Google Shape;242;p38"/>
              <p:cNvCxnSpPr/>
              <p:nvPr/>
            </p:nvCxnSpPr>
            <p:spPr>
              <a:xfrm>
                <a:off x="4530625" y="1582195"/>
                <a:ext cx="1652700" cy="0"/>
              </a:xfrm>
              <a:prstGeom prst="straightConnector1">
                <a:avLst/>
              </a:prstGeom>
              <a:noFill/>
              <a:ln w="9525" cap="flat" cmpd="sng">
                <a:solidFill>
                  <a:srgbClr val="BDBDBD"/>
                </a:solidFill>
                <a:prstDash val="solid"/>
                <a:round/>
                <a:headEnd type="none" w="sm" len="sm"/>
                <a:tailEnd type="none" w="sm" len="sm"/>
              </a:ln>
            </p:spPr>
          </p:cxnSp>
          <p:sp>
            <p:nvSpPr>
              <p:cNvPr id="142" name="Google Shape;243;p38"/>
              <p:cNvSpPr/>
              <p:nvPr/>
            </p:nvSpPr>
            <p:spPr>
              <a:xfrm>
                <a:off x="6014671" y="1481782"/>
                <a:ext cx="198600" cy="198300"/>
              </a:xfrm>
              <a:prstGeom prst="ellipse">
                <a:avLst/>
              </a:prstGeom>
              <a:solidFill>
                <a:srgbClr val="A72A1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3" name="Google Shape;244;p38"/>
              <p:cNvSpPr txBox="1"/>
              <p:nvPr/>
            </p:nvSpPr>
            <p:spPr>
              <a:xfrm>
                <a:off x="5990215" y="1423765"/>
                <a:ext cx="247500" cy="312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1600"/>
                  </a:spcAft>
                  <a:buClr>
                    <a:srgbClr val="000000"/>
                  </a:buClr>
                  <a:buSzPts val="800"/>
                  <a:buFont typeface="Arial"/>
                  <a:buNone/>
                </a:pPr>
                <a:r>
                  <a:rPr lang="es-MX" sz="800" b="0" i="0" u="none" strike="noStrike" cap="none" dirty="0">
                    <a:solidFill>
                      <a:srgbClr val="FFFFFF"/>
                    </a:solidFill>
                    <a:latin typeface="Roboto"/>
                    <a:ea typeface="Roboto"/>
                    <a:cs typeface="Roboto"/>
                    <a:sym typeface="Roboto"/>
                  </a:rPr>
                  <a:t>1</a:t>
                </a:r>
                <a:endParaRPr sz="1400" b="0" i="0" u="none" strike="noStrike" cap="none" dirty="0">
                  <a:solidFill>
                    <a:srgbClr val="FFFFFF"/>
                  </a:solidFill>
                  <a:latin typeface="Arial"/>
                  <a:ea typeface="Arial"/>
                  <a:cs typeface="Arial"/>
                  <a:sym typeface="Arial"/>
                </a:endParaRPr>
              </a:p>
            </p:txBody>
          </p:sp>
          <p:sp>
            <p:nvSpPr>
              <p:cNvPr id="144" name="Google Shape;245;p38"/>
              <p:cNvSpPr txBox="1"/>
              <p:nvPr/>
            </p:nvSpPr>
            <p:spPr>
              <a:xfrm>
                <a:off x="5819337" y="1884946"/>
                <a:ext cx="2113500" cy="747300"/>
              </a:xfrm>
              <a:prstGeom prst="rect">
                <a:avLst/>
              </a:prstGeom>
              <a:noFill/>
              <a:ln>
                <a:noFill/>
              </a:ln>
            </p:spPr>
            <p:txBody>
              <a:bodyPr spcFirstLastPara="1" wrap="square" lIns="91425" tIns="91425" rIns="91425" bIns="91425" anchor="ctr" anchorCtr="0">
                <a:noAutofit/>
              </a:bodyPr>
              <a:lstStyle/>
              <a:p>
                <a:pPr>
                  <a:lnSpc>
                    <a:spcPct val="115000"/>
                  </a:lnSpc>
                  <a:spcAft>
                    <a:spcPts val="1600"/>
                  </a:spcAft>
                  <a:buSzPts val="1200"/>
                </a:pPr>
                <a:r>
                  <a:rPr lang="es-MX" sz="1100" b="1" dirty="0">
                    <a:latin typeface="+mn-lt"/>
                    <a:ea typeface="Roboto"/>
                    <a:cs typeface="Roboto"/>
                    <a:sym typeface="Roboto"/>
                  </a:rPr>
                  <a:t>CONSTITUCIÓN POLÍTICA DE LOS ESTADOS UNIDOS MEXICANOS</a:t>
                </a:r>
              </a:p>
              <a:p>
                <a:pPr>
                  <a:lnSpc>
                    <a:spcPct val="115000"/>
                  </a:lnSpc>
                  <a:spcAft>
                    <a:spcPts val="1600"/>
                  </a:spcAft>
                  <a:buSzPts val="1200"/>
                </a:pPr>
                <a:endParaRPr sz="1100" b="1" dirty="0">
                  <a:latin typeface="Roboto"/>
                  <a:ea typeface="Roboto"/>
                  <a:cs typeface="Roboto"/>
                  <a:sym typeface="Roboto"/>
                </a:endParaRPr>
              </a:p>
            </p:txBody>
          </p:sp>
        </p:grpSp>
        <p:grpSp>
          <p:nvGrpSpPr>
            <p:cNvPr id="5" name="Google Shape;246;p38"/>
            <p:cNvGrpSpPr/>
            <p:nvPr/>
          </p:nvGrpSpPr>
          <p:grpSpPr>
            <a:xfrm>
              <a:off x="5265375" y="3564294"/>
              <a:ext cx="3182827" cy="969858"/>
              <a:chOff x="5064450" y="2295028"/>
              <a:chExt cx="3182827" cy="969858"/>
            </a:xfrm>
          </p:grpSpPr>
          <p:cxnSp>
            <p:nvCxnSpPr>
              <p:cNvPr id="146" name="Google Shape;247;p38"/>
              <p:cNvCxnSpPr/>
              <p:nvPr/>
            </p:nvCxnSpPr>
            <p:spPr>
              <a:xfrm>
                <a:off x="5064450" y="2460069"/>
                <a:ext cx="1119000" cy="0"/>
              </a:xfrm>
              <a:prstGeom prst="straightConnector1">
                <a:avLst/>
              </a:prstGeom>
              <a:noFill/>
              <a:ln w="9525" cap="flat" cmpd="sng">
                <a:solidFill>
                  <a:srgbClr val="BDBDBD"/>
                </a:solidFill>
                <a:prstDash val="solid"/>
                <a:round/>
                <a:headEnd type="none" w="sm" len="sm"/>
                <a:tailEnd type="none" w="sm" len="sm"/>
              </a:ln>
            </p:spPr>
          </p:cxnSp>
          <p:sp>
            <p:nvSpPr>
              <p:cNvPr id="147" name="Google Shape;248;p38"/>
              <p:cNvSpPr/>
              <p:nvPr/>
            </p:nvSpPr>
            <p:spPr>
              <a:xfrm>
                <a:off x="6014671" y="2353882"/>
                <a:ext cx="198600" cy="198300"/>
              </a:xfrm>
              <a:prstGeom prst="ellipse">
                <a:avLst/>
              </a:prstGeom>
              <a:solidFill>
                <a:srgbClr val="B02C2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249;p38"/>
              <p:cNvSpPr txBox="1"/>
              <p:nvPr/>
            </p:nvSpPr>
            <p:spPr>
              <a:xfrm>
                <a:off x="5991690" y="2295028"/>
                <a:ext cx="247500" cy="312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1600"/>
                  </a:spcAft>
                  <a:buClr>
                    <a:srgbClr val="000000"/>
                  </a:buClr>
                  <a:buSzPts val="800"/>
                  <a:buFont typeface="Arial"/>
                  <a:buNone/>
                </a:pPr>
                <a:r>
                  <a:rPr lang="es-MX" sz="800" b="0" i="0" u="none" strike="noStrike" cap="none">
                    <a:solidFill>
                      <a:srgbClr val="FFFFFF"/>
                    </a:solidFill>
                    <a:latin typeface="Roboto"/>
                    <a:ea typeface="Roboto"/>
                    <a:cs typeface="Roboto"/>
                    <a:sym typeface="Roboto"/>
                  </a:rPr>
                  <a:t>3</a:t>
                </a:r>
                <a:endParaRPr sz="1400" b="0" i="0" u="none" strike="noStrike" cap="none">
                  <a:solidFill>
                    <a:srgbClr val="FFFFFF"/>
                  </a:solidFill>
                  <a:latin typeface="Arial"/>
                  <a:ea typeface="Arial"/>
                  <a:cs typeface="Arial"/>
                  <a:sym typeface="Arial"/>
                </a:endParaRPr>
              </a:p>
            </p:txBody>
          </p:sp>
          <p:sp>
            <p:nvSpPr>
              <p:cNvPr id="149" name="Google Shape;250;p38"/>
              <p:cNvSpPr txBox="1"/>
              <p:nvPr/>
            </p:nvSpPr>
            <p:spPr>
              <a:xfrm>
                <a:off x="6119977" y="2517586"/>
                <a:ext cx="2127300" cy="747300"/>
              </a:xfrm>
              <a:prstGeom prst="rect">
                <a:avLst/>
              </a:prstGeom>
              <a:noFill/>
              <a:ln>
                <a:noFill/>
              </a:ln>
            </p:spPr>
            <p:txBody>
              <a:bodyPr spcFirstLastPara="1" wrap="square" lIns="91425" tIns="91425" rIns="91425" bIns="91425" anchor="ctr" anchorCtr="0">
                <a:noAutofit/>
              </a:bodyPr>
              <a:lstStyle/>
              <a:p>
                <a:pPr marL="0" marR="0" lvl="0" indent="0" algn="l" rtl="0">
                  <a:lnSpc>
                    <a:spcPct val="115000"/>
                  </a:lnSpc>
                  <a:spcBef>
                    <a:spcPts val="0"/>
                  </a:spcBef>
                  <a:spcAft>
                    <a:spcPts val="1600"/>
                  </a:spcAft>
                  <a:buClr>
                    <a:srgbClr val="000000"/>
                  </a:buClr>
                  <a:buSzPts val="1200"/>
                  <a:buFont typeface="Arial"/>
                  <a:buNone/>
                </a:pPr>
                <a:r>
                  <a:rPr lang="es-MX" sz="1100" b="1" dirty="0">
                    <a:latin typeface="+mj-lt"/>
                    <a:ea typeface="Roboto"/>
                    <a:cs typeface="Roboto"/>
                    <a:sym typeface="Roboto"/>
                  </a:rPr>
                  <a:t>REGLAMENTO DE LA LCGECSEJM EN EL ÁMBITO MUNICIPAL</a:t>
                </a:r>
              </a:p>
              <a:p>
                <a:pPr marL="0" marR="0" lvl="0" indent="0" algn="l" rtl="0">
                  <a:lnSpc>
                    <a:spcPct val="115000"/>
                  </a:lnSpc>
                  <a:spcBef>
                    <a:spcPts val="0"/>
                  </a:spcBef>
                  <a:spcAft>
                    <a:spcPts val="1600"/>
                  </a:spcAft>
                  <a:buClr>
                    <a:srgbClr val="000000"/>
                  </a:buClr>
                  <a:buSzPts val="1200"/>
                  <a:buFont typeface="Arial"/>
                  <a:buNone/>
                </a:pPr>
                <a:endParaRPr sz="1100" b="1" dirty="0">
                  <a:latin typeface="Roboto"/>
                  <a:ea typeface="Roboto"/>
                  <a:cs typeface="Roboto"/>
                  <a:sym typeface="Roboto"/>
                </a:endParaRPr>
              </a:p>
            </p:txBody>
          </p:sp>
        </p:grpSp>
        <p:grpSp>
          <p:nvGrpSpPr>
            <p:cNvPr id="6" name="Google Shape;251;p38"/>
            <p:cNvGrpSpPr/>
            <p:nvPr/>
          </p:nvGrpSpPr>
          <p:grpSpPr>
            <a:xfrm>
              <a:off x="5775075" y="4545676"/>
              <a:ext cx="2891304" cy="906780"/>
              <a:chOff x="5574150" y="3194010"/>
              <a:chExt cx="2891304" cy="906780"/>
            </a:xfrm>
          </p:grpSpPr>
          <p:cxnSp>
            <p:nvCxnSpPr>
              <p:cNvPr id="151" name="Google Shape;252;p38"/>
              <p:cNvCxnSpPr/>
              <p:nvPr/>
            </p:nvCxnSpPr>
            <p:spPr>
              <a:xfrm>
                <a:off x="5574150" y="3449448"/>
                <a:ext cx="609300" cy="0"/>
              </a:xfrm>
              <a:prstGeom prst="straightConnector1">
                <a:avLst/>
              </a:prstGeom>
              <a:noFill/>
              <a:ln w="9525" cap="flat" cmpd="sng">
                <a:solidFill>
                  <a:srgbClr val="BDBDBD"/>
                </a:solidFill>
                <a:prstDash val="solid"/>
                <a:round/>
                <a:headEnd type="none" w="sm" len="sm"/>
                <a:tailEnd type="none" w="sm" len="sm"/>
              </a:ln>
            </p:spPr>
          </p:cxnSp>
          <p:sp>
            <p:nvSpPr>
              <p:cNvPr id="152" name="Google Shape;253;p38"/>
              <p:cNvSpPr/>
              <p:nvPr/>
            </p:nvSpPr>
            <p:spPr>
              <a:xfrm>
                <a:off x="6014671" y="3349032"/>
                <a:ext cx="198600" cy="198300"/>
              </a:xfrm>
              <a:prstGeom prst="ellipse">
                <a:avLst/>
              </a:prstGeom>
              <a:solidFill>
                <a:srgbClr val="D8382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254;p38"/>
              <p:cNvSpPr txBox="1"/>
              <p:nvPr/>
            </p:nvSpPr>
            <p:spPr>
              <a:xfrm>
                <a:off x="5991690" y="3291115"/>
                <a:ext cx="247500" cy="312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1600"/>
                  </a:spcAft>
                  <a:buClr>
                    <a:srgbClr val="000000"/>
                  </a:buClr>
                  <a:buSzPts val="800"/>
                  <a:buFont typeface="Arial"/>
                  <a:buNone/>
                </a:pPr>
                <a:r>
                  <a:rPr lang="es-MX" sz="800" b="0" i="0" u="none" strike="noStrike" cap="none" dirty="0">
                    <a:solidFill>
                      <a:srgbClr val="FFFFFF"/>
                    </a:solidFill>
                    <a:latin typeface="Roboto"/>
                    <a:ea typeface="Roboto"/>
                    <a:cs typeface="Roboto"/>
                    <a:sym typeface="Roboto"/>
                  </a:rPr>
                  <a:t>5</a:t>
                </a:r>
                <a:endParaRPr sz="1400" b="0" i="0" u="none" strike="noStrike" cap="none" dirty="0">
                  <a:solidFill>
                    <a:srgbClr val="FFFFFF"/>
                  </a:solidFill>
                  <a:latin typeface="Arial"/>
                  <a:ea typeface="Arial"/>
                  <a:cs typeface="Arial"/>
                  <a:sym typeface="Arial"/>
                </a:endParaRPr>
              </a:p>
            </p:txBody>
          </p:sp>
          <p:sp>
            <p:nvSpPr>
              <p:cNvPr id="154" name="Google Shape;255;p38"/>
              <p:cNvSpPr txBox="1"/>
              <p:nvPr/>
            </p:nvSpPr>
            <p:spPr>
              <a:xfrm>
                <a:off x="6338154" y="3194010"/>
                <a:ext cx="2127300" cy="906780"/>
              </a:xfrm>
              <a:prstGeom prst="rect">
                <a:avLst/>
              </a:prstGeom>
              <a:noFill/>
              <a:ln>
                <a:noFill/>
              </a:ln>
            </p:spPr>
            <p:txBody>
              <a:bodyPr spcFirstLastPara="1" wrap="square" lIns="91425" tIns="91425" rIns="91425" bIns="91425" anchor="ctr" anchorCtr="0">
                <a:noAutofit/>
              </a:bodyPr>
              <a:lstStyle/>
              <a:p>
                <a:pPr marL="0" lvl="0" indent="0" algn="just">
                  <a:lnSpc>
                    <a:spcPct val="115000"/>
                  </a:lnSpc>
                  <a:spcAft>
                    <a:spcPts val="1600"/>
                  </a:spcAft>
                  <a:buSzPts val="1100"/>
                  <a:buFont typeface="Arial"/>
                  <a:buNone/>
                </a:pPr>
                <a:r>
                  <a:rPr lang="es-MX" sz="1050" b="1" dirty="0">
                    <a:latin typeface="+mj-lt"/>
                    <a:ea typeface="Roboto"/>
                    <a:cs typeface="Roboto"/>
                    <a:sym typeface="Roboto"/>
                  </a:rPr>
                  <a:t>PRESUPUESTO DE EGRESOS DE CADA MUNICIPIO (CRITERIOS Y MONTOS DE CONTRAPRESTACIÓN) 39 numeral 3</a:t>
                </a:r>
                <a:endParaRPr sz="1050" b="1" dirty="0">
                  <a:latin typeface="+mj-lt"/>
                  <a:ea typeface="Roboto"/>
                  <a:cs typeface="Roboto"/>
                  <a:sym typeface="Roboto"/>
                </a:endParaRPr>
              </a:p>
            </p:txBody>
          </p:sp>
        </p:grpSp>
        <p:grpSp>
          <p:nvGrpSpPr>
            <p:cNvPr id="7" name="Google Shape;256;p38"/>
            <p:cNvGrpSpPr/>
            <p:nvPr/>
          </p:nvGrpSpPr>
          <p:grpSpPr>
            <a:xfrm>
              <a:off x="292924" y="2600258"/>
              <a:ext cx="4114781" cy="1241395"/>
              <a:chOff x="433324" y="1442787"/>
              <a:chExt cx="4114781" cy="1241395"/>
            </a:xfrm>
          </p:grpSpPr>
          <p:cxnSp>
            <p:nvCxnSpPr>
              <p:cNvPr id="156" name="Google Shape;257;p38"/>
              <p:cNvCxnSpPr/>
              <p:nvPr/>
            </p:nvCxnSpPr>
            <p:spPr>
              <a:xfrm rot="10800000">
                <a:off x="3256605" y="1588850"/>
                <a:ext cx="1291500" cy="0"/>
              </a:xfrm>
              <a:prstGeom prst="straightConnector1">
                <a:avLst/>
              </a:prstGeom>
              <a:noFill/>
              <a:ln w="9525" cap="flat" cmpd="sng">
                <a:solidFill>
                  <a:srgbClr val="BDBDBD"/>
                </a:solidFill>
                <a:prstDash val="solid"/>
                <a:round/>
                <a:headEnd type="none" w="sm" len="sm"/>
                <a:tailEnd type="none" w="sm" len="sm"/>
              </a:ln>
            </p:spPr>
          </p:cxnSp>
          <p:sp>
            <p:nvSpPr>
              <p:cNvPr id="157" name="Google Shape;258;p38"/>
              <p:cNvSpPr/>
              <p:nvPr/>
            </p:nvSpPr>
            <p:spPr>
              <a:xfrm>
                <a:off x="2966291" y="1517066"/>
                <a:ext cx="198600" cy="198300"/>
              </a:xfrm>
              <a:prstGeom prst="ellipse">
                <a:avLst/>
              </a:prstGeom>
              <a:solidFill>
                <a:srgbClr val="A72A1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8" name="Google Shape;259;p38"/>
              <p:cNvSpPr txBox="1"/>
              <p:nvPr/>
            </p:nvSpPr>
            <p:spPr>
              <a:xfrm>
                <a:off x="2893991" y="1442787"/>
                <a:ext cx="294790" cy="352838"/>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1600"/>
                  </a:spcAft>
                  <a:buClr>
                    <a:srgbClr val="000000"/>
                  </a:buClr>
                  <a:buSzPts val="800"/>
                  <a:buFont typeface="Arial"/>
                  <a:buNone/>
                </a:pPr>
                <a:r>
                  <a:rPr lang="es-MX" sz="800" b="0" i="0" u="none" strike="noStrike" cap="none" dirty="0">
                    <a:solidFill>
                      <a:srgbClr val="FFFFFF"/>
                    </a:solidFill>
                    <a:latin typeface="Roboto"/>
                    <a:ea typeface="Roboto"/>
                    <a:cs typeface="Roboto"/>
                    <a:sym typeface="Roboto"/>
                  </a:rPr>
                  <a:t>2</a:t>
                </a:r>
                <a:endParaRPr sz="1400" b="0" i="0" u="none" strike="noStrike" cap="none" dirty="0">
                  <a:solidFill>
                    <a:srgbClr val="FFFFFF"/>
                  </a:solidFill>
                  <a:latin typeface="Arial"/>
                  <a:ea typeface="Arial"/>
                  <a:cs typeface="Arial"/>
                  <a:sym typeface="Arial"/>
                </a:endParaRPr>
              </a:p>
            </p:txBody>
          </p:sp>
          <p:sp>
            <p:nvSpPr>
              <p:cNvPr id="159" name="Google Shape;260;p38"/>
              <p:cNvSpPr txBox="1"/>
              <p:nvPr/>
            </p:nvSpPr>
            <p:spPr>
              <a:xfrm>
                <a:off x="433324" y="1751482"/>
                <a:ext cx="3021600" cy="932700"/>
              </a:xfrm>
              <a:prstGeom prst="rect">
                <a:avLst/>
              </a:prstGeom>
              <a:noFill/>
              <a:ln>
                <a:noFill/>
              </a:ln>
            </p:spPr>
            <p:txBody>
              <a:bodyPr spcFirstLastPara="1" wrap="square" lIns="91425" tIns="91425" rIns="91425" bIns="91425" anchor="ctr" anchorCtr="0">
                <a:noAutofit/>
              </a:bodyPr>
              <a:lstStyle/>
              <a:p>
                <a:pPr marL="0" marR="0" lvl="0" indent="0" algn="just" rtl="0">
                  <a:lnSpc>
                    <a:spcPct val="115000"/>
                  </a:lnSpc>
                  <a:spcBef>
                    <a:spcPts val="0"/>
                  </a:spcBef>
                  <a:spcAft>
                    <a:spcPts val="1600"/>
                  </a:spcAft>
                  <a:buClr>
                    <a:srgbClr val="000000"/>
                  </a:buClr>
                  <a:buSzPts val="1100"/>
                  <a:buFont typeface="Arial"/>
                  <a:buNone/>
                </a:pPr>
                <a:r>
                  <a:rPr lang="es-MX" sz="1100" b="1" i="0" u="none" strike="noStrike" cap="none" dirty="0">
                    <a:solidFill>
                      <a:srgbClr val="000000"/>
                    </a:solidFill>
                    <a:latin typeface="+mn-lt"/>
                    <a:ea typeface="Roboto"/>
                    <a:cs typeface="Roboto"/>
                    <a:sym typeface="Roboto"/>
                  </a:rPr>
                  <a:t>LEY DE COMPRAS GUBERNAMENTALES, ENAJENACIONES Y CONTRATACIÓN DE SERVICIOS DEL ESTADO DE JALISCO Y SUS MUNICIPIOS</a:t>
                </a:r>
                <a:endParaRPr sz="1100" b="1" i="0" u="none" strike="noStrike" cap="none" dirty="0">
                  <a:solidFill>
                    <a:srgbClr val="000000"/>
                  </a:solidFill>
                  <a:latin typeface="+mn-lt"/>
                  <a:ea typeface="Roboto"/>
                  <a:cs typeface="Roboto"/>
                  <a:sym typeface="Roboto"/>
                </a:endParaRPr>
              </a:p>
            </p:txBody>
          </p:sp>
        </p:grpSp>
        <p:grpSp>
          <p:nvGrpSpPr>
            <p:cNvPr id="8" name="Google Shape;261;p38"/>
            <p:cNvGrpSpPr/>
            <p:nvPr/>
          </p:nvGrpSpPr>
          <p:grpSpPr>
            <a:xfrm>
              <a:off x="391391" y="4050376"/>
              <a:ext cx="3234004" cy="1562100"/>
              <a:chOff x="531791" y="2716395"/>
              <a:chExt cx="3234004" cy="1562100"/>
            </a:xfrm>
          </p:grpSpPr>
          <p:cxnSp>
            <p:nvCxnSpPr>
              <p:cNvPr id="161" name="Google Shape;262;p38"/>
              <p:cNvCxnSpPr/>
              <p:nvPr/>
            </p:nvCxnSpPr>
            <p:spPr>
              <a:xfrm rot="10800000">
                <a:off x="2915895" y="2881250"/>
                <a:ext cx="849900" cy="0"/>
              </a:xfrm>
              <a:prstGeom prst="straightConnector1">
                <a:avLst/>
              </a:prstGeom>
              <a:noFill/>
              <a:ln w="9525" cap="flat" cmpd="sng">
                <a:solidFill>
                  <a:srgbClr val="BDBDBD"/>
                </a:solidFill>
                <a:prstDash val="solid"/>
                <a:round/>
                <a:headEnd type="none" w="sm" len="sm"/>
                <a:tailEnd type="none" w="sm" len="sm"/>
              </a:ln>
            </p:spPr>
          </p:cxnSp>
          <p:sp>
            <p:nvSpPr>
              <p:cNvPr id="162" name="Google Shape;263;p38"/>
              <p:cNvSpPr/>
              <p:nvPr/>
            </p:nvSpPr>
            <p:spPr>
              <a:xfrm>
                <a:off x="2874851" y="2780836"/>
                <a:ext cx="198600" cy="198300"/>
              </a:xfrm>
              <a:prstGeom prst="ellipse">
                <a:avLst/>
              </a:prstGeom>
              <a:solidFill>
                <a:srgbClr val="BE2F2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3" name="Google Shape;264;p38"/>
              <p:cNvSpPr txBox="1"/>
              <p:nvPr/>
            </p:nvSpPr>
            <p:spPr>
              <a:xfrm>
                <a:off x="2849841" y="2724795"/>
                <a:ext cx="247500" cy="312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1600"/>
                  </a:spcAft>
                  <a:buClr>
                    <a:srgbClr val="000000"/>
                  </a:buClr>
                  <a:buSzPts val="800"/>
                  <a:buFont typeface="Arial"/>
                  <a:buNone/>
                </a:pPr>
                <a:r>
                  <a:rPr lang="es-MX" sz="800" b="0" i="0" u="none" strike="noStrike" cap="none">
                    <a:solidFill>
                      <a:srgbClr val="FFFFFF"/>
                    </a:solidFill>
                    <a:latin typeface="Roboto"/>
                    <a:ea typeface="Roboto"/>
                    <a:cs typeface="Roboto"/>
                    <a:sym typeface="Roboto"/>
                  </a:rPr>
                  <a:t>4</a:t>
                </a:r>
                <a:endParaRPr sz="1400" b="0" i="0" u="none" strike="noStrike" cap="none">
                  <a:solidFill>
                    <a:srgbClr val="FFFFFF"/>
                  </a:solidFill>
                  <a:latin typeface="Arial"/>
                  <a:ea typeface="Arial"/>
                  <a:cs typeface="Arial"/>
                  <a:sym typeface="Arial"/>
                </a:endParaRPr>
              </a:p>
            </p:txBody>
          </p:sp>
          <p:sp>
            <p:nvSpPr>
              <p:cNvPr id="164" name="Google Shape;265;p38"/>
              <p:cNvSpPr txBox="1"/>
              <p:nvPr/>
            </p:nvSpPr>
            <p:spPr>
              <a:xfrm>
                <a:off x="531791" y="2716395"/>
                <a:ext cx="2302757" cy="1562100"/>
              </a:xfrm>
              <a:prstGeom prst="rect">
                <a:avLst/>
              </a:prstGeom>
              <a:noFill/>
              <a:ln>
                <a:noFill/>
              </a:ln>
            </p:spPr>
            <p:txBody>
              <a:bodyPr spcFirstLastPara="1" wrap="square" lIns="91425" tIns="91425" rIns="91425" bIns="91425" anchor="ctr" anchorCtr="0">
                <a:noAutofit/>
              </a:bodyPr>
              <a:lstStyle/>
              <a:p>
                <a:r>
                  <a:rPr lang="es-MX" sz="1100" dirty="0"/>
                  <a:t> </a:t>
                </a:r>
                <a:endParaRPr lang="es-ES" sz="1100" dirty="0"/>
              </a:p>
              <a:p>
                <a:endParaRPr lang="es-MX" sz="1100" b="1" dirty="0"/>
              </a:p>
              <a:p>
                <a:endParaRPr lang="es-MX" sz="1100" b="1" dirty="0"/>
              </a:p>
              <a:p>
                <a:endParaRPr lang="es-MX" sz="1100" b="1" dirty="0"/>
              </a:p>
              <a:p>
                <a:r>
                  <a:rPr lang="es-MX" sz="1100" b="1" dirty="0"/>
                  <a:t>LINEAMIENTOS QUE NORMAN LA SELECCIÓN, PERMANENCIA Y LA CONCLUSIÓN DEL SERVICIO PROPORCIONADO POR LOS PARTICULARES, COMO TESTIGOS SOCIALES. ART. 38 LCG. </a:t>
                </a:r>
              </a:p>
              <a:p>
                <a:endParaRPr lang="es-MX" sz="1100" b="1" dirty="0"/>
              </a:p>
              <a:p>
                <a:r>
                  <a:rPr lang="es-MX" sz="1100" b="1" dirty="0"/>
                  <a:t>(ÓRGANO INTERNO DE CONTROL MUNICIPAL)</a:t>
                </a:r>
                <a:endParaRPr lang="es-ES" sz="1100" b="1" dirty="0"/>
              </a:p>
              <a:p>
                <a:pPr algn="just">
                  <a:lnSpc>
                    <a:spcPct val="115000"/>
                  </a:lnSpc>
                  <a:spcAft>
                    <a:spcPts val="1600"/>
                  </a:spcAft>
                  <a:buSzPts val="1100"/>
                </a:pPr>
                <a:endParaRPr sz="1100" b="1" dirty="0">
                  <a:latin typeface="Roboto"/>
                  <a:ea typeface="Roboto"/>
                  <a:cs typeface="Roboto"/>
                  <a:sym typeface="Roboto"/>
                </a:endParaRPr>
              </a:p>
            </p:txBody>
          </p:sp>
        </p:grpSp>
        <p:grpSp>
          <p:nvGrpSpPr>
            <p:cNvPr id="9" name="Google Shape;266;p38"/>
            <p:cNvGrpSpPr/>
            <p:nvPr/>
          </p:nvGrpSpPr>
          <p:grpSpPr>
            <a:xfrm>
              <a:off x="2817409" y="2547723"/>
              <a:ext cx="3509178" cy="3257207"/>
              <a:chOff x="3318063" y="1368287"/>
              <a:chExt cx="2408000" cy="2993481"/>
            </a:xfrm>
          </p:grpSpPr>
          <p:sp>
            <p:nvSpPr>
              <p:cNvPr id="166" name="Google Shape;267;p38"/>
              <p:cNvSpPr/>
              <p:nvPr/>
            </p:nvSpPr>
            <p:spPr>
              <a:xfrm>
                <a:off x="3595785" y="2775241"/>
                <a:ext cx="1853168" cy="919151"/>
              </a:xfrm>
              <a:custGeom>
                <a:avLst/>
                <a:gdLst/>
                <a:ahLst/>
                <a:cxnLst/>
                <a:rect l="0" t="0" r="0" b="0"/>
                <a:pathLst>
                  <a:path w="39012" h="12970" extrusionOk="0">
                    <a:moveTo>
                      <a:pt x="0" y="5914"/>
                    </a:moveTo>
                    <a:lnTo>
                      <a:pt x="19531" y="12970"/>
                    </a:lnTo>
                    <a:lnTo>
                      <a:pt x="39012" y="5914"/>
                    </a:lnTo>
                    <a:lnTo>
                      <a:pt x="19581" y="0"/>
                    </a:lnTo>
                    <a:close/>
                  </a:path>
                </a:pathLst>
              </a:custGeom>
              <a:solidFill>
                <a:srgbClr val="D9D9D9"/>
              </a:solidFill>
              <a:ln>
                <a:noFill/>
              </a:ln>
            </p:spPr>
          </p:sp>
          <p:sp>
            <p:nvSpPr>
              <p:cNvPr id="167" name="Google Shape;268;p38"/>
              <p:cNvSpPr/>
              <p:nvPr/>
            </p:nvSpPr>
            <p:spPr>
              <a:xfrm>
                <a:off x="3318063" y="3194383"/>
                <a:ext cx="1203867" cy="1167385"/>
              </a:xfrm>
              <a:custGeom>
                <a:avLst/>
                <a:gdLst/>
                <a:ahLst/>
                <a:cxnLst/>
                <a:rect l="0" t="0" r="0" b="0"/>
                <a:pathLst>
                  <a:path w="31954" h="20822" extrusionOk="0">
                    <a:moveTo>
                      <a:pt x="7355" y="0"/>
                    </a:moveTo>
                    <a:lnTo>
                      <a:pt x="31954" y="8796"/>
                    </a:lnTo>
                    <a:lnTo>
                      <a:pt x="31954" y="20822"/>
                    </a:lnTo>
                    <a:lnTo>
                      <a:pt x="0" y="8895"/>
                    </a:lnTo>
                    <a:close/>
                  </a:path>
                </a:pathLst>
              </a:custGeom>
              <a:solidFill>
                <a:srgbClr val="802017"/>
              </a:solidFill>
              <a:ln>
                <a:noFill/>
              </a:ln>
            </p:spPr>
          </p:sp>
          <p:sp>
            <p:nvSpPr>
              <p:cNvPr id="168" name="Google Shape;269;p38"/>
              <p:cNvSpPr/>
              <p:nvPr/>
            </p:nvSpPr>
            <p:spPr>
              <a:xfrm flipH="1">
                <a:off x="4522196" y="3194383"/>
                <a:ext cx="1203867" cy="1167385"/>
              </a:xfrm>
              <a:custGeom>
                <a:avLst/>
                <a:gdLst/>
                <a:ahLst/>
                <a:cxnLst/>
                <a:rect l="0" t="0" r="0" b="0"/>
                <a:pathLst>
                  <a:path w="31954" h="20822" extrusionOk="0">
                    <a:moveTo>
                      <a:pt x="7355" y="0"/>
                    </a:moveTo>
                    <a:lnTo>
                      <a:pt x="31954" y="8796"/>
                    </a:lnTo>
                    <a:lnTo>
                      <a:pt x="31954" y="20822"/>
                    </a:lnTo>
                    <a:lnTo>
                      <a:pt x="0" y="8895"/>
                    </a:lnTo>
                    <a:close/>
                  </a:path>
                </a:pathLst>
              </a:custGeom>
              <a:solidFill>
                <a:srgbClr val="D83829"/>
              </a:solidFill>
              <a:ln>
                <a:noFill/>
              </a:ln>
            </p:spPr>
          </p:sp>
          <p:sp>
            <p:nvSpPr>
              <p:cNvPr id="169" name="Google Shape;270;p38"/>
              <p:cNvSpPr/>
              <p:nvPr/>
            </p:nvSpPr>
            <p:spPr>
              <a:xfrm>
                <a:off x="3844034" y="2401368"/>
                <a:ext cx="1356545" cy="672851"/>
              </a:xfrm>
              <a:custGeom>
                <a:avLst/>
                <a:gdLst/>
                <a:ahLst/>
                <a:cxnLst/>
                <a:rect l="0" t="0" r="0" b="0"/>
                <a:pathLst>
                  <a:path w="39012" h="12970" extrusionOk="0">
                    <a:moveTo>
                      <a:pt x="0" y="5914"/>
                    </a:moveTo>
                    <a:lnTo>
                      <a:pt x="19531" y="12970"/>
                    </a:lnTo>
                    <a:lnTo>
                      <a:pt x="39012" y="5914"/>
                    </a:lnTo>
                    <a:lnTo>
                      <a:pt x="19581" y="0"/>
                    </a:lnTo>
                    <a:close/>
                  </a:path>
                </a:pathLst>
              </a:custGeom>
              <a:solidFill>
                <a:srgbClr val="D9D9D9"/>
              </a:solidFill>
              <a:ln>
                <a:noFill/>
              </a:ln>
            </p:spPr>
          </p:sp>
          <p:sp>
            <p:nvSpPr>
              <p:cNvPr id="170" name="Google Shape;271;p38"/>
              <p:cNvSpPr/>
              <p:nvPr/>
            </p:nvSpPr>
            <p:spPr>
              <a:xfrm>
                <a:off x="3930892" y="2272397"/>
                <a:ext cx="1175304" cy="581421"/>
              </a:xfrm>
              <a:custGeom>
                <a:avLst/>
                <a:gdLst/>
                <a:ahLst/>
                <a:cxnLst/>
                <a:rect l="0" t="0" r="0" b="0"/>
                <a:pathLst>
                  <a:path w="49248" h="16300" extrusionOk="0">
                    <a:moveTo>
                      <a:pt x="0" y="7554"/>
                    </a:moveTo>
                    <a:lnTo>
                      <a:pt x="24649" y="16300"/>
                    </a:lnTo>
                    <a:lnTo>
                      <a:pt x="49248" y="7604"/>
                    </a:lnTo>
                    <a:lnTo>
                      <a:pt x="24599" y="0"/>
                    </a:lnTo>
                    <a:close/>
                  </a:path>
                </a:pathLst>
              </a:custGeom>
              <a:solidFill>
                <a:srgbClr val="D9D9D9"/>
              </a:solidFill>
              <a:ln>
                <a:noFill/>
              </a:ln>
            </p:spPr>
          </p:sp>
          <p:sp>
            <p:nvSpPr>
              <p:cNvPr id="171" name="Google Shape;272;p38"/>
              <p:cNvSpPr/>
              <p:nvPr/>
            </p:nvSpPr>
            <p:spPr>
              <a:xfrm>
                <a:off x="4052837" y="2081437"/>
                <a:ext cx="931314" cy="460727"/>
              </a:xfrm>
              <a:custGeom>
                <a:avLst/>
                <a:gdLst/>
                <a:ahLst/>
                <a:cxnLst/>
                <a:rect l="0" t="0" r="0" b="0"/>
                <a:pathLst>
                  <a:path w="39012" h="12970" extrusionOk="0">
                    <a:moveTo>
                      <a:pt x="0" y="5914"/>
                    </a:moveTo>
                    <a:lnTo>
                      <a:pt x="19531" y="12970"/>
                    </a:lnTo>
                    <a:lnTo>
                      <a:pt x="39012" y="5914"/>
                    </a:lnTo>
                    <a:lnTo>
                      <a:pt x="19581" y="0"/>
                    </a:lnTo>
                    <a:close/>
                  </a:path>
                </a:pathLst>
              </a:custGeom>
              <a:solidFill>
                <a:srgbClr val="D9D9D9"/>
              </a:solidFill>
              <a:ln>
                <a:noFill/>
              </a:ln>
            </p:spPr>
          </p:sp>
          <p:sp>
            <p:nvSpPr>
              <p:cNvPr id="172" name="Google Shape;273;p38"/>
              <p:cNvSpPr/>
              <p:nvPr/>
            </p:nvSpPr>
            <p:spPr>
              <a:xfrm>
                <a:off x="4233144" y="1787006"/>
                <a:ext cx="573183" cy="289305"/>
              </a:xfrm>
              <a:custGeom>
                <a:avLst/>
                <a:gdLst/>
                <a:ahLst/>
                <a:cxnLst/>
                <a:rect l="0" t="0" r="0" b="0"/>
                <a:pathLst>
                  <a:path w="24053" h="8150" extrusionOk="0">
                    <a:moveTo>
                      <a:pt x="0" y="3827"/>
                    </a:moveTo>
                    <a:lnTo>
                      <a:pt x="11976" y="8150"/>
                    </a:lnTo>
                    <a:lnTo>
                      <a:pt x="24053" y="3827"/>
                    </a:lnTo>
                    <a:lnTo>
                      <a:pt x="12126" y="0"/>
                    </a:lnTo>
                    <a:close/>
                  </a:path>
                </a:pathLst>
              </a:custGeom>
              <a:solidFill>
                <a:srgbClr val="D9D9D9"/>
              </a:solidFill>
              <a:ln>
                <a:noFill/>
              </a:ln>
            </p:spPr>
          </p:sp>
          <p:sp>
            <p:nvSpPr>
              <p:cNvPr id="173" name="Google Shape;274;p38"/>
              <p:cNvSpPr/>
              <p:nvPr/>
            </p:nvSpPr>
            <p:spPr>
              <a:xfrm>
                <a:off x="3640743" y="2708179"/>
                <a:ext cx="881371" cy="854431"/>
              </a:xfrm>
              <a:custGeom>
                <a:avLst/>
                <a:gdLst/>
                <a:ahLst/>
                <a:cxnLst/>
                <a:rect l="0" t="0" r="0" b="0"/>
                <a:pathLst>
                  <a:path w="31954" h="20822" extrusionOk="0">
                    <a:moveTo>
                      <a:pt x="7355" y="0"/>
                    </a:moveTo>
                    <a:lnTo>
                      <a:pt x="31954" y="8796"/>
                    </a:lnTo>
                    <a:lnTo>
                      <a:pt x="31954" y="20822"/>
                    </a:lnTo>
                    <a:lnTo>
                      <a:pt x="0" y="8895"/>
                    </a:lnTo>
                    <a:close/>
                  </a:path>
                </a:pathLst>
              </a:custGeom>
              <a:solidFill>
                <a:srgbClr val="802017"/>
              </a:solidFill>
              <a:ln>
                <a:noFill/>
              </a:ln>
            </p:spPr>
          </p:sp>
          <p:sp>
            <p:nvSpPr>
              <p:cNvPr id="174" name="Google Shape;275;p38"/>
              <p:cNvSpPr/>
              <p:nvPr/>
            </p:nvSpPr>
            <p:spPr>
              <a:xfrm>
                <a:off x="3964720" y="2291507"/>
                <a:ext cx="555203" cy="453658"/>
              </a:xfrm>
              <a:custGeom>
                <a:avLst/>
                <a:gdLst/>
                <a:ahLst/>
                <a:cxnLst/>
                <a:rect l="0" t="0" r="0" b="0"/>
                <a:pathLst>
                  <a:path w="23257" h="12771" extrusionOk="0">
                    <a:moveTo>
                      <a:pt x="3727" y="0"/>
                    </a:moveTo>
                    <a:lnTo>
                      <a:pt x="0" y="4522"/>
                    </a:lnTo>
                    <a:lnTo>
                      <a:pt x="23257" y="12771"/>
                    </a:lnTo>
                    <a:lnTo>
                      <a:pt x="23257" y="7056"/>
                    </a:lnTo>
                    <a:close/>
                  </a:path>
                </a:pathLst>
              </a:custGeom>
              <a:gradFill>
                <a:gsLst>
                  <a:gs pos="0">
                    <a:srgbClr val="FFCA37"/>
                  </a:gs>
                  <a:gs pos="100000">
                    <a:srgbClr val="AD8107"/>
                  </a:gs>
                </a:gsLst>
                <a:lin ang="5400012" scaled="0"/>
              </a:gradFill>
              <a:ln>
                <a:noFill/>
              </a:ln>
            </p:spPr>
          </p:sp>
          <p:sp>
            <p:nvSpPr>
              <p:cNvPr id="175" name="Google Shape;276;p38"/>
              <p:cNvSpPr/>
              <p:nvPr/>
            </p:nvSpPr>
            <p:spPr>
              <a:xfrm flipH="1">
                <a:off x="4518736" y="2291507"/>
                <a:ext cx="555203" cy="453658"/>
              </a:xfrm>
              <a:custGeom>
                <a:avLst/>
                <a:gdLst/>
                <a:ahLst/>
                <a:cxnLst/>
                <a:rect l="0" t="0" r="0" b="0"/>
                <a:pathLst>
                  <a:path w="23257" h="12771" extrusionOk="0">
                    <a:moveTo>
                      <a:pt x="3727" y="0"/>
                    </a:moveTo>
                    <a:lnTo>
                      <a:pt x="0" y="4522"/>
                    </a:lnTo>
                    <a:lnTo>
                      <a:pt x="23257" y="12771"/>
                    </a:lnTo>
                    <a:lnTo>
                      <a:pt x="23257" y="7056"/>
                    </a:lnTo>
                    <a:close/>
                  </a:path>
                </a:pathLst>
              </a:custGeom>
              <a:solidFill>
                <a:srgbClr val="F4B400"/>
              </a:solidFill>
              <a:ln>
                <a:noFill/>
              </a:ln>
            </p:spPr>
          </p:sp>
          <p:sp>
            <p:nvSpPr>
              <p:cNvPr id="176" name="Google Shape;277;p38"/>
              <p:cNvSpPr/>
              <p:nvPr/>
            </p:nvSpPr>
            <p:spPr>
              <a:xfrm>
                <a:off x="4084537" y="1922553"/>
                <a:ext cx="435387" cy="501365"/>
              </a:xfrm>
              <a:custGeom>
                <a:avLst/>
                <a:gdLst/>
                <a:ahLst/>
                <a:cxnLst/>
                <a:rect l="0" t="0" r="0" b="0"/>
                <a:pathLst>
                  <a:path w="18238" h="14114" extrusionOk="0">
                    <a:moveTo>
                      <a:pt x="6262" y="0"/>
                    </a:moveTo>
                    <a:lnTo>
                      <a:pt x="18238" y="4324"/>
                    </a:lnTo>
                    <a:lnTo>
                      <a:pt x="18238" y="14114"/>
                    </a:lnTo>
                    <a:lnTo>
                      <a:pt x="0" y="7554"/>
                    </a:lnTo>
                    <a:close/>
                  </a:path>
                </a:pathLst>
              </a:custGeom>
              <a:solidFill>
                <a:srgbClr val="802017"/>
              </a:solidFill>
              <a:ln>
                <a:noFill/>
              </a:ln>
            </p:spPr>
          </p:sp>
          <p:sp>
            <p:nvSpPr>
              <p:cNvPr id="177" name="Google Shape;278;p38"/>
              <p:cNvSpPr/>
              <p:nvPr/>
            </p:nvSpPr>
            <p:spPr>
              <a:xfrm flipH="1">
                <a:off x="4518735" y="1922553"/>
                <a:ext cx="435387" cy="501365"/>
              </a:xfrm>
              <a:custGeom>
                <a:avLst/>
                <a:gdLst/>
                <a:ahLst/>
                <a:cxnLst/>
                <a:rect l="0" t="0" r="0" b="0"/>
                <a:pathLst>
                  <a:path w="18238" h="14114" extrusionOk="0">
                    <a:moveTo>
                      <a:pt x="6262" y="0"/>
                    </a:moveTo>
                    <a:lnTo>
                      <a:pt x="18238" y="4324"/>
                    </a:lnTo>
                    <a:lnTo>
                      <a:pt x="18238" y="14114"/>
                    </a:lnTo>
                    <a:lnTo>
                      <a:pt x="0" y="7554"/>
                    </a:lnTo>
                    <a:close/>
                  </a:path>
                </a:pathLst>
              </a:custGeom>
              <a:solidFill>
                <a:srgbClr val="A72A1E"/>
              </a:solidFill>
              <a:ln>
                <a:noFill/>
              </a:ln>
            </p:spPr>
          </p:sp>
          <p:sp>
            <p:nvSpPr>
              <p:cNvPr id="178" name="Google Shape;279;p38"/>
              <p:cNvSpPr/>
              <p:nvPr/>
            </p:nvSpPr>
            <p:spPr>
              <a:xfrm>
                <a:off x="4266040" y="1368287"/>
                <a:ext cx="253884" cy="593119"/>
              </a:xfrm>
              <a:custGeom>
                <a:avLst/>
                <a:gdLst/>
                <a:ahLst/>
                <a:cxnLst/>
                <a:rect l="0" t="0" r="0" b="0"/>
                <a:pathLst>
                  <a:path w="10635" h="16697" extrusionOk="0">
                    <a:moveTo>
                      <a:pt x="10635" y="0"/>
                    </a:moveTo>
                    <a:lnTo>
                      <a:pt x="0" y="12722"/>
                    </a:lnTo>
                    <a:lnTo>
                      <a:pt x="10635" y="16697"/>
                    </a:lnTo>
                    <a:close/>
                  </a:path>
                </a:pathLst>
              </a:custGeom>
              <a:solidFill>
                <a:srgbClr val="802017"/>
              </a:solidFill>
              <a:ln>
                <a:noFill/>
              </a:ln>
            </p:spPr>
          </p:sp>
          <p:sp>
            <p:nvSpPr>
              <p:cNvPr id="179" name="Google Shape;280;p38"/>
              <p:cNvSpPr/>
              <p:nvPr/>
            </p:nvSpPr>
            <p:spPr>
              <a:xfrm flipH="1">
                <a:off x="4518734" y="1368287"/>
                <a:ext cx="253884" cy="593119"/>
              </a:xfrm>
              <a:custGeom>
                <a:avLst/>
                <a:gdLst/>
                <a:ahLst/>
                <a:cxnLst/>
                <a:rect l="0" t="0" r="0" b="0"/>
                <a:pathLst>
                  <a:path w="10635" h="16697" extrusionOk="0">
                    <a:moveTo>
                      <a:pt x="10635" y="0"/>
                    </a:moveTo>
                    <a:lnTo>
                      <a:pt x="0" y="12722"/>
                    </a:lnTo>
                    <a:lnTo>
                      <a:pt x="10635" y="16697"/>
                    </a:lnTo>
                    <a:close/>
                  </a:path>
                </a:pathLst>
              </a:custGeom>
              <a:solidFill>
                <a:srgbClr val="A72A1E"/>
              </a:solidFill>
              <a:ln>
                <a:noFill/>
              </a:ln>
            </p:spPr>
          </p:sp>
          <p:sp>
            <p:nvSpPr>
              <p:cNvPr id="180" name="Google Shape;281;p38"/>
              <p:cNvSpPr/>
              <p:nvPr/>
            </p:nvSpPr>
            <p:spPr>
              <a:xfrm>
                <a:off x="3877348" y="2290728"/>
                <a:ext cx="642683" cy="657851"/>
              </a:xfrm>
              <a:custGeom>
                <a:avLst/>
                <a:gdLst/>
                <a:ahLst/>
                <a:cxnLst/>
                <a:rect l="0" t="0" r="0" b="0"/>
                <a:pathLst>
                  <a:path w="65016" h="46623" extrusionOk="0">
                    <a:moveTo>
                      <a:pt x="17858" y="0"/>
                    </a:moveTo>
                    <a:lnTo>
                      <a:pt x="0" y="22135"/>
                    </a:lnTo>
                    <a:lnTo>
                      <a:pt x="65016" y="46623"/>
                    </a:lnTo>
                    <a:lnTo>
                      <a:pt x="65016" y="17537"/>
                    </a:lnTo>
                    <a:close/>
                  </a:path>
                </a:pathLst>
              </a:custGeom>
              <a:solidFill>
                <a:srgbClr val="802017"/>
              </a:solidFill>
              <a:ln>
                <a:noFill/>
              </a:ln>
            </p:spPr>
          </p:sp>
          <p:sp>
            <p:nvSpPr>
              <p:cNvPr id="181" name="Google Shape;282;p38"/>
              <p:cNvSpPr/>
              <p:nvPr/>
            </p:nvSpPr>
            <p:spPr>
              <a:xfrm flipH="1">
                <a:off x="4518572" y="2291772"/>
                <a:ext cx="642683" cy="657851"/>
              </a:xfrm>
              <a:custGeom>
                <a:avLst/>
                <a:gdLst/>
                <a:ahLst/>
                <a:cxnLst/>
                <a:rect l="0" t="0" r="0" b="0"/>
                <a:pathLst>
                  <a:path w="65016" h="46623" extrusionOk="0">
                    <a:moveTo>
                      <a:pt x="17858" y="0"/>
                    </a:moveTo>
                    <a:lnTo>
                      <a:pt x="0" y="22135"/>
                    </a:lnTo>
                    <a:lnTo>
                      <a:pt x="65016" y="46623"/>
                    </a:lnTo>
                    <a:lnTo>
                      <a:pt x="65016" y="17537"/>
                    </a:lnTo>
                    <a:close/>
                  </a:path>
                </a:pathLst>
              </a:custGeom>
              <a:solidFill>
                <a:srgbClr val="B02C20"/>
              </a:solidFill>
              <a:ln>
                <a:noFill/>
              </a:ln>
            </p:spPr>
          </p:sp>
          <p:sp>
            <p:nvSpPr>
              <p:cNvPr id="182" name="Google Shape;283;p38"/>
              <p:cNvSpPr/>
              <p:nvPr/>
            </p:nvSpPr>
            <p:spPr>
              <a:xfrm flipH="1">
                <a:off x="4522009" y="2708179"/>
                <a:ext cx="881371" cy="854431"/>
              </a:xfrm>
              <a:custGeom>
                <a:avLst/>
                <a:gdLst/>
                <a:ahLst/>
                <a:cxnLst/>
                <a:rect l="0" t="0" r="0" b="0"/>
                <a:pathLst>
                  <a:path w="31954" h="20822" extrusionOk="0">
                    <a:moveTo>
                      <a:pt x="7355" y="0"/>
                    </a:moveTo>
                    <a:lnTo>
                      <a:pt x="31954" y="8796"/>
                    </a:lnTo>
                    <a:lnTo>
                      <a:pt x="31954" y="20822"/>
                    </a:lnTo>
                    <a:lnTo>
                      <a:pt x="0" y="8895"/>
                    </a:lnTo>
                    <a:close/>
                  </a:path>
                </a:pathLst>
              </a:custGeom>
              <a:solidFill>
                <a:srgbClr val="BE2F22"/>
              </a:solidFill>
              <a:ln>
                <a:noFill/>
              </a:ln>
            </p:spPr>
          </p:sp>
        </p:grpSp>
      </p:grpSp>
      <p:cxnSp>
        <p:nvCxnSpPr>
          <p:cNvPr id="48" name="Google Shape;247;p38"/>
          <p:cNvCxnSpPr/>
          <p:nvPr/>
        </p:nvCxnSpPr>
        <p:spPr>
          <a:xfrm>
            <a:off x="5293084" y="2551699"/>
            <a:ext cx="1119000" cy="0"/>
          </a:xfrm>
          <a:prstGeom prst="straightConnector1">
            <a:avLst/>
          </a:prstGeom>
          <a:noFill/>
          <a:ln w="9525" cap="flat" cmpd="sng">
            <a:solidFill>
              <a:srgbClr val="BDBDBD"/>
            </a:solidFill>
            <a:prstDash val="solid"/>
            <a:round/>
            <a:headEnd type="none" w="sm" len="sm"/>
            <a:tailEnd type="none" w="sm" len="sm"/>
          </a:ln>
        </p:spPr>
      </p:cxnSp>
    </p:spTree>
    <p:extLst>
      <p:ext uri="{BB962C8B-B14F-4D97-AF65-F5344CB8AC3E}">
        <p14:creationId xmlns:p14="http://schemas.microsoft.com/office/powerpoint/2010/main" val="3571011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5" name="Google Shape;288;p39"/>
          <p:cNvSpPr txBox="1">
            <a:spLocks/>
          </p:cNvSpPr>
          <p:nvPr/>
        </p:nvSpPr>
        <p:spPr>
          <a:xfrm>
            <a:off x="498764" y="365135"/>
            <a:ext cx="8478981" cy="84021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300"/>
            </a:pPr>
            <a:endParaRPr lang="es-MX" sz="1800" b="1" dirty="0">
              <a:latin typeface="+mj-lt"/>
            </a:endParaRPr>
          </a:p>
          <a:p>
            <a:pPr>
              <a:buSzPts val="4300"/>
            </a:pPr>
            <a:r>
              <a:rPr lang="es-MX" sz="1800" b="1" dirty="0">
                <a:latin typeface="+mj-lt"/>
              </a:rPr>
              <a:t>Artículo 134 de la CPEUM</a:t>
            </a:r>
          </a:p>
          <a:p>
            <a:pPr>
              <a:buSzPts val="4300"/>
            </a:pPr>
            <a:endParaRPr lang="es-MX" sz="1800" b="1" dirty="0">
              <a:latin typeface="+mj-lt"/>
            </a:endParaRPr>
          </a:p>
        </p:txBody>
      </p:sp>
      <p:sp>
        <p:nvSpPr>
          <p:cNvPr id="6" name="Google Shape;289;p39"/>
          <p:cNvSpPr txBox="1">
            <a:spLocks/>
          </p:cNvSpPr>
          <p:nvPr/>
        </p:nvSpPr>
        <p:spPr>
          <a:xfrm>
            <a:off x="188253" y="904008"/>
            <a:ext cx="7763563" cy="37599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indent="-349250" algn="just">
              <a:buSzPts val="1900"/>
              <a:buFont typeface="Arial"/>
              <a:buChar char="•"/>
            </a:pPr>
            <a:r>
              <a:rPr lang="es-MX" sz="1800" dirty="0"/>
              <a:t>Los recursos económicos de que dispongan la Federación, las entidades federativas, los Municipios y las demarcaciones territoriales de la Ciudad de México, se administrarán con </a:t>
            </a:r>
            <a:r>
              <a:rPr lang="es-MX" sz="1800" b="1" dirty="0"/>
              <a:t>eficiencia, eficacia, economía, transparencia y honradez </a:t>
            </a:r>
            <a:r>
              <a:rPr lang="es-MX" sz="1800" dirty="0"/>
              <a:t>para satisfacer los objetivos a los que estén destinados.</a:t>
            </a:r>
          </a:p>
          <a:p>
            <a:pPr indent="-349250" algn="just">
              <a:buSzPts val="1900"/>
              <a:buFont typeface="Arial"/>
              <a:buChar char="•"/>
            </a:pPr>
            <a:r>
              <a:rPr lang="es-MX" sz="1800" dirty="0"/>
              <a:t>…</a:t>
            </a:r>
          </a:p>
          <a:p>
            <a:pPr indent="-349250" algn="just">
              <a:buSzPts val="1900"/>
              <a:buFont typeface="Arial"/>
              <a:buChar char="•"/>
            </a:pPr>
            <a:r>
              <a:rPr lang="es-MX" sz="1800" dirty="0"/>
              <a:t>Las adquisiciones, arrendamientos y enajenaciones de todo tipo de bienes, prestación de servicios de cualquier naturaleza y la contratación de obra que realicen, se adjudicarán o llevarán a cabo a través de licitaciones públicas mediante convocatoria pública para que libremente se presenten proposiciones solventes en sobre cerrado, que será abierto públicamente, a fin de asegurar al Estado las mejores condiciones disponibles en cuanto a precio, calidad, financiamiento, oportunidad y demás circunstancias pertinentes.</a:t>
            </a:r>
          </a:p>
        </p:txBody>
      </p:sp>
    </p:spTree>
    <p:extLst>
      <p:ext uri="{BB962C8B-B14F-4D97-AF65-F5344CB8AC3E}">
        <p14:creationId xmlns:p14="http://schemas.microsoft.com/office/powerpoint/2010/main" val="2717543760"/>
      </p:ext>
    </p:extLst>
  </p:cSld>
  <p:clrMapOvr>
    <a:overrideClrMapping bg1="lt1" tx1="dk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94;p40"/>
          <p:cNvSpPr txBox="1">
            <a:spLocks/>
          </p:cNvSpPr>
          <p:nvPr/>
        </p:nvSpPr>
        <p:spPr>
          <a:xfrm>
            <a:off x="946650" y="543459"/>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1800" b="1" dirty="0">
                <a:solidFill>
                  <a:srgbClr val="000000"/>
                </a:solidFill>
                <a:latin typeface="+mj-lt"/>
                <a:ea typeface="Impact"/>
                <a:cs typeface="Impact"/>
                <a:sym typeface="Impact"/>
              </a:rPr>
              <a:t>LA SUPERVISIÓN DE LA EJECUCIÒN DE PROCEDIMIENTOS VISTA COMO UN MECANISMO DE PREVENCIÓN Y COMO UN INSTRUMENTO DE RENDICIÓN DE CUENTAS</a:t>
            </a:r>
          </a:p>
          <a:p>
            <a:pPr>
              <a:buClr>
                <a:srgbClr val="3A3838"/>
              </a:buClr>
              <a:buSzPts val="3600"/>
              <a:buFont typeface="Impact"/>
              <a:buNone/>
            </a:pPr>
            <a:r>
              <a:rPr lang="es-MX" sz="3600" dirty="0">
                <a:solidFill>
                  <a:srgbClr val="000000"/>
                </a:solidFill>
                <a:latin typeface="+mj-lt"/>
                <a:ea typeface="Impact"/>
                <a:cs typeface="Impact"/>
                <a:sym typeface="Impact"/>
              </a:rPr>
              <a:t> </a:t>
            </a:r>
            <a:endParaRPr lang="es-MX" dirty="0">
              <a:solidFill>
                <a:srgbClr val="000000"/>
              </a:solidFill>
              <a:latin typeface="+mj-lt"/>
            </a:endParaRPr>
          </a:p>
        </p:txBody>
      </p:sp>
      <p:sp>
        <p:nvSpPr>
          <p:cNvPr id="5" name="Google Shape;295;p40"/>
          <p:cNvSpPr txBox="1">
            <a:spLocks/>
          </p:cNvSpPr>
          <p:nvPr/>
        </p:nvSpPr>
        <p:spPr>
          <a:xfrm>
            <a:off x="946650" y="1036872"/>
            <a:ext cx="7169700" cy="37398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lgn="just">
              <a:spcBef>
                <a:spcPts val="0"/>
              </a:spcBef>
            </a:pPr>
            <a:endParaRPr lang="es-MX" sz="2200" b="1" dirty="0">
              <a:solidFill>
                <a:srgbClr val="3A3838"/>
              </a:solidFill>
            </a:endParaRPr>
          </a:p>
          <a:p>
            <a:pPr marL="0" indent="0" algn="just">
              <a:spcBef>
                <a:spcPts val="0"/>
              </a:spcBef>
            </a:pPr>
            <a:r>
              <a:rPr lang="es-ES" sz="1600" b="1" dirty="0">
                <a:solidFill>
                  <a:srgbClr val="3A3838"/>
                </a:solidFill>
                <a:latin typeface="+mj-lt"/>
              </a:rPr>
              <a:t>Artículo 45 LGRA. </a:t>
            </a:r>
            <a:r>
              <a:rPr lang="es-ES" sz="1600" dirty="0">
                <a:solidFill>
                  <a:srgbClr val="3A3838"/>
                </a:solidFill>
                <a:latin typeface="+mj-lt"/>
              </a:rPr>
              <a:t>Las </a:t>
            </a:r>
            <a:r>
              <a:rPr lang="es-ES" sz="1600" b="1" dirty="0">
                <a:solidFill>
                  <a:srgbClr val="3A3838"/>
                </a:solidFill>
                <a:latin typeface="+mj-lt"/>
              </a:rPr>
              <a:t>Secretarías o los Órganos internos de control </a:t>
            </a:r>
            <a:r>
              <a:rPr lang="es-ES" sz="1600" dirty="0">
                <a:solidFill>
                  <a:srgbClr val="3A3838"/>
                </a:solidFill>
                <a:latin typeface="+mj-lt"/>
              </a:rPr>
              <a:t>deberán </a:t>
            </a:r>
            <a:r>
              <a:rPr lang="es-ES" sz="1600" b="1" dirty="0">
                <a:solidFill>
                  <a:srgbClr val="3A3838"/>
                </a:solidFill>
                <a:latin typeface="+mj-lt"/>
              </a:rPr>
              <a:t>supervisar la ejecución de los procedimientos de contratación pública por parte de los contratantes </a:t>
            </a:r>
            <a:r>
              <a:rPr lang="es-ES" sz="1600" dirty="0">
                <a:solidFill>
                  <a:srgbClr val="3A3838"/>
                </a:solidFill>
                <a:latin typeface="+mj-lt"/>
              </a:rPr>
              <a:t>para garantizar que se lleva a cabo en los términos de las disposiciones en la materia, llevando a cabo las verificaciones procedentes si descubren anomalías. </a:t>
            </a:r>
          </a:p>
          <a:p>
            <a:pPr marL="225474" indent="-47674" algn="l">
              <a:buSzPts val="2800"/>
            </a:pPr>
            <a:endParaRPr lang="es-MX" sz="2800" dirty="0"/>
          </a:p>
          <a:p>
            <a:pPr marL="0" indent="0" algn="l">
              <a:buSzPts val="2800"/>
            </a:pPr>
            <a:endParaRPr lang="es-MX" sz="2800" dirty="0"/>
          </a:p>
        </p:txBody>
      </p:sp>
      <p:graphicFrame>
        <p:nvGraphicFramePr>
          <p:cNvPr id="4" name="3 Tabla"/>
          <p:cNvGraphicFramePr>
            <a:graphicFrameLocks noGrp="1"/>
          </p:cNvGraphicFramePr>
          <p:nvPr/>
        </p:nvGraphicFramePr>
        <p:xfrm>
          <a:off x="989076" y="2653283"/>
          <a:ext cx="7048500" cy="1676400"/>
        </p:xfrm>
        <a:graphic>
          <a:graphicData uri="http://schemas.openxmlformats.org/drawingml/2006/table">
            <a:tbl>
              <a:tblPr firstRow="1" bandRow="1">
                <a:tableStyleId>{5C22544A-7EE6-4342-B048-85BDC9FD1C3A}</a:tableStyleId>
              </a:tblPr>
              <a:tblGrid>
                <a:gridCol w="3524250">
                  <a:extLst>
                    <a:ext uri="{9D8B030D-6E8A-4147-A177-3AD203B41FA5}">
                      <a16:colId xmlns:a16="http://schemas.microsoft.com/office/drawing/2014/main" val="20000"/>
                    </a:ext>
                  </a:extLst>
                </a:gridCol>
                <a:gridCol w="3524250">
                  <a:extLst>
                    <a:ext uri="{9D8B030D-6E8A-4147-A177-3AD203B41FA5}">
                      <a16:colId xmlns:a16="http://schemas.microsoft.com/office/drawing/2014/main" val="20001"/>
                    </a:ext>
                  </a:extLst>
                </a:gridCol>
              </a:tblGrid>
              <a:tr h="403246">
                <a:tc>
                  <a:txBody>
                    <a:bodyPr/>
                    <a:lstStyle/>
                    <a:p>
                      <a:r>
                        <a:rPr lang="es-ES" dirty="0"/>
                        <a:t>MECANISMO DE PREVENCIÓN</a:t>
                      </a:r>
                    </a:p>
                    <a:p>
                      <a:pPr algn="ctr"/>
                      <a:endParaRPr lang="es-ES" dirty="0"/>
                    </a:p>
                  </a:txBody>
                  <a:tcPr/>
                </a:tc>
                <a:tc>
                  <a:txBody>
                    <a:bodyPr/>
                    <a:lstStyle/>
                    <a:p>
                      <a:r>
                        <a:rPr lang="es-ES" dirty="0"/>
                        <a:t>INSTRUMENTO</a:t>
                      </a:r>
                      <a:r>
                        <a:rPr lang="es-ES" baseline="0" dirty="0"/>
                        <a:t> DE RENDICIÓN DE CUENTAS </a:t>
                      </a:r>
                      <a:endParaRPr lang="es-ES" dirty="0"/>
                    </a:p>
                  </a:txBody>
                  <a:tcPr/>
                </a:tc>
                <a:extLst>
                  <a:ext uri="{0D108BD9-81ED-4DB2-BD59-A6C34878D82A}">
                    <a16:rowId xmlns:a16="http://schemas.microsoft.com/office/drawing/2014/main" val="10000"/>
                  </a:ext>
                </a:extLst>
              </a:tr>
              <a:tr h="1067415">
                <a:tc>
                  <a:txBody>
                    <a:bodyPr/>
                    <a:lstStyle/>
                    <a:p>
                      <a:pPr marL="0" indent="0" algn="ctr">
                        <a:spcBef>
                          <a:spcPts val="0"/>
                        </a:spcBef>
                      </a:pPr>
                      <a:r>
                        <a:rPr lang="es-ES" dirty="0"/>
                        <a:t>Supervisión</a:t>
                      </a:r>
                      <a:r>
                        <a:rPr lang="es-ES" baseline="0" dirty="0"/>
                        <a:t> de los procesos de contratación pública</a:t>
                      </a:r>
                    </a:p>
                    <a:p>
                      <a:pPr marL="0" indent="0" algn="l">
                        <a:spcBef>
                          <a:spcPts val="0"/>
                        </a:spcBef>
                      </a:pPr>
                      <a:endParaRPr lang="es-ES" baseline="0" dirty="0"/>
                    </a:p>
                    <a:p>
                      <a:pPr marL="342900" indent="-342900" algn="l">
                        <a:spcBef>
                          <a:spcPts val="0"/>
                        </a:spcBef>
                        <a:buAutoNum type="alphaLcParenR"/>
                      </a:pPr>
                      <a:r>
                        <a:rPr lang="es-ES" sz="1400" dirty="0">
                          <a:solidFill>
                            <a:srgbClr val="3A3838"/>
                          </a:solidFill>
                          <a:latin typeface="+mj-lt"/>
                        </a:rPr>
                        <a:t>Servidoras y servidores públicos.</a:t>
                      </a:r>
                    </a:p>
                    <a:p>
                      <a:pPr marL="342900" indent="-342900" algn="l">
                        <a:spcBef>
                          <a:spcPts val="0"/>
                        </a:spcBef>
                        <a:buAutoNum type="alphaLcParenR"/>
                      </a:pPr>
                      <a:r>
                        <a:rPr lang="es-ES" sz="1400" dirty="0">
                          <a:solidFill>
                            <a:srgbClr val="3A3838"/>
                          </a:solidFill>
                          <a:latin typeface="+mj-lt"/>
                        </a:rPr>
                        <a:t>Participación ciudadana</a:t>
                      </a:r>
                      <a:endParaRPr lang="es-ES" dirty="0"/>
                    </a:p>
                  </a:txBody>
                  <a:tcPr/>
                </a:tc>
                <a:tc>
                  <a:txBody>
                    <a:bodyPr/>
                    <a:lstStyle/>
                    <a:p>
                      <a:pPr algn="ctr"/>
                      <a:r>
                        <a:rPr lang="es-ES" dirty="0"/>
                        <a:t>Padrón de Testigo Social </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5194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94;p40"/>
          <p:cNvSpPr txBox="1">
            <a:spLocks/>
          </p:cNvSpPr>
          <p:nvPr/>
        </p:nvSpPr>
        <p:spPr>
          <a:xfrm>
            <a:off x="946650" y="543459"/>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1800" b="1" dirty="0">
                <a:solidFill>
                  <a:srgbClr val="000000"/>
                </a:solidFill>
                <a:latin typeface="+mj-lt"/>
                <a:ea typeface="Impact"/>
                <a:cs typeface="Impact"/>
                <a:sym typeface="Impact"/>
              </a:rPr>
              <a:t>LA SUPERVISIÓN DE LA EJECUCIÓN DE CONTRATACIONES PÚBLICAS VISTA COMO UN MECANISMO DE PREVENCIÓN</a:t>
            </a:r>
          </a:p>
          <a:p>
            <a:pPr>
              <a:buClr>
                <a:srgbClr val="3A3838"/>
              </a:buClr>
              <a:buSzPts val="3600"/>
              <a:buFont typeface="Impact"/>
              <a:buNone/>
            </a:pPr>
            <a:r>
              <a:rPr lang="es-MX" sz="3600" dirty="0">
                <a:solidFill>
                  <a:srgbClr val="000000"/>
                </a:solidFill>
                <a:latin typeface="+mj-lt"/>
                <a:ea typeface="Impact"/>
                <a:cs typeface="Impact"/>
                <a:sym typeface="Impact"/>
              </a:rPr>
              <a:t> </a:t>
            </a:r>
            <a:endParaRPr lang="es-MX" dirty="0">
              <a:solidFill>
                <a:srgbClr val="000000"/>
              </a:solidFill>
              <a:latin typeface="+mj-lt"/>
            </a:endParaRPr>
          </a:p>
        </p:txBody>
      </p:sp>
      <p:sp>
        <p:nvSpPr>
          <p:cNvPr id="5" name="Google Shape;295;p40"/>
          <p:cNvSpPr txBox="1">
            <a:spLocks/>
          </p:cNvSpPr>
          <p:nvPr/>
        </p:nvSpPr>
        <p:spPr>
          <a:xfrm>
            <a:off x="814062" y="1228440"/>
            <a:ext cx="7169700" cy="37398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lgn="just">
              <a:spcBef>
                <a:spcPts val="0"/>
              </a:spcBef>
            </a:pPr>
            <a:r>
              <a:rPr lang="es-MX" sz="1800" b="1" dirty="0">
                <a:solidFill>
                  <a:srgbClr val="3A3838"/>
                </a:solidFill>
                <a:latin typeface="+mj-lt"/>
              </a:rPr>
              <a:t>En una primera vertiente: </a:t>
            </a:r>
          </a:p>
          <a:p>
            <a:pPr marL="0" indent="0" algn="just">
              <a:spcBef>
                <a:spcPts val="0"/>
              </a:spcBef>
            </a:pPr>
            <a:r>
              <a:rPr lang="es-MX" sz="1800" dirty="0">
                <a:solidFill>
                  <a:srgbClr val="3A3838"/>
                </a:solidFill>
                <a:latin typeface="+mj-lt"/>
              </a:rPr>
              <a:t>La supervisión se realiza a través de mecanismos de control por servidoras y servidores públicos.</a:t>
            </a:r>
          </a:p>
          <a:p>
            <a:pPr marL="0" indent="0" algn="just">
              <a:spcBef>
                <a:spcPts val="0"/>
              </a:spcBef>
            </a:pPr>
            <a:endParaRPr lang="es-MX" sz="1800" dirty="0">
              <a:solidFill>
                <a:srgbClr val="3A3838"/>
              </a:solidFill>
              <a:latin typeface="+mj-lt"/>
            </a:endParaRPr>
          </a:p>
          <a:p>
            <a:pPr marL="0" indent="0" algn="just">
              <a:spcBef>
                <a:spcPts val="0"/>
              </a:spcBef>
            </a:pPr>
            <a:r>
              <a:rPr lang="es-MX" sz="1800" b="1" dirty="0">
                <a:solidFill>
                  <a:srgbClr val="3A3838"/>
                </a:solidFill>
                <a:latin typeface="+mj-lt"/>
              </a:rPr>
              <a:t>En una segunda vertiente:</a:t>
            </a:r>
          </a:p>
          <a:p>
            <a:pPr marL="0" indent="0" algn="just">
              <a:spcBef>
                <a:spcPts val="0"/>
              </a:spcBef>
            </a:pPr>
            <a:r>
              <a:rPr lang="es-MX" sz="1800" dirty="0">
                <a:solidFill>
                  <a:srgbClr val="3A3838"/>
                </a:solidFill>
                <a:latin typeface="+mj-lt"/>
              </a:rPr>
              <a:t>La supervisión se realiza a través del testigo social, el cual es un mecanismo de participación ciudadana cuya finalidad es prevenir actos y hechos de corrupción a través de la observación, vigilancia e intervención en las diversas etapas de los procedimientos de licitaciones públicas y adjudicaciones directas que realicen los entes públicos.</a:t>
            </a:r>
          </a:p>
          <a:p>
            <a:pPr marL="0" indent="0" algn="just">
              <a:spcBef>
                <a:spcPts val="0"/>
              </a:spcBef>
            </a:pPr>
            <a:endParaRPr lang="es-MX" sz="1800" dirty="0">
              <a:solidFill>
                <a:srgbClr val="3A3838"/>
              </a:solidFill>
              <a:latin typeface="+mj-lt"/>
            </a:endParaRPr>
          </a:p>
          <a:p>
            <a:pPr marL="0" indent="0" algn="just">
              <a:spcBef>
                <a:spcPts val="0"/>
              </a:spcBef>
            </a:pPr>
            <a:endParaRPr lang="es-MX" sz="1800" dirty="0">
              <a:solidFill>
                <a:srgbClr val="3A3838"/>
              </a:solidFill>
              <a:latin typeface="+mj-lt"/>
            </a:endParaRPr>
          </a:p>
        </p:txBody>
      </p:sp>
    </p:spTree>
    <p:extLst>
      <p:ext uri="{BB962C8B-B14F-4D97-AF65-F5344CB8AC3E}">
        <p14:creationId xmlns:p14="http://schemas.microsoft.com/office/powerpoint/2010/main" val="3551948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94;p40"/>
          <p:cNvSpPr txBox="1">
            <a:spLocks/>
          </p:cNvSpPr>
          <p:nvPr/>
        </p:nvSpPr>
        <p:spPr>
          <a:xfrm>
            <a:off x="946650" y="543459"/>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1800" b="1" dirty="0">
                <a:solidFill>
                  <a:srgbClr val="000000"/>
                </a:solidFill>
                <a:latin typeface="+mj-lt"/>
                <a:ea typeface="Impact"/>
                <a:cs typeface="Impact"/>
                <a:sym typeface="Impact"/>
              </a:rPr>
              <a:t>LA FIGURA DE TESTIGO SOCIAL VISTA COMO UN INSTRUMENTO DE RENDICIÓN DE CUENTAS</a:t>
            </a:r>
          </a:p>
          <a:p>
            <a:pPr>
              <a:buClr>
                <a:srgbClr val="3A3838"/>
              </a:buClr>
              <a:buSzPts val="3600"/>
              <a:buFont typeface="Impact"/>
              <a:buNone/>
            </a:pPr>
            <a:r>
              <a:rPr lang="es-MX" sz="3600" dirty="0">
                <a:solidFill>
                  <a:srgbClr val="000000"/>
                </a:solidFill>
                <a:latin typeface="+mj-lt"/>
                <a:ea typeface="Impact"/>
                <a:cs typeface="Impact"/>
                <a:sym typeface="Impact"/>
              </a:rPr>
              <a:t> </a:t>
            </a:r>
            <a:endParaRPr lang="es-MX" dirty="0">
              <a:solidFill>
                <a:srgbClr val="000000"/>
              </a:solidFill>
              <a:latin typeface="+mj-lt"/>
            </a:endParaRPr>
          </a:p>
        </p:txBody>
      </p:sp>
      <p:sp>
        <p:nvSpPr>
          <p:cNvPr id="5" name="Google Shape;295;p40"/>
          <p:cNvSpPr txBox="1">
            <a:spLocks/>
          </p:cNvSpPr>
          <p:nvPr/>
        </p:nvSpPr>
        <p:spPr>
          <a:xfrm>
            <a:off x="798822" y="1190340"/>
            <a:ext cx="7169700" cy="37398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r>
              <a:rPr lang="es-MX" sz="2000" b="1" dirty="0"/>
              <a:t>Artículo 4 LCG. </a:t>
            </a:r>
            <a:r>
              <a:rPr lang="es-MX" sz="2000" dirty="0"/>
              <a:t>El Sistema Estatal de Compras Gubernamentales, Enajenaciones y Contratación de Servicios se integra, entre otros datos:</a:t>
            </a:r>
          </a:p>
          <a:p>
            <a:pPr algn="just">
              <a:buFont typeface="Arial" pitchFamily="34" charset="0"/>
              <a:buChar char="•"/>
            </a:pPr>
            <a:r>
              <a:rPr lang="es-MX" sz="2000" dirty="0"/>
              <a:t>Testigos Sociales.</a:t>
            </a:r>
            <a:endParaRPr lang="es-ES" sz="2000" dirty="0"/>
          </a:p>
          <a:p>
            <a:pPr algn="just">
              <a:buFont typeface="Arial" pitchFamily="34" charset="0"/>
              <a:buChar char="•"/>
            </a:pPr>
            <a:r>
              <a:rPr lang="es-MX" sz="2000" dirty="0"/>
              <a:t>Los datos que integran el SECG, son de consulta pública para cualquier interesado, observando en todo momento las reservas de ley cuando así lo establezcan las disposiciones de protección de información, o cuando se trate de información que se considere como reservada o confidencial.</a:t>
            </a:r>
            <a:endParaRPr lang="es-MX" sz="2200" b="1" dirty="0">
              <a:solidFill>
                <a:srgbClr val="3A3838"/>
              </a:solidFill>
            </a:endParaRPr>
          </a:p>
          <a:p>
            <a:pPr marL="0" indent="0" algn="just">
              <a:spcBef>
                <a:spcPts val="0"/>
              </a:spcBef>
            </a:pPr>
            <a:endParaRPr lang="es-MX" sz="2200" b="1" dirty="0">
              <a:solidFill>
                <a:srgbClr val="3A3838"/>
              </a:solidFill>
            </a:endParaRPr>
          </a:p>
          <a:p>
            <a:pPr marL="0" indent="0" algn="just">
              <a:spcBef>
                <a:spcPts val="0"/>
              </a:spcBef>
            </a:pPr>
            <a:endParaRPr lang="es-MX" sz="1800" dirty="0">
              <a:solidFill>
                <a:srgbClr val="3A3838"/>
              </a:solidFill>
              <a:latin typeface="+mj-lt"/>
            </a:endParaRPr>
          </a:p>
          <a:p>
            <a:pPr marL="0" indent="0" algn="just">
              <a:spcBef>
                <a:spcPts val="0"/>
              </a:spcBef>
            </a:pPr>
            <a:endParaRPr lang="es-MX" sz="1800" dirty="0">
              <a:solidFill>
                <a:srgbClr val="3A3838"/>
              </a:solidFill>
              <a:latin typeface="+mj-lt"/>
            </a:endParaRPr>
          </a:p>
        </p:txBody>
      </p:sp>
    </p:spTree>
    <p:extLst>
      <p:ext uri="{BB962C8B-B14F-4D97-AF65-F5344CB8AC3E}">
        <p14:creationId xmlns:p14="http://schemas.microsoft.com/office/powerpoint/2010/main" val="3551948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94;p40"/>
          <p:cNvSpPr txBox="1">
            <a:spLocks/>
          </p:cNvSpPr>
          <p:nvPr/>
        </p:nvSpPr>
        <p:spPr>
          <a:xfrm>
            <a:off x="946650" y="543459"/>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1800" b="1" dirty="0">
                <a:solidFill>
                  <a:srgbClr val="000000"/>
                </a:solidFill>
                <a:latin typeface="+mj-lt"/>
                <a:ea typeface="Impact"/>
                <a:cs typeface="Impact"/>
                <a:sym typeface="Impact"/>
              </a:rPr>
              <a:t>LA FIGURA DE TESTIGO SOCIAL VISTA COMO UN INSTRUMENTO DE RENDICIÓN DE CUENTAS</a:t>
            </a:r>
          </a:p>
          <a:p>
            <a:pPr>
              <a:buClr>
                <a:srgbClr val="3A3838"/>
              </a:buClr>
              <a:buSzPts val="3600"/>
              <a:buFont typeface="Impact"/>
              <a:buNone/>
            </a:pPr>
            <a:r>
              <a:rPr lang="es-MX" sz="3600" dirty="0">
                <a:solidFill>
                  <a:srgbClr val="000000"/>
                </a:solidFill>
                <a:latin typeface="+mj-lt"/>
                <a:ea typeface="Impact"/>
                <a:cs typeface="Impact"/>
                <a:sym typeface="Impact"/>
              </a:rPr>
              <a:t> </a:t>
            </a:r>
            <a:endParaRPr lang="es-MX" dirty="0">
              <a:solidFill>
                <a:srgbClr val="000000"/>
              </a:solidFill>
              <a:latin typeface="+mj-lt"/>
            </a:endParaRPr>
          </a:p>
        </p:txBody>
      </p:sp>
      <p:sp>
        <p:nvSpPr>
          <p:cNvPr id="5" name="Google Shape;295;p40"/>
          <p:cNvSpPr txBox="1">
            <a:spLocks/>
          </p:cNvSpPr>
          <p:nvPr/>
        </p:nvSpPr>
        <p:spPr>
          <a:xfrm>
            <a:off x="836922" y="1403700"/>
            <a:ext cx="7169700" cy="37398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r>
              <a:rPr lang="es-MX" sz="2000" b="1" dirty="0"/>
              <a:t>Artículo 7 LCG. </a:t>
            </a:r>
            <a:r>
              <a:rPr lang="es-MX" sz="2000" dirty="0"/>
              <a:t>El Sistema Electrónico de CG se compone de los siguientes módulos:</a:t>
            </a:r>
            <a:endParaRPr lang="es-ES" sz="2000" dirty="0"/>
          </a:p>
          <a:p>
            <a:pPr>
              <a:buFont typeface="Arial" pitchFamily="34" charset="0"/>
              <a:buChar char="•"/>
            </a:pPr>
            <a:r>
              <a:rPr lang="es-MX" sz="2000" dirty="0"/>
              <a:t>Padrón de Testigos Sociales.</a:t>
            </a:r>
          </a:p>
          <a:p>
            <a:pPr algn="just"/>
            <a:r>
              <a:rPr lang="es-MX" sz="2000" b="1" dirty="0"/>
              <a:t>    Artículo 8. </a:t>
            </a:r>
            <a:r>
              <a:rPr lang="es-MX" sz="2000" dirty="0"/>
              <a:t>El SECG contendrá por lo menos, la siguiente información, la cual deberá verificarse que se encuentra actualizada: </a:t>
            </a:r>
          </a:p>
          <a:p>
            <a:pPr algn="just"/>
            <a:endParaRPr lang="es-ES" sz="2000" dirty="0"/>
          </a:p>
          <a:p>
            <a:pPr>
              <a:buFont typeface="Arial" pitchFamily="34" charset="0"/>
              <a:buChar char="•"/>
            </a:pPr>
            <a:r>
              <a:rPr lang="es-MX" sz="2000" dirty="0"/>
              <a:t>El Padrón de Testigos Sociales y los reportes que emitan.</a:t>
            </a:r>
            <a:endParaRPr lang="es-ES" sz="2000" dirty="0"/>
          </a:p>
          <a:p>
            <a:endParaRPr lang="es-ES" sz="2000" dirty="0"/>
          </a:p>
          <a:p>
            <a:pPr marL="0" indent="0" algn="just">
              <a:spcBef>
                <a:spcPts val="0"/>
              </a:spcBef>
            </a:pPr>
            <a:endParaRPr lang="es-MX" sz="1800" dirty="0">
              <a:solidFill>
                <a:srgbClr val="3A3838"/>
              </a:solidFill>
              <a:latin typeface="+mj-lt"/>
            </a:endParaRPr>
          </a:p>
          <a:p>
            <a:pPr marL="0" indent="0" algn="just">
              <a:spcBef>
                <a:spcPts val="0"/>
              </a:spcBef>
            </a:pPr>
            <a:endParaRPr lang="es-MX" sz="1800" dirty="0">
              <a:solidFill>
                <a:srgbClr val="3A3838"/>
              </a:solidFill>
              <a:latin typeface="+mj-lt"/>
            </a:endParaRPr>
          </a:p>
        </p:txBody>
      </p:sp>
    </p:spTree>
    <p:extLst>
      <p:ext uri="{BB962C8B-B14F-4D97-AF65-F5344CB8AC3E}">
        <p14:creationId xmlns:p14="http://schemas.microsoft.com/office/powerpoint/2010/main" val="3551948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294;p40"/>
          <p:cNvSpPr txBox="1">
            <a:spLocks/>
          </p:cNvSpPr>
          <p:nvPr/>
        </p:nvSpPr>
        <p:spPr>
          <a:xfrm>
            <a:off x="946650" y="543459"/>
            <a:ext cx="7250700" cy="8259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buFont typeface="Impact"/>
              <a:buNone/>
            </a:pPr>
            <a:r>
              <a:rPr lang="es-MX" sz="3600" b="1" dirty="0">
                <a:solidFill>
                  <a:srgbClr val="000000"/>
                </a:solidFill>
                <a:latin typeface="+mj-lt"/>
                <a:ea typeface="Impact"/>
                <a:cs typeface="Impact"/>
                <a:sym typeface="Impact"/>
              </a:rPr>
              <a:t>¿Qué es el Testigo Social?</a:t>
            </a:r>
            <a:endParaRPr lang="es-MX" b="1" dirty="0">
              <a:solidFill>
                <a:srgbClr val="000000"/>
              </a:solidFill>
              <a:latin typeface="+mj-lt"/>
            </a:endParaRPr>
          </a:p>
        </p:txBody>
      </p:sp>
      <p:sp>
        <p:nvSpPr>
          <p:cNvPr id="5" name="Google Shape;295;p40"/>
          <p:cNvSpPr txBox="1">
            <a:spLocks/>
          </p:cNvSpPr>
          <p:nvPr/>
        </p:nvSpPr>
        <p:spPr>
          <a:xfrm>
            <a:off x="946650" y="1036872"/>
            <a:ext cx="7169700" cy="3739800"/>
          </a:xfrm>
          <a:prstGeom prst="rect">
            <a:avLst/>
          </a:prstGeom>
          <a:noFill/>
          <a:ln>
            <a:noFill/>
          </a:ln>
        </p:spPr>
        <p:txBody>
          <a:bodyPr spcFirstLastPara="1" wrap="square" lIns="81975" tIns="40975" rIns="81975" bIns="4097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lgn="just">
              <a:spcBef>
                <a:spcPts val="0"/>
              </a:spcBef>
            </a:pPr>
            <a:endParaRPr lang="es-MX" sz="2200" b="1" dirty="0">
              <a:solidFill>
                <a:srgbClr val="3A3838"/>
              </a:solidFill>
            </a:endParaRPr>
          </a:p>
          <a:p>
            <a:pPr marL="0" indent="0" algn="just">
              <a:spcBef>
                <a:spcPts val="0"/>
              </a:spcBef>
            </a:pPr>
            <a:endParaRPr lang="es-MX" sz="2200" b="1" dirty="0">
              <a:solidFill>
                <a:srgbClr val="3A3838"/>
              </a:solidFill>
              <a:latin typeface="+mj-lt"/>
            </a:endParaRPr>
          </a:p>
          <a:p>
            <a:pPr marL="0" indent="0" algn="just">
              <a:spcBef>
                <a:spcPts val="0"/>
              </a:spcBef>
            </a:pPr>
            <a:r>
              <a:rPr lang="es-MX" sz="2200" b="1" dirty="0">
                <a:solidFill>
                  <a:srgbClr val="3A3838"/>
                </a:solidFill>
                <a:latin typeface="+mj-lt"/>
              </a:rPr>
              <a:t>Artículo 2, fracción XX de la LCG</a:t>
            </a:r>
            <a:r>
              <a:rPr lang="es-MX" sz="2200" dirty="0">
                <a:solidFill>
                  <a:srgbClr val="3A3838"/>
                </a:solidFill>
                <a:latin typeface="+mj-lt"/>
              </a:rPr>
              <a:t>. Es l</a:t>
            </a:r>
            <a:r>
              <a:rPr lang="es-MX" sz="2200" i="1" dirty="0">
                <a:solidFill>
                  <a:srgbClr val="3A3838"/>
                </a:solidFill>
                <a:latin typeface="+mj-lt"/>
              </a:rPr>
              <a:t>a persona física o jurídica que participa con voz en los procedimientos de adquisiciones y contratación de servicios y que emite un testimonio final de conformidad con esta Ley.</a:t>
            </a:r>
          </a:p>
          <a:p>
            <a:pPr marL="0" indent="0" algn="just">
              <a:spcBef>
                <a:spcPts val="0"/>
              </a:spcBef>
            </a:pPr>
            <a:endParaRPr lang="es-MX" sz="2200" dirty="0">
              <a:solidFill>
                <a:srgbClr val="3A3838"/>
              </a:solidFill>
              <a:latin typeface="+mj-lt"/>
            </a:endParaRPr>
          </a:p>
          <a:p>
            <a:pPr marL="0" indent="0" algn="just">
              <a:spcBef>
                <a:spcPts val="0"/>
              </a:spcBef>
            </a:pPr>
            <a:endParaRPr lang="es-MX" sz="2200" dirty="0">
              <a:solidFill>
                <a:srgbClr val="3A3838"/>
              </a:solidFill>
            </a:endParaRPr>
          </a:p>
          <a:p>
            <a:pPr marL="0" indent="0" algn="just">
              <a:spcBef>
                <a:spcPts val="0"/>
              </a:spcBef>
            </a:pPr>
            <a:endParaRPr lang="es-MX" dirty="0"/>
          </a:p>
          <a:p>
            <a:pPr marL="225474" indent="-47674" algn="l">
              <a:buSzPts val="2800"/>
            </a:pPr>
            <a:endParaRPr lang="es-MX" sz="2800" dirty="0"/>
          </a:p>
          <a:p>
            <a:pPr marL="0" indent="0" algn="l">
              <a:buSzPts val="2800"/>
            </a:pPr>
            <a:endParaRPr lang="es-MX" sz="2800" dirty="0"/>
          </a:p>
        </p:txBody>
      </p:sp>
    </p:spTree>
    <p:extLst>
      <p:ext uri="{BB962C8B-B14F-4D97-AF65-F5344CB8AC3E}">
        <p14:creationId xmlns:p14="http://schemas.microsoft.com/office/powerpoint/2010/main" val="3551948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75;p50"/>
          <p:cNvSpPr txBox="1">
            <a:spLocks/>
          </p:cNvSpPr>
          <p:nvPr/>
        </p:nvSpPr>
        <p:spPr>
          <a:xfrm>
            <a:off x="628650" y="365127"/>
            <a:ext cx="7886700" cy="76748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nSpc>
                <a:spcPct val="100000"/>
              </a:lnSpc>
              <a:buSzPts val="1100"/>
              <a:buFont typeface="Arial"/>
              <a:buNone/>
            </a:pPr>
            <a:r>
              <a:rPr lang="es-MX" sz="2400" b="1" dirty="0">
                <a:solidFill>
                  <a:srgbClr val="000000"/>
                </a:solidFill>
                <a:latin typeface="+mj-lt"/>
                <a:ea typeface="Arial"/>
                <a:cs typeface="Arial"/>
                <a:sym typeface="Arial"/>
              </a:rPr>
              <a:t>FUNCIONES</a:t>
            </a:r>
            <a:r>
              <a:rPr lang="es-MX" sz="2400" dirty="0">
                <a:solidFill>
                  <a:srgbClr val="000000"/>
                </a:solidFill>
                <a:latin typeface="+mj-lt"/>
              </a:rPr>
              <a:t> </a:t>
            </a:r>
            <a:r>
              <a:rPr lang="es-MX" sz="2400" b="1" dirty="0">
                <a:solidFill>
                  <a:srgbClr val="000000"/>
                </a:solidFill>
                <a:latin typeface="+mj-lt"/>
                <a:ea typeface="Arial"/>
                <a:cs typeface="Arial"/>
                <a:sym typeface="Arial"/>
              </a:rPr>
              <a:t>DEL TESTIGO SOCIAL Art. 40 LCG </a:t>
            </a:r>
            <a:endParaRPr lang="es-MX" sz="2400" dirty="0">
              <a:solidFill>
                <a:srgbClr val="000000"/>
              </a:solidFill>
              <a:latin typeface="+mj-lt"/>
            </a:endParaRPr>
          </a:p>
        </p:txBody>
      </p:sp>
      <p:sp>
        <p:nvSpPr>
          <p:cNvPr id="5" name="Google Shape;376;p50"/>
          <p:cNvSpPr txBox="1">
            <a:spLocks/>
          </p:cNvSpPr>
          <p:nvPr/>
        </p:nvSpPr>
        <p:spPr>
          <a:xfrm>
            <a:off x="524741" y="792300"/>
            <a:ext cx="7886700" cy="4351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indent="-393700" algn="just">
              <a:buSzPts val="2600"/>
              <a:buFont typeface="Arial"/>
              <a:buAutoNum type="romanUcPeriod"/>
            </a:pPr>
            <a:endParaRPr lang="es-MX" sz="2000" b="1" dirty="0">
              <a:latin typeface="+mj-lt"/>
            </a:endParaRPr>
          </a:p>
          <a:p>
            <a:pPr indent="-393700" algn="just">
              <a:buSzPts val="2600"/>
              <a:buFont typeface="Arial"/>
              <a:buAutoNum type="romanUcPeriod"/>
            </a:pPr>
            <a:r>
              <a:rPr lang="es-MX" sz="2000" b="1" dirty="0">
                <a:latin typeface="+mj-lt"/>
              </a:rPr>
              <a:t>Participar con voz pero sin voto</a:t>
            </a:r>
            <a:r>
              <a:rPr lang="es-MX" sz="2000" dirty="0">
                <a:latin typeface="+mj-lt"/>
              </a:rPr>
              <a:t> en las diversas etapas de las contrataciones públicas en las que haya sido designado;</a:t>
            </a:r>
          </a:p>
          <a:p>
            <a:pPr indent="-393700" algn="just">
              <a:spcBef>
                <a:spcPts val="0"/>
              </a:spcBef>
              <a:buSzPts val="2600"/>
              <a:buFont typeface="Arial"/>
              <a:buAutoNum type="romanUcPeriod"/>
            </a:pPr>
            <a:r>
              <a:rPr lang="es-MX" sz="2000" b="1" dirty="0">
                <a:latin typeface="+mj-lt"/>
              </a:rPr>
              <a:t>Proponer</a:t>
            </a:r>
            <a:r>
              <a:rPr lang="es-MX" sz="2000" dirty="0">
                <a:latin typeface="+mj-lt"/>
              </a:rPr>
              <a:t> a los entes públicos, </a:t>
            </a:r>
            <a:r>
              <a:rPr lang="es-MX" sz="2000" b="1" dirty="0">
                <a:latin typeface="+mj-lt"/>
              </a:rPr>
              <a:t>mejoras</a:t>
            </a:r>
            <a:r>
              <a:rPr lang="es-MX" sz="2000" dirty="0">
                <a:latin typeface="+mj-lt"/>
              </a:rPr>
              <a:t> </a:t>
            </a:r>
            <a:r>
              <a:rPr lang="es-MX" sz="2000" b="1" dirty="0">
                <a:latin typeface="+mj-lt"/>
              </a:rPr>
              <a:t>para fortalecer la transparencia e imparcialidad</a:t>
            </a:r>
            <a:r>
              <a:rPr lang="es-MX" sz="2000" dirty="0">
                <a:latin typeface="+mj-lt"/>
              </a:rPr>
              <a:t> en adquisiciones, arrendamientos y servicios;</a:t>
            </a:r>
          </a:p>
          <a:p>
            <a:pPr indent="-393700" algn="just">
              <a:spcBef>
                <a:spcPts val="0"/>
              </a:spcBef>
              <a:buSzPts val="2600"/>
              <a:buFont typeface="Arial"/>
              <a:buAutoNum type="romanUcPeriod"/>
            </a:pPr>
            <a:r>
              <a:rPr lang="es-MX" sz="2000" b="1" dirty="0">
                <a:latin typeface="+mj-lt"/>
              </a:rPr>
              <a:t>Dar seguimiento a las recomendaciones </a:t>
            </a:r>
            <a:r>
              <a:rPr lang="es-MX" sz="2000" dirty="0">
                <a:latin typeface="+mj-lt"/>
              </a:rPr>
              <a:t>derivadas de su participación;</a:t>
            </a:r>
          </a:p>
          <a:p>
            <a:pPr indent="-393700" algn="just">
              <a:spcBef>
                <a:spcPts val="0"/>
              </a:spcBef>
              <a:buSzPts val="2600"/>
              <a:buFont typeface="Arial"/>
              <a:buAutoNum type="romanUcPeriod"/>
            </a:pPr>
            <a:r>
              <a:rPr lang="es-MX" sz="2000" b="1" dirty="0">
                <a:latin typeface="+mj-lt"/>
              </a:rPr>
              <a:t> Emitir</a:t>
            </a:r>
            <a:r>
              <a:rPr lang="es-MX" sz="2000" dirty="0">
                <a:latin typeface="+mj-lt"/>
              </a:rPr>
              <a:t> al final de su participación </a:t>
            </a:r>
            <a:r>
              <a:rPr lang="es-MX" sz="2000" b="1" dirty="0">
                <a:latin typeface="+mj-lt"/>
              </a:rPr>
              <a:t>el testimonio correspondiente</a:t>
            </a:r>
            <a:r>
              <a:rPr lang="es-MX" sz="2000" dirty="0">
                <a:latin typeface="+mj-lt"/>
              </a:rPr>
              <a:t>.</a:t>
            </a:r>
          </a:p>
        </p:txBody>
      </p:sp>
    </p:spTree>
    <p:extLst>
      <p:ext uri="{BB962C8B-B14F-4D97-AF65-F5344CB8AC3E}">
        <p14:creationId xmlns:p14="http://schemas.microsoft.com/office/powerpoint/2010/main" val="4002212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81;p51"/>
          <p:cNvSpPr txBox="1">
            <a:spLocks/>
          </p:cNvSpPr>
          <p:nvPr/>
        </p:nvSpPr>
        <p:spPr>
          <a:xfrm>
            <a:off x="-75948" y="385910"/>
            <a:ext cx="8856266" cy="97982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300"/>
            </a:pPr>
            <a:endParaRPr lang="es-MX" sz="2400" b="1" dirty="0">
              <a:latin typeface="Arial"/>
              <a:ea typeface="Arial"/>
              <a:cs typeface="Arial"/>
              <a:sym typeface="Arial"/>
            </a:endParaRPr>
          </a:p>
          <a:p>
            <a:pPr>
              <a:buSzPts val="4300"/>
            </a:pPr>
            <a:r>
              <a:rPr lang="es-MX" sz="2400" b="1" dirty="0">
                <a:latin typeface="Arial"/>
                <a:ea typeface="Arial"/>
                <a:cs typeface="Arial"/>
                <a:sym typeface="Arial"/>
              </a:rPr>
              <a:t>OBLIGACIONES DEL TESTIGO SOCIAL (modelo estatal)</a:t>
            </a:r>
          </a:p>
          <a:p>
            <a:pPr>
              <a:buSzPts val="4300"/>
            </a:pPr>
            <a:endParaRPr lang="es-MX" sz="4300" dirty="0">
              <a:solidFill>
                <a:srgbClr val="000000"/>
              </a:solidFill>
            </a:endParaRPr>
          </a:p>
        </p:txBody>
      </p:sp>
      <p:sp>
        <p:nvSpPr>
          <p:cNvPr id="5" name="Google Shape;382;p51"/>
          <p:cNvSpPr txBox="1">
            <a:spLocks/>
          </p:cNvSpPr>
          <p:nvPr/>
        </p:nvSpPr>
        <p:spPr>
          <a:xfrm>
            <a:off x="363682" y="990601"/>
            <a:ext cx="8416636" cy="344631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2900" algn="just">
              <a:lnSpc>
                <a:spcPct val="115000"/>
              </a:lnSpc>
              <a:spcBef>
                <a:spcPts val="987"/>
              </a:spcBef>
              <a:buClr>
                <a:schemeClr val="dk1"/>
              </a:buClr>
              <a:buSzPts val="1800"/>
              <a:buFont typeface="Arial"/>
              <a:buAutoNum type="romanUcPeriod"/>
            </a:pPr>
            <a:r>
              <a:rPr lang="es-MX" sz="1600" dirty="0">
                <a:solidFill>
                  <a:schemeClr val="dk1"/>
                </a:solidFill>
                <a:latin typeface="+mj-lt"/>
                <a:ea typeface="Calibri"/>
                <a:cs typeface="Calibri"/>
                <a:sym typeface="Calibri"/>
              </a:rPr>
              <a:t>Conducirse de manera </a:t>
            </a:r>
            <a:r>
              <a:rPr lang="es-MX" sz="1600" b="1" dirty="0">
                <a:solidFill>
                  <a:schemeClr val="dk1"/>
                </a:solidFill>
                <a:latin typeface="+mj-lt"/>
              </a:rPr>
              <a:t>imparcial, objetiva, independiente, honesta</a:t>
            </a:r>
            <a:r>
              <a:rPr lang="es-MX" sz="1600" dirty="0">
                <a:solidFill>
                  <a:schemeClr val="dk1"/>
                </a:solidFill>
                <a:latin typeface="+mj-lt"/>
                <a:ea typeface="Calibri"/>
                <a:cs typeface="Calibri"/>
                <a:sym typeface="Calibri"/>
              </a:rPr>
              <a:t> y ética;</a:t>
            </a:r>
          </a:p>
          <a:p>
            <a:pPr marL="457200" indent="-342900" algn="just">
              <a:lnSpc>
                <a:spcPct val="115000"/>
              </a:lnSpc>
              <a:buClr>
                <a:schemeClr val="dk1"/>
              </a:buClr>
              <a:buSzPts val="1800"/>
              <a:buFont typeface="Arial"/>
              <a:buAutoNum type="romanUcPeriod"/>
            </a:pPr>
            <a:r>
              <a:rPr lang="es-MX" sz="1600" dirty="0">
                <a:solidFill>
                  <a:schemeClr val="dk1"/>
                </a:solidFill>
                <a:latin typeface="+mj-lt"/>
                <a:ea typeface="Calibri"/>
                <a:cs typeface="Calibri"/>
                <a:sym typeface="Calibri"/>
              </a:rPr>
              <a:t>Participar en todas las etapas del procedimiento en el que intervenga;</a:t>
            </a:r>
          </a:p>
          <a:p>
            <a:pPr marL="457200" indent="-342900" algn="just">
              <a:lnSpc>
                <a:spcPct val="115000"/>
              </a:lnSpc>
              <a:buClr>
                <a:schemeClr val="dk1"/>
              </a:buClr>
              <a:buSzPts val="1800"/>
              <a:buFont typeface="Arial"/>
              <a:buAutoNum type="romanUcPeriod"/>
            </a:pPr>
            <a:r>
              <a:rPr lang="es-MX" sz="1600" dirty="0">
                <a:solidFill>
                  <a:schemeClr val="dk1"/>
                </a:solidFill>
                <a:latin typeface="+mj-lt"/>
                <a:ea typeface="Calibri"/>
                <a:cs typeface="Calibri"/>
                <a:sym typeface="Calibri"/>
              </a:rPr>
              <a:t>Emitir su opinión o testimonio respecto del procedimiento en el que participe;</a:t>
            </a:r>
          </a:p>
          <a:p>
            <a:pPr marL="457200" indent="-342900" algn="just">
              <a:lnSpc>
                <a:spcPct val="115000"/>
              </a:lnSpc>
              <a:buClr>
                <a:schemeClr val="dk1"/>
              </a:buClr>
              <a:buSzPts val="1800"/>
              <a:buFont typeface="Arial"/>
              <a:buAutoNum type="romanUcPeriod"/>
            </a:pPr>
            <a:r>
              <a:rPr lang="es-MX" sz="1600" dirty="0">
                <a:solidFill>
                  <a:schemeClr val="dk1"/>
                </a:solidFill>
                <a:latin typeface="+mj-lt"/>
                <a:ea typeface="Calibri"/>
                <a:cs typeface="Calibri"/>
                <a:sym typeface="Calibri"/>
              </a:rPr>
              <a:t>Hacer del conocimiento del ente público convocante, las propuestas de mejora detectadas;</a:t>
            </a:r>
          </a:p>
          <a:p>
            <a:pPr marL="457200" indent="-342900" algn="just">
              <a:lnSpc>
                <a:spcPct val="115000"/>
              </a:lnSpc>
              <a:buClr>
                <a:schemeClr val="dk1"/>
              </a:buClr>
              <a:buSzPts val="1800"/>
              <a:buFont typeface="Arial"/>
              <a:buAutoNum type="romanUcPeriod"/>
            </a:pPr>
            <a:r>
              <a:rPr lang="es-MX" sz="1600" b="1" dirty="0">
                <a:solidFill>
                  <a:schemeClr val="dk1"/>
                </a:solidFill>
                <a:latin typeface="+mj-lt"/>
              </a:rPr>
              <a:t>Presentar el Manifiesto de Vínculos y Relaciones y la Declaración de Integridad y No Colusión;</a:t>
            </a:r>
          </a:p>
          <a:p>
            <a:pPr marL="457200" indent="-342900" algn="just">
              <a:lnSpc>
                <a:spcPct val="115000"/>
              </a:lnSpc>
              <a:buClr>
                <a:schemeClr val="dk1"/>
              </a:buClr>
              <a:buSzPts val="1800"/>
              <a:buFont typeface="Arial"/>
              <a:buAutoNum type="romanUcPeriod"/>
            </a:pPr>
            <a:r>
              <a:rPr lang="es-MX" sz="1600" dirty="0">
                <a:solidFill>
                  <a:schemeClr val="dk1"/>
                </a:solidFill>
                <a:latin typeface="+mj-lt"/>
                <a:ea typeface="Calibri"/>
                <a:cs typeface="Calibri"/>
                <a:sym typeface="Calibri"/>
              </a:rPr>
              <a:t>Abstenerse de intervenir en el procedimiento respecto del cual vaya a emitir su opinión o testimonio, cuando sobrevenga algún impedimento para desempeñarse como testigo social</a:t>
            </a:r>
            <a:r>
              <a:rPr lang="es-MX" sz="1800" dirty="0">
                <a:solidFill>
                  <a:schemeClr val="dk1"/>
                </a:solidFill>
                <a:latin typeface="+mj-lt"/>
                <a:ea typeface="Calibri"/>
                <a:cs typeface="Calibri"/>
                <a:sym typeface="Calibri"/>
              </a:rPr>
              <a:t>.</a:t>
            </a:r>
          </a:p>
          <a:p>
            <a:pPr algn="ctr">
              <a:lnSpc>
                <a:spcPct val="90000"/>
              </a:lnSpc>
              <a:spcBef>
                <a:spcPts val="987"/>
              </a:spcBef>
              <a:buClr>
                <a:schemeClr val="dk1"/>
              </a:buClr>
              <a:buSzPts val="1100"/>
            </a:pPr>
            <a:endParaRPr lang="es-MX" sz="2800" dirty="0">
              <a:solidFill>
                <a:schemeClr val="dk1"/>
              </a:solidFill>
              <a:latin typeface="Calibri"/>
              <a:ea typeface="Calibri"/>
              <a:cs typeface="Calibri"/>
              <a:sym typeface="Calibri"/>
            </a:endParaRPr>
          </a:p>
          <a:p>
            <a:pPr algn="ctr">
              <a:lnSpc>
                <a:spcPct val="90000"/>
              </a:lnSpc>
              <a:spcBef>
                <a:spcPts val="987"/>
              </a:spcBef>
              <a:buClr>
                <a:schemeClr val="dk1"/>
              </a:buClr>
              <a:buSzPts val="2800"/>
            </a:pPr>
            <a:endParaRPr lang="es-MX" sz="28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9399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Rectángulo 1">
            <a:extLst>
              <a:ext uri="{FF2B5EF4-FFF2-40B4-BE49-F238E27FC236}">
                <a16:creationId xmlns:a16="http://schemas.microsoft.com/office/drawing/2014/main" id="{E0B5CF02-1D5D-4D2C-9998-0FEDAB386A27}"/>
              </a:ext>
            </a:extLst>
          </p:cNvPr>
          <p:cNvSpPr/>
          <p:nvPr/>
        </p:nvSpPr>
        <p:spPr>
          <a:xfrm>
            <a:off x="861296" y="590578"/>
            <a:ext cx="7337912" cy="4431983"/>
          </a:xfrm>
          <a:prstGeom prst="rect">
            <a:avLst/>
          </a:prstGeom>
        </p:spPr>
        <p:txBody>
          <a:bodyPr wrap="square">
            <a:spAutoFit/>
          </a:bodyPr>
          <a:lstStyle/>
          <a:p>
            <a:pPr algn="ctr"/>
            <a:r>
              <a:rPr lang="es-MX" sz="1800" b="1" dirty="0">
                <a:latin typeface="+mn-lt"/>
                <a:cs typeface="Arial" panose="020B0604020202020204" pitchFamily="34" charset="0"/>
              </a:rPr>
              <a:t>AUTORIDADES COMPETENTES PARA IMPLEMENTAR LOS MECANISMOS DE PREVENCIÓN </a:t>
            </a:r>
          </a:p>
          <a:p>
            <a:pPr algn="just"/>
            <a:endParaRPr lang="es-MX" sz="1800" dirty="0">
              <a:latin typeface="+mn-lt"/>
              <a:cs typeface="Arial" panose="020B0604020202020204" pitchFamily="34" charset="0"/>
            </a:endParaRPr>
          </a:p>
          <a:p>
            <a:pPr algn="just"/>
            <a:r>
              <a:rPr lang="es-MX" sz="1800" dirty="0">
                <a:latin typeface="+mn-lt"/>
                <a:cs typeface="Arial" panose="020B0604020202020204" pitchFamily="34" charset="0"/>
              </a:rPr>
              <a:t>1.- </a:t>
            </a:r>
            <a:r>
              <a:rPr lang="es-MX" sz="1800" b="1" dirty="0">
                <a:latin typeface="+mn-lt"/>
                <a:cs typeface="Arial" panose="020B0604020202020204" pitchFamily="34" charset="0"/>
              </a:rPr>
              <a:t>Secretarías. </a:t>
            </a:r>
            <a:r>
              <a:rPr lang="es-MX" sz="1800" dirty="0">
                <a:latin typeface="+mn-lt"/>
                <a:cs typeface="Arial" panose="020B0604020202020204" pitchFamily="34" charset="0"/>
              </a:rPr>
              <a:t>Contraloría del Estado. (3 XXIV LGRA)</a:t>
            </a:r>
          </a:p>
          <a:p>
            <a:pPr algn="just"/>
            <a:endParaRPr lang="es-MX" sz="1800" dirty="0">
              <a:latin typeface="+mn-lt"/>
              <a:cs typeface="Arial" panose="020B0604020202020204" pitchFamily="34" charset="0"/>
            </a:endParaRPr>
          </a:p>
          <a:p>
            <a:pPr algn="just"/>
            <a:r>
              <a:rPr lang="es-MX" sz="1800" dirty="0">
                <a:latin typeface="+mn-lt"/>
                <a:cs typeface="Arial" panose="020B0604020202020204" pitchFamily="34" charset="0"/>
              </a:rPr>
              <a:t>2.- </a:t>
            </a:r>
            <a:r>
              <a:rPr lang="es-MX" sz="1800" b="1" dirty="0">
                <a:latin typeface="+mn-lt"/>
                <a:cs typeface="Arial" panose="020B0604020202020204" pitchFamily="34" charset="0"/>
              </a:rPr>
              <a:t>Órganos Internos de Control. </a:t>
            </a:r>
            <a:r>
              <a:rPr lang="es-MX" sz="1800" dirty="0">
                <a:latin typeface="+mn-lt"/>
                <a:cs typeface="Arial" panose="020B0604020202020204" pitchFamily="34" charset="0"/>
              </a:rPr>
              <a:t>Las unidades administrativas a cargo de promover, evaluar y fortalecer el buen funcionamiento del control interno en los </a:t>
            </a:r>
            <a:r>
              <a:rPr lang="es-MX" sz="1800" b="1" dirty="0">
                <a:latin typeface="+mn-lt"/>
                <a:cs typeface="Arial" panose="020B0604020202020204" pitchFamily="34" charset="0"/>
              </a:rPr>
              <a:t>entes públicos, </a:t>
            </a:r>
            <a:r>
              <a:rPr lang="es-MX" sz="1800" dirty="0">
                <a:latin typeface="+mn-lt"/>
                <a:cs typeface="Arial" panose="020B0604020202020204" pitchFamily="34" charset="0"/>
              </a:rPr>
              <a:t>entre otras. (3 F XXI LGRA)</a:t>
            </a:r>
          </a:p>
          <a:p>
            <a:pPr algn="just"/>
            <a:endParaRPr lang="es-MX" sz="1800" dirty="0">
              <a:latin typeface="+mn-lt"/>
              <a:cs typeface="Arial" panose="020B0604020202020204" pitchFamily="34" charset="0"/>
            </a:endParaRPr>
          </a:p>
          <a:p>
            <a:pPr algn="just"/>
            <a:r>
              <a:rPr lang="es-MX" sz="1800" b="1" dirty="0">
                <a:latin typeface="+mn-lt"/>
                <a:cs typeface="Arial" panose="020B0604020202020204" pitchFamily="34" charset="0"/>
              </a:rPr>
              <a:t>Ente Público: </a:t>
            </a:r>
            <a:r>
              <a:rPr lang="es-MX" sz="1800" dirty="0">
                <a:latin typeface="+mn-lt"/>
                <a:cs typeface="Arial" panose="020B0604020202020204" pitchFamily="34" charset="0"/>
              </a:rPr>
              <a:t>Entre otros referidos en la LGRA, los Municipios y sus Dependencias y Entidades.  (3 F X LGRA)</a:t>
            </a:r>
          </a:p>
          <a:p>
            <a:pPr algn="just"/>
            <a:endParaRPr lang="es-MX" sz="1800" dirty="0">
              <a:latin typeface="+mn-lt"/>
              <a:cs typeface="Arial" panose="020B0604020202020204" pitchFamily="34" charset="0"/>
            </a:endParaRPr>
          </a:p>
          <a:p>
            <a:pPr algn="just"/>
            <a:endParaRPr lang="es-MX" sz="1800" dirty="0">
              <a:latin typeface="+mn-lt"/>
              <a:cs typeface="Arial" panose="020B0604020202020204" pitchFamily="34" charset="0"/>
            </a:endParaRPr>
          </a:p>
          <a:p>
            <a:pPr algn="ctr"/>
            <a:endParaRPr lang="es-MX" sz="2400" b="1" dirty="0">
              <a:latin typeface="Arial Rounded MT Bold" panose="020F0704030504030204" pitchFamily="34" charset="0"/>
              <a:cs typeface="Arial" panose="020B0604020202020204" pitchFamily="34" charset="0"/>
            </a:endParaRPr>
          </a:p>
          <a:p>
            <a:pPr algn="ctr"/>
            <a:endParaRPr lang="es-MX" sz="2400" b="1" dirty="0">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189873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40;p44"/>
          <p:cNvSpPr txBox="1">
            <a:spLocks/>
          </p:cNvSpPr>
          <p:nvPr/>
        </p:nvSpPr>
        <p:spPr>
          <a:xfrm>
            <a:off x="755055" y="281068"/>
            <a:ext cx="7471800" cy="1217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300"/>
            </a:pPr>
            <a:endParaRPr lang="es-MX" sz="3000" b="1" dirty="0"/>
          </a:p>
          <a:p>
            <a:pPr>
              <a:buSzPts val="4300"/>
            </a:pPr>
            <a:r>
              <a:rPr lang="es-MX" sz="2000" b="1" dirty="0">
                <a:latin typeface="+mj-lt"/>
              </a:rPr>
              <a:t>¿QUÉ INSTANCIA DEFINE LOS CASOS EN LOS QUE DEBA PARTICIPAR UN TESTIGO SOCIAL EN UNA CONTRATACIÓN PÚBLICA MUNICIPAL?</a:t>
            </a:r>
          </a:p>
        </p:txBody>
      </p:sp>
      <p:sp>
        <p:nvSpPr>
          <p:cNvPr id="5" name="Google Shape;341;p44"/>
          <p:cNvSpPr txBox="1">
            <a:spLocks/>
          </p:cNvSpPr>
          <p:nvPr/>
        </p:nvSpPr>
        <p:spPr>
          <a:xfrm>
            <a:off x="368115" y="1402080"/>
            <a:ext cx="8151348" cy="34869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SzPts val="2800"/>
            </a:pPr>
            <a:endParaRPr lang="es-MX" sz="2000" b="1" dirty="0"/>
          </a:p>
          <a:p>
            <a:pPr algn="just">
              <a:buSzPts val="2800"/>
            </a:pPr>
            <a:r>
              <a:rPr lang="es-MX" sz="2000" b="1" dirty="0"/>
              <a:t>Art. 24 fracción XIII LCG. El Comité de Adquisiciones de cada ente público.</a:t>
            </a:r>
          </a:p>
          <a:p>
            <a:pPr lvl="0" algn="just">
              <a:buSzPts val="2800"/>
            </a:pPr>
            <a:r>
              <a:rPr lang="es-MX" sz="2000" b="1" dirty="0"/>
              <a:t>	</a:t>
            </a:r>
            <a:r>
              <a:rPr lang="es-MX" sz="2000" i="1" dirty="0"/>
              <a:t>Definir aquellos casos en que, por el impacto de una contratación  sobre los programas sustantivos del ente público, deberá presentar un testigo social.</a:t>
            </a:r>
          </a:p>
          <a:p>
            <a:pPr lvl="0" algn="just">
              <a:buSzPts val="2800"/>
            </a:pPr>
            <a:r>
              <a:rPr lang="es-MX" sz="2000" dirty="0"/>
              <a:t>	</a:t>
            </a:r>
          </a:p>
        </p:txBody>
      </p:sp>
    </p:spTree>
    <p:extLst>
      <p:ext uri="{BB962C8B-B14F-4D97-AF65-F5344CB8AC3E}">
        <p14:creationId xmlns:p14="http://schemas.microsoft.com/office/powerpoint/2010/main" val="3180600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52;p46"/>
          <p:cNvSpPr txBox="1"/>
          <p:nvPr/>
        </p:nvSpPr>
        <p:spPr>
          <a:xfrm>
            <a:off x="1197709" y="457207"/>
            <a:ext cx="6956400" cy="1122211"/>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rgbClr val="000000"/>
              </a:buClr>
              <a:buSzPts val="2800"/>
              <a:buFont typeface="Arial"/>
              <a:buNone/>
            </a:pPr>
            <a:r>
              <a:rPr lang="es-MX" sz="1800" b="1" dirty="0">
                <a:latin typeface="Calibri"/>
                <a:ea typeface="Calibri"/>
                <a:cs typeface="Calibri"/>
                <a:sym typeface="Calibri"/>
              </a:rPr>
              <a:t>¿EN QUÉ OTRO DOCUMENTO SE DETERMINA LA PARTICIPACIÓN DE UN TESTIGO SOCIAL EN LA LICITACIÓN?</a:t>
            </a:r>
          </a:p>
        </p:txBody>
      </p:sp>
      <p:sp>
        <p:nvSpPr>
          <p:cNvPr id="5" name="Google Shape;353;p46"/>
          <p:cNvSpPr txBox="1"/>
          <p:nvPr/>
        </p:nvSpPr>
        <p:spPr>
          <a:xfrm>
            <a:off x="450724" y="1330200"/>
            <a:ext cx="8117700" cy="3813300"/>
          </a:xfrm>
          <a:prstGeom prst="rect">
            <a:avLst/>
          </a:prstGeom>
          <a:noFill/>
          <a:ln>
            <a:noFill/>
          </a:ln>
        </p:spPr>
        <p:txBody>
          <a:bodyPr spcFirstLastPara="1" wrap="square" lIns="91425" tIns="91425" rIns="91425" bIns="91425" anchor="t" anchorCtr="0">
            <a:noAutofit/>
          </a:bodyPr>
          <a:lstStyle/>
          <a:p>
            <a:pPr marL="50800" marR="0" lvl="0" indent="0" algn="l" rtl="0">
              <a:lnSpc>
                <a:spcPct val="90000"/>
              </a:lnSpc>
              <a:spcBef>
                <a:spcPts val="987"/>
              </a:spcBef>
              <a:spcAft>
                <a:spcPts val="0"/>
              </a:spcAft>
              <a:buClr>
                <a:srgbClr val="000000"/>
              </a:buClr>
              <a:buSzPts val="1800"/>
              <a:buFont typeface="Arial"/>
              <a:buNone/>
            </a:pPr>
            <a:r>
              <a:rPr lang="es-MX" sz="1600" b="1" i="0" u="none" strike="noStrike" cap="none" dirty="0">
                <a:solidFill>
                  <a:srgbClr val="000000"/>
                </a:solidFill>
                <a:latin typeface="Calibri"/>
                <a:ea typeface="Calibri"/>
                <a:cs typeface="Calibri"/>
                <a:sym typeface="Calibri"/>
              </a:rPr>
              <a:t>CAPÍTULO VI . Artículo 37. LCG</a:t>
            </a:r>
            <a:endParaRPr sz="1600" b="0" i="0" u="none" strike="noStrike" cap="none" dirty="0">
              <a:solidFill>
                <a:srgbClr val="000000"/>
              </a:solidFill>
              <a:latin typeface="Calibri"/>
              <a:ea typeface="Calibri"/>
              <a:cs typeface="Calibri"/>
              <a:sym typeface="Calibri"/>
            </a:endParaRPr>
          </a:p>
          <a:p>
            <a:pPr marL="50800" marR="0" lvl="0" indent="0" algn="just" rtl="0">
              <a:lnSpc>
                <a:spcPct val="90000"/>
              </a:lnSpc>
              <a:spcBef>
                <a:spcPts val="987"/>
              </a:spcBef>
              <a:spcAft>
                <a:spcPts val="0"/>
              </a:spcAft>
              <a:buClr>
                <a:srgbClr val="000000"/>
              </a:buClr>
              <a:buSzPts val="1400"/>
              <a:buFont typeface="Arial"/>
              <a:buNone/>
            </a:pPr>
            <a:r>
              <a:rPr lang="es-MX" sz="1600" b="0" i="0" u="sng" strike="noStrike" cap="none" dirty="0">
                <a:solidFill>
                  <a:srgbClr val="000000"/>
                </a:solidFill>
                <a:latin typeface="Calibri"/>
                <a:ea typeface="Calibri"/>
                <a:cs typeface="Calibri"/>
                <a:sym typeface="Calibri"/>
              </a:rPr>
              <a:t>En las bases relativas</a:t>
            </a:r>
            <a:r>
              <a:rPr lang="es-MX" sz="1600" b="0" i="0" u="none" strike="noStrike" cap="none" dirty="0">
                <a:solidFill>
                  <a:srgbClr val="000000"/>
                </a:solidFill>
                <a:latin typeface="Calibri"/>
                <a:ea typeface="Calibri"/>
                <a:cs typeface="Calibri"/>
                <a:sym typeface="Calibri"/>
              </a:rPr>
              <a:t> a los procedimientos de licitación pública se deberá </a:t>
            </a:r>
            <a:r>
              <a:rPr lang="es-MX" sz="1600" b="0" i="0" u="sng" strike="noStrike" cap="none" dirty="0">
                <a:solidFill>
                  <a:srgbClr val="000000"/>
                </a:solidFill>
                <a:latin typeface="Calibri"/>
                <a:ea typeface="Calibri"/>
                <a:cs typeface="Calibri"/>
                <a:sym typeface="Calibri"/>
              </a:rPr>
              <a:t>prever la participación de testigos sociales</a:t>
            </a:r>
            <a:r>
              <a:rPr lang="es-MX" sz="1600" b="0" i="0" u="none" strike="noStrike" cap="none" dirty="0">
                <a:solidFill>
                  <a:srgbClr val="000000"/>
                </a:solidFill>
                <a:latin typeface="Calibri"/>
                <a:ea typeface="Calibri"/>
                <a:cs typeface="Calibri"/>
                <a:sym typeface="Calibri"/>
              </a:rPr>
              <a:t>, con la cual se garantizará que su desarrollo se lleve a cabo de conformidad con la normatividad aplicable; así como para favorecer la práctica de denuncias de faltas administrativas, de ser el caso.</a:t>
            </a:r>
          </a:p>
          <a:p>
            <a:pPr marL="50800" marR="0" lvl="0" indent="0" algn="ctr" rtl="0">
              <a:lnSpc>
                <a:spcPct val="90000"/>
              </a:lnSpc>
              <a:spcBef>
                <a:spcPts val="987"/>
              </a:spcBef>
              <a:spcAft>
                <a:spcPts val="0"/>
              </a:spcAft>
              <a:buClr>
                <a:srgbClr val="000000"/>
              </a:buClr>
              <a:buSzPts val="1400"/>
              <a:buFont typeface="Arial"/>
              <a:buNone/>
            </a:pPr>
            <a:r>
              <a:rPr lang="es-MX" sz="1600" dirty="0">
                <a:latin typeface="Calibri"/>
                <a:ea typeface="Calibri"/>
                <a:cs typeface="Calibri"/>
                <a:sym typeface="Calibri"/>
              </a:rPr>
              <a:t>¿</a:t>
            </a:r>
            <a:r>
              <a:rPr lang="es-MX" sz="1600" b="1" dirty="0">
                <a:latin typeface="+mj-lt"/>
                <a:ea typeface="Calibri"/>
                <a:cs typeface="Calibri"/>
                <a:sym typeface="Calibri"/>
              </a:rPr>
              <a:t>QUIÉN DETERMINA LA PARTICIPACIÓN DE UN TESTIGO SOCIAL EN LAS ADJUDICACIONES DIRECTAS?</a:t>
            </a:r>
            <a:endParaRPr lang="es-MX" sz="1800" b="1" i="0" u="none" strike="noStrike" cap="none" dirty="0">
              <a:solidFill>
                <a:srgbClr val="000000"/>
              </a:solidFill>
              <a:latin typeface="+mj-lt"/>
              <a:ea typeface="Calibri"/>
              <a:cs typeface="Calibri"/>
              <a:sym typeface="Calibri"/>
            </a:endParaRPr>
          </a:p>
          <a:p>
            <a:pPr marL="50800" lvl="0" algn="just">
              <a:lnSpc>
                <a:spcPct val="90000"/>
              </a:lnSpc>
              <a:spcBef>
                <a:spcPts val="987"/>
              </a:spcBef>
              <a:buSzPts val="1400"/>
            </a:pPr>
            <a:r>
              <a:rPr lang="es-MX" sz="1600" dirty="0">
                <a:latin typeface="Calibri"/>
                <a:ea typeface="Calibri"/>
                <a:cs typeface="Calibri"/>
                <a:sym typeface="Calibri"/>
              </a:rPr>
              <a:t>Los Testigos sociales </a:t>
            </a:r>
            <a:r>
              <a:rPr lang="es-MX" sz="1600" b="1" u="sng" dirty="0">
                <a:latin typeface="Calibri"/>
                <a:ea typeface="Calibri"/>
                <a:cs typeface="Calibri"/>
                <a:sym typeface="Calibri"/>
              </a:rPr>
              <a:t>participarán en las adjudicaciones directas que determine la Contraloría y los Órganos Internos de Control</a:t>
            </a:r>
            <a:r>
              <a:rPr lang="es-MX" sz="1600" dirty="0">
                <a:latin typeface="Calibri"/>
                <a:ea typeface="Calibri"/>
                <a:cs typeface="Calibri"/>
                <a:sym typeface="Calibri"/>
              </a:rPr>
              <a:t> de los Entes Públicos, atendiendo al impacto que la contratación tenga en los programas sustantivos del ente público.</a:t>
            </a:r>
            <a:endParaRPr sz="1600" b="0" i="0" u="none" strike="noStrike" cap="none" dirty="0">
              <a:solidFill>
                <a:srgbClr val="000000"/>
              </a:solidFill>
              <a:latin typeface="Calibri"/>
              <a:ea typeface="Calibri"/>
              <a:cs typeface="Calibri"/>
              <a:sym typeface="Calibri"/>
            </a:endParaRPr>
          </a:p>
          <a:p>
            <a:pPr marL="450850" marR="0" lvl="0" indent="-222250" algn="l" rtl="0">
              <a:lnSpc>
                <a:spcPct val="90000"/>
              </a:lnSpc>
              <a:spcBef>
                <a:spcPts val="987"/>
              </a:spcBef>
              <a:spcAft>
                <a:spcPts val="0"/>
              </a:spcAft>
              <a:buClr>
                <a:srgbClr val="000000"/>
              </a:buClr>
              <a:buSzPts val="1800"/>
              <a:buFont typeface="Arial"/>
              <a:buNone/>
            </a:pPr>
            <a:endParaRPr sz="1600" b="0" i="0" u="none" strike="noStrike" cap="none" dirty="0">
              <a:solidFill>
                <a:srgbClr val="000000"/>
              </a:solidFill>
              <a:latin typeface="Calibri"/>
              <a:ea typeface="Calibri"/>
              <a:cs typeface="Calibri"/>
              <a:sym typeface="Calibri"/>
            </a:endParaRPr>
          </a:p>
          <a:p>
            <a:pPr marL="50800" marR="0" lvl="0" indent="0" algn="just" rtl="0">
              <a:lnSpc>
                <a:spcPct val="90000"/>
              </a:lnSpc>
              <a:spcBef>
                <a:spcPts val="987"/>
              </a:spcBef>
              <a:spcAft>
                <a:spcPts val="0"/>
              </a:spcAft>
              <a:buClr>
                <a:srgbClr val="000000"/>
              </a:buClr>
              <a:buSzPts val="2800"/>
              <a:buFont typeface="Arial"/>
              <a:buNone/>
            </a:pPr>
            <a:endParaRPr sz="2800" b="0"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62129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40;p44"/>
          <p:cNvSpPr txBox="1">
            <a:spLocks/>
          </p:cNvSpPr>
          <p:nvPr/>
        </p:nvSpPr>
        <p:spPr>
          <a:xfrm>
            <a:off x="755055" y="281068"/>
            <a:ext cx="7471800" cy="12171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300"/>
            </a:pPr>
            <a:endParaRPr lang="es-MX" sz="3000" b="1" dirty="0"/>
          </a:p>
          <a:p>
            <a:pPr>
              <a:buSzPts val="4300"/>
            </a:pPr>
            <a:r>
              <a:rPr lang="es-MX" sz="2000" b="1" dirty="0">
                <a:latin typeface="+mj-lt"/>
              </a:rPr>
              <a:t>PLANEACIÓN-PRESUPUESTACIÓN DEL SERVICIO DE TESTIGO SOCIAL</a:t>
            </a:r>
          </a:p>
        </p:txBody>
      </p:sp>
      <p:sp>
        <p:nvSpPr>
          <p:cNvPr id="5" name="Google Shape;341;p44"/>
          <p:cNvSpPr txBox="1">
            <a:spLocks/>
          </p:cNvSpPr>
          <p:nvPr/>
        </p:nvSpPr>
        <p:spPr>
          <a:xfrm>
            <a:off x="368115" y="1402080"/>
            <a:ext cx="8151348" cy="34869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lvl="0" algn="just">
              <a:buSzPts val="2800"/>
            </a:pPr>
            <a:r>
              <a:rPr lang="es-MX" sz="2000" dirty="0"/>
              <a:t>	La gestión relativa a la definición de los casos en los que deba participar un testigo social en una contratación pública debe empatarse con el aspecto </a:t>
            </a:r>
            <a:r>
              <a:rPr lang="es-MX" sz="2000" b="1" dirty="0"/>
              <a:t>presupuestal y de planeación</a:t>
            </a:r>
            <a:r>
              <a:rPr lang="es-MX" sz="2000" dirty="0"/>
              <a:t> correspondiente a cada ente público y transmitirse oportunamente al órgano interno de control municipal, para la designación del testigo social que deba cubrir la contratación correspondiente.</a:t>
            </a:r>
            <a:r>
              <a:rPr lang="es-ES" sz="2000" dirty="0"/>
              <a:t> </a:t>
            </a:r>
          </a:p>
          <a:p>
            <a:pPr lvl="0" algn="just">
              <a:buSzPts val="2800"/>
            </a:pPr>
            <a:r>
              <a:rPr lang="es-ES" sz="2000" dirty="0"/>
              <a:t>	Los </a:t>
            </a:r>
            <a:r>
              <a:rPr lang="es-ES" sz="2000" u="sng" dirty="0"/>
              <a:t>presupuestos</a:t>
            </a:r>
            <a:r>
              <a:rPr lang="es-ES" sz="2000" dirty="0"/>
              <a:t> de egresos correspondientes a </a:t>
            </a:r>
            <a:r>
              <a:rPr lang="es-ES" sz="2000" u="sng" dirty="0"/>
              <a:t>cada ente público especificarán</a:t>
            </a:r>
            <a:r>
              <a:rPr lang="es-ES" sz="2000" dirty="0"/>
              <a:t> anualmente los criterios y montos de la </a:t>
            </a:r>
            <a:r>
              <a:rPr lang="es-ES" sz="2000" u="sng" dirty="0"/>
              <a:t>contraprestación</a:t>
            </a:r>
            <a:r>
              <a:rPr lang="es-ES" sz="2000" dirty="0"/>
              <a:t> de testigos sociales en función de la importancia y del presupuesto asignado a la contratación de que se trate.</a:t>
            </a:r>
            <a:endParaRPr lang="es-MX" sz="2000" dirty="0"/>
          </a:p>
          <a:p>
            <a:pPr lvl="0" algn="just">
              <a:buSzPts val="2800"/>
            </a:pPr>
            <a:endParaRPr lang="es-MX" sz="2000" dirty="0"/>
          </a:p>
          <a:p>
            <a:pPr lvl="0" algn="just">
              <a:buSzPts val="2800"/>
            </a:pPr>
            <a:endParaRPr lang="es-MX" sz="2000" dirty="0"/>
          </a:p>
        </p:txBody>
      </p:sp>
      <p:sp>
        <p:nvSpPr>
          <p:cNvPr id="4" name="3 Rectángulo"/>
          <p:cNvSpPr/>
          <p:nvPr/>
        </p:nvSpPr>
        <p:spPr>
          <a:xfrm>
            <a:off x="1627632" y="784473"/>
            <a:ext cx="4572000" cy="286232"/>
          </a:xfrm>
          <a:prstGeom prst="rect">
            <a:avLst/>
          </a:prstGeom>
        </p:spPr>
        <p:txBody>
          <a:bodyPr>
            <a:spAutoFit/>
          </a:bodyPr>
          <a:lstStyle/>
          <a:p>
            <a:pPr marL="50800" lvl="0" algn="just">
              <a:lnSpc>
                <a:spcPct val="90000"/>
              </a:lnSpc>
              <a:spcBef>
                <a:spcPts val="987"/>
              </a:spcBef>
              <a:buClr>
                <a:schemeClr val="dk1"/>
              </a:buClr>
              <a:buSzPts val="2800"/>
            </a:pPr>
            <a:r>
              <a:rPr lang="es-ES" dirty="0">
                <a:solidFill>
                  <a:schemeClr val="dk1"/>
                </a:solidFill>
                <a:latin typeface="Calibri"/>
                <a:ea typeface="Calibri"/>
                <a:cs typeface="Calibri"/>
                <a:sym typeface="Calibri"/>
              </a:rPr>
              <a:t>. </a:t>
            </a:r>
            <a:endParaRPr lang="es-ES" dirty="0"/>
          </a:p>
        </p:txBody>
      </p:sp>
    </p:spTree>
    <p:extLst>
      <p:ext uri="{BB962C8B-B14F-4D97-AF65-F5344CB8AC3E}">
        <p14:creationId xmlns:p14="http://schemas.microsoft.com/office/powerpoint/2010/main" val="3180600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63;p48"/>
          <p:cNvSpPr txBox="1"/>
          <p:nvPr/>
        </p:nvSpPr>
        <p:spPr>
          <a:xfrm>
            <a:off x="369058" y="266700"/>
            <a:ext cx="8457441" cy="3733800"/>
          </a:xfrm>
          <a:prstGeom prst="rect">
            <a:avLst/>
          </a:prstGeom>
          <a:noFill/>
          <a:ln>
            <a:noFill/>
          </a:ln>
        </p:spPr>
        <p:txBody>
          <a:bodyPr spcFirstLastPara="1" wrap="square" lIns="91425" tIns="91425" rIns="91425" bIns="91425" anchor="ctr" anchorCtr="0">
            <a:noAutofit/>
          </a:bodyPr>
          <a:lstStyle/>
          <a:p>
            <a:pPr lvl="0" algn="just">
              <a:lnSpc>
                <a:spcPct val="90000"/>
              </a:lnSpc>
              <a:spcBef>
                <a:spcPts val="987"/>
              </a:spcBef>
              <a:buSzPts val="1400"/>
            </a:pPr>
            <a:endParaRPr lang="es-MX" sz="1600" b="1" dirty="0">
              <a:solidFill>
                <a:schemeClr val="dk1"/>
              </a:solidFill>
              <a:latin typeface="Calibri"/>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r>
              <a:rPr lang="es-MX" sz="1800" b="1" dirty="0">
                <a:solidFill>
                  <a:schemeClr val="dk1"/>
                </a:solidFill>
                <a:latin typeface="+mj-lt"/>
                <a:ea typeface="Calibri"/>
                <a:cs typeface="Calibri"/>
                <a:sym typeface="Calibri"/>
              </a:rPr>
              <a:t>OBLIGACIONES DE LOS MUNICIPIOS PARA LA APLICACIÓN DE LA FIGURA DE TESTIGO SOCIAL</a:t>
            </a:r>
          </a:p>
          <a:p>
            <a:pPr marL="25400" lvl="0" algn="just">
              <a:lnSpc>
                <a:spcPct val="90000"/>
              </a:lnSpc>
              <a:spcBef>
                <a:spcPts val="987"/>
              </a:spcBef>
              <a:buSzPts val="1800"/>
              <a:buFont typeface="Arial" pitchFamily="34" charset="0"/>
              <a:buChar char="•"/>
            </a:pPr>
            <a:r>
              <a:rPr lang="es-MX" sz="1800" dirty="0">
                <a:solidFill>
                  <a:schemeClr val="dk1"/>
                </a:solidFill>
                <a:latin typeface="+mj-lt"/>
                <a:ea typeface="Calibri"/>
                <a:cs typeface="Calibri"/>
                <a:sym typeface="Calibri"/>
              </a:rPr>
              <a:t>Expedir o actualizar su </a:t>
            </a:r>
            <a:r>
              <a:rPr lang="es-MX" sz="1800" dirty="0"/>
              <a:t>respectiva normatividad en materia de adquisiciones y enajenaciones a los que se refiere la LCG</a:t>
            </a:r>
            <a:r>
              <a:rPr lang="es-MX" sz="1800" dirty="0">
                <a:solidFill>
                  <a:schemeClr val="dk1"/>
                </a:solidFill>
                <a:latin typeface="+mj-lt"/>
                <a:ea typeface="Calibri"/>
                <a:cs typeface="Calibri"/>
                <a:sym typeface="Calibri"/>
              </a:rPr>
              <a:t>, </a:t>
            </a:r>
            <a:r>
              <a:rPr lang="es-MX" sz="1800" b="1" dirty="0">
                <a:solidFill>
                  <a:schemeClr val="dk1"/>
                </a:solidFill>
                <a:latin typeface="+mj-lt"/>
                <a:ea typeface="Calibri"/>
                <a:cs typeface="Calibri"/>
                <a:sym typeface="Calibri"/>
              </a:rPr>
              <a:t>entre la que se encuentra la relativa a su Sistema de Testigo Social. </a:t>
            </a:r>
          </a:p>
          <a:p>
            <a:pPr marL="25400" lvl="0" algn="just">
              <a:lnSpc>
                <a:spcPct val="90000"/>
              </a:lnSpc>
              <a:spcBef>
                <a:spcPts val="987"/>
              </a:spcBef>
              <a:buSzPts val="1800"/>
            </a:pPr>
            <a:r>
              <a:rPr lang="es-MX" sz="1800" dirty="0">
                <a:solidFill>
                  <a:schemeClr val="dk1"/>
                </a:solidFill>
                <a:latin typeface="+mj-lt"/>
                <a:ea typeface="Calibri"/>
                <a:cs typeface="Calibri"/>
                <a:sym typeface="Calibri"/>
              </a:rPr>
              <a:t>Fundamento: </a:t>
            </a:r>
            <a:r>
              <a:rPr lang="es-MX" sz="1800" b="1" dirty="0">
                <a:solidFill>
                  <a:schemeClr val="dk1"/>
                </a:solidFill>
                <a:latin typeface="+mj-lt"/>
                <a:ea typeface="Calibri"/>
                <a:cs typeface="Calibri"/>
                <a:sym typeface="Calibri"/>
              </a:rPr>
              <a:t>Artículos Séptimo y Octavo Transitorios de la LCG.</a:t>
            </a:r>
          </a:p>
          <a:p>
            <a:pPr marL="25400" lvl="0" algn="just">
              <a:lnSpc>
                <a:spcPct val="90000"/>
              </a:lnSpc>
              <a:spcBef>
                <a:spcPts val="987"/>
              </a:spcBef>
              <a:buSzPts val="1800"/>
              <a:buFont typeface="Arial" pitchFamily="34" charset="0"/>
              <a:buChar char="•"/>
            </a:pPr>
            <a:r>
              <a:rPr lang="es-MX" sz="1800" dirty="0">
                <a:solidFill>
                  <a:schemeClr val="dk1"/>
                </a:solidFill>
                <a:latin typeface="+mj-lt"/>
                <a:ea typeface="Calibri"/>
                <a:cs typeface="Calibri"/>
                <a:sym typeface="Calibri"/>
              </a:rPr>
              <a:t>Emitir los </a:t>
            </a:r>
            <a:r>
              <a:rPr lang="es-MX" sz="1800" u="sng" dirty="0">
                <a:solidFill>
                  <a:schemeClr val="dk1"/>
                </a:solidFill>
                <a:latin typeface="+mj-lt"/>
                <a:ea typeface="Calibri"/>
                <a:cs typeface="Calibri"/>
                <a:sym typeface="Calibri"/>
              </a:rPr>
              <a:t>lineamientos que normen la selección, permanencia y la conclusión</a:t>
            </a:r>
            <a:r>
              <a:rPr lang="es-MX" sz="1800" dirty="0">
                <a:solidFill>
                  <a:schemeClr val="dk1"/>
                </a:solidFill>
                <a:latin typeface="+mj-lt"/>
                <a:ea typeface="Calibri"/>
                <a:cs typeface="Calibri"/>
                <a:sym typeface="Calibri"/>
              </a:rPr>
              <a:t> del servicio proporcionado por los particulares, como testigos sociales. </a:t>
            </a:r>
            <a:r>
              <a:rPr lang="es-MX" sz="1800" b="1" dirty="0">
                <a:solidFill>
                  <a:schemeClr val="dk1"/>
                </a:solidFill>
                <a:latin typeface="+mj-lt"/>
                <a:ea typeface="Calibri"/>
                <a:cs typeface="Calibri"/>
                <a:sym typeface="Calibri"/>
              </a:rPr>
              <a:t>Art. 38 numeral 1.  </a:t>
            </a:r>
          </a:p>
          <a:p>
            <a:pPr marL="25400" algn="just">
              <a:lnSpc>
                <a:spcPct val="90000"/>
              </a:lnSpc>
              <a:spcBef>
                <a:spcPts val="987"/>
              </a:spcBef>
              <a:buSzPts val="1800"/>
              <a:buFont typeface="Arial" pitchFamily="34" charset="0"/>
              <a:buChar char="•"/>
            </a:pPr>
            <a:r>
              <a:rPr lang="es-MX" sz="1800" dirty="0">
                <a:latin typeface="+mj-lt"/>
              </a:rPr>
              <a:t> Elaboración del presupuesto de egresos en el que se especifiquen anualmente los criterios y montos de la contraprestación al testigo social en función de la importancia y del presupuesto asignado a la contratación. </a:t>
            </a:r>
            <a:r>
              <a:rPr lang="es-MX" sz="1800" b="1" dirty="0">
                <a:latin typeface="+mj-lt"/>
              </a:rPr>
              <a:t>Art. 39 numeral 3 LCG.</a:t>
            </a:r>
            <a:endParaRPr lang="es-ES" sz="1800" b="1" dirty="0">
              <a:latin typeface="+mj-lt"/>
            </a:endParaRPr>
          </a:p>
          <a:p>
            <a:pPr marL="25400" lvl="0" algn="just">
              <a:lnSpc>
                <a:spcPct val="90000"/>
              </a:lnSpc>
              <a:spcBef>
                <a:spcPts val="987"/>
              </a:spcBef>
              <a:buSzPts val="1800"/>
              <a:buFont typeface="Arial" pitchFamily="34" charset="0"/>
              <a:buChar char="•"/>
            </a:pPr>
            <a:endParaRPr lang="es-MX" sz="1600" b="0" i="0" u="none" strike="noStrike" cap="none" dirty="0">
              <a:solidFill>
                <a:schemeClr val="dk1"/>
              </a:solidFill>
              <a:latin typeface="Calibri"/>
              <a:ea typeface="Calibri"/>
              <a:cs typeface="Calibri"/>
              <a:sym typeface="Calibri"/>
            </a:endParaRPr>
          </a:p>
          <a:p>
            <a:pPr marL="25400" marR="0" lvl="0" algn="just" rtl="0">
              <a:lnSpc>
                <a:spcPct val="90000"/>
              </a:lnSpc>
              <a:spcBef>
                <a:spcPts val="987"/>
              </a:spcBef>
              <a:spcAft>
                <a:spcPts val="0"/>
              </a:spcAft>
              <a:buClr>
                <a:srgbClr val="000000"/>
              </a:buClr>
              <a:buSzPts val="1800"/>
            </a:pPr>
            <a:endParaRPr lang="es-ES" sz="16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30343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363;p48"/>
          <p:cNvSpPr txBox="1"/>
          <p:nvPr/>
        </p:nvSpPr>
        <p:spPr>
          <a:xfrm>
            <a:off x="369058" y="266700"/>
            <a:ext cx="8457441" cy="3733800"/>
          </a:xfrm>
          <a:prstGeom prst="rect">
            <a:avLst/>
          </a:prstGeom>
          <a:noFill/>
          <a:ln>
            <a:noFill/>
          </a:ln>
        </p:spPr>
        <p:txBody>
          <a:bodyPr spcFirstLastPara="1" wrap="square" lIns="91425" tIns="91425" rIns="91425" bIns="91425" anchor="ctr" anchorCtr="0">
            <a:noAutofit/>
          </a:bodyPr>
          <a:lstStyle/>
          <a:p>
            <a:pPr lvl="0" algn="just">
              <a:lnSpc>
                <a:spcPct val="90000"/>
              </a:lnSpc>
              <a:spcBef>
                <a:spcPts val="987"/>
              </a:spcBef>
              <a:buSzPts val="1400"/>
            </a:pPr>
            <a:endParaRPr lang="es-MX" sz="1600" b="1" dirty="0">
              <a:solidFill>
                <a:schemeClr val="dk1"/>
              </a:solidFill>
              <a:latin typeface="Calibri"/>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endParaRPr lang="es-MX" sz="1800" b="1" dirty="0">
              <a:solidFill>
                <a:schemeClr val="dk1"/>
              </a:solidFill>
              <a:latin typeface="+mj-lt"/>
              <a:ea typeface="Calibri"/>
              <a:cs typeface="Calibri"/>
              <a:sym typeface="Calibri"/>
            </a:endParaRPr>
          </a:p>
          <a:p>
            <a:pPr lvl="0" algn="just">
              <a:lnSpc>
                <a:spcPct val="90000"/>
              </a:lnSpc>
              <a:spcBef>
                <a:spcPts val="987"/>
              </a:spcBef>
              <a:buSzPts val="1400"/>
            </a:pPr>
            <a:r>
              <a:rPr lang="es-MX" sz="1800" b="1" dirty="0">
                <a:solidFill>
                  <a:schemeClr val="dk1"/>
                </a:solidFill>
                <a:latin typeface="+mj-lt"/>
                <a:ea typeface="Calibri"/>
                <a:cs typeface="Calibri"/>
                <a:sym typeface="Calibri"/>
              </a:rPr>
              <a:t>PROCEDIMIENTOS QUE SE RECOMIENDA PREVER EN EL REGLAMENTO Y EN LOS LINEAMIENTOS:</a:t>
            </a:r>
          </a:p>
          <a:p>
            <a:pPr marL="25400" lvl="0" algn="just">
              <a:lnSpc>
                <a:spcPct val="90000"/>
              </a:lnSpc>
              <a:spcBef>
                <a:spcPts val="987"/>
              </a:spcBef>
              <a:buSzPts val="1800"/>
              <a:buFont typeface="Arial" pitchFamily="34" charset="0"/>
              <a:buChar char="•"/>
            </a:pPr>
            <a:r>
              <a:rPr lang="es-MX" sz="1800" dirty="0">
                <a:solidFill>
                  <a:schemeClr val="dk1"/>
                </a:solidFill>
                <a:latin typeface="+mj-lt"/>
                <a:ea typeface="Calibri"/>
                <a:cs typeface="Calibri"/>
                <a:sym typeface="Calibri"/>
              </a:rPr>
              <a:t> Definición de los casos en los que deba participar un testigo social, a efecto de que se establezca </a:t>
            </a:r>
            <a:r>
              <a:rPr lang="es-MX" sz="1800" b="1" dirty="0">
                <a:solidFill>
                  <a:schemeClr val="dk1"/>
                </a:solidFill>
                <a:latin typeface="+mj-lt"/>
                <a:ea typeface="Calibri"/>
                <a:cs typeface="Calibri"/>
                <a:sym typeface="Calibri"/>
              </a:rPr>
              <a:t>la forma y temporalidad </a:t>
            </a:r>
            <a:r>
              <a:rPr lang="es-MX" sz="1800" dirty="0">
                <a:solidFill>
                  <a:schemeClr val="dk1"/>
                </a:solidFill>
                <a:latin typeface="+mj-lt"/>
                <a:ea typeface="Calibri"/>
                <a:cs typeface="Calibri"/>
                <a:sym typeface="Calibri"/>
              </a:rPr>
              <a:t>con las que se debe cubrir esta obligación por el Comité de Adquisiciones, con el fin de empatar este ejercicio con la </a:t>
            </a:r>
            <a:r>
              <a:rPr lang="es-MX" sz="1800" dirty="0" err="1">
                <a:solidFill>
                  <a:schemeClr val="dk1"/>
                </a:solidFill>
                <a:latin typeface="+mj-lt"/>
                <a:ea typeface="Calibri"/>
                <a:cs typeface="Calibri"/>
                <a:sym typeface="Calibri"/>
              </a:rPr>
              <a:t>presupuestación</a:t>
            </a:r>
            <a:r>
              <a:rPr lang="es-MX" sz="1800" dirty="0">
                <a:solidFill>
                  <a:schemeClr val="dk1"/>
                </a:solidFill>
                <a:latin typeface="+mj-lt"/>
                <a:ea typeface="Calibri"/>
                <a:cs typeface="Calibri"/>
                <a:sym typeface="Calibri"/>
              </a:rPr>
              <a:t> correspondiente.</a:t>
            </a:r>
          </a:p>
          <a:p>
            <a:pPr marL="25400" algn="just">
              <a:lnSpc>
                <a:spcPct val="90000"/>
              </a:lnSpc>
              <a:spcBef>
                <a:spcPts val="987"/>
              </a:spcBef>
              <a:buSzPts val="1800"/>
              <a:buFont typeface="Arial" pitchFamily="34" charset="0"/>
              <a:buChar char="•"/>
            </a:pPr>
            <a:r>
              <a:rPr lang="es-MX" sz="1800" dirty="0">
                <a:solidFill>
                  <a:schemeClr val="dk1"/>
                </a:solidFill>
                <a:latin typeface="+mj-lt"/>
                <a:ea typeface="Calibri"/>
                <a:cs typeface="Calibri"/>
                <a:sym typeface="Calibri"/>
              </a:rPr>
              <a:t>Procedimientos de acreditación y registro de testigo social. </a:t>
            </a:r>
            <a:r>
              <a:rPr lang="es-MX" sz="1800" dirty="0"/>
              <a:t> El registro otorgado, tendrá una </a:t>
            </a:r>
            <a:r>
              <a:rPr lang="es-MX" sz="1800" u="sng" dirty="0"/>
              <a:t>vigencia mínima de un año, prorrogable hasta por un periodo igual al otorgado (LCG).</a:t>
            </a:r>
            <a:endParaRPr lang="es-MX" sz="1800" dirty="0"/>
          </a:p>
          <a:p>
            <a:pPr marL="25400" algn="just">
              <a:lnSpc>
                <a:spcPct val="90000"/>
              </a:lnSpc>
              <a:spcBef>
                <a:spcPts val="987"/>
              </a:spcBef>
              <a:buSzPts val="1800"/>
              <a:buFont typeface="Arial" pitchFamily="34" charset="0"/>
              <a:buChar char="•"/>
            </a:pPr>
            <a:r>
              <a:rPr lang="es-MX" sz="1800" dirty="0">
                <a:latin typeface="+mj-lt"/>
              </a:rPr>
              <a:t> Determinación de los casos en los que deba participar un testigo social en las adjudicaciones directas por parte del órgano interno de control municipal.</a:t>
            </a:r>
          </a:p>
          <a:p>
            <a:pPr marL="25400" marR="0" lvl="0" algn="just" rtl="0">
              <a:lnSpc>
                <a:spcPct val="90000"/>
              </a:lnSpc>
              <a:spcBef>
                <a:spcPts val="987"/>
              </a:spcBef>
              <a:spcAft>
                <a:spcPts val="0"/>
              </a:spcAft>
              <a:buClr>
                <a:srgbClr val="000000"/>
              </a:buClr>
              <a:buSzPts val="1800"/>
            </a:pPr>
            <a:endParaRPr lang="es-ES" sz="16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30343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grpSp>
        <p:nvGrpSpPr>
          <p:cNvPr id="2" name="Grupo 1"/>
          <p:cNvGrpSpPr/>
          <p:nvPr/>
        </p:nvGrpSpPr>
        <p:grpSpPr>
          <a:xfrm>
            <a:off x="166255" y="-275771"/>
            <a:ext cx="8643916" cy="5419271"/>
            <a:chOff x="629841" y="664937"/>
            <a:chExt cx="8088125" cy="5081236"/>
          </a:xfrm>
        </p:grpSpPr>
        <p:sp>
          <p:nvSpPr>
            <p:cNvPr id="3" name="Google Shape;408;p53"/>
            <p:cNvSpPr txBox="1">
              <a:spLocks/>
            </p:cNvSpPr>
            <p:nvPr/>
          </p:nvSpPr>
          <p:spPr>
            <a:xfrm>
              <a:off x="629841" y="664937"/>
              <a:ext cx="7965896" cy="16002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lnSpc>
                  <a:spcPct val="100000"/>
                </a:lnSpc>
                <a:buSzPts val="1100"/>
                <a:buFont typeface="Arial"/>
                <a:buNone/>
              </a:pPr>
              <a:r>
                <a:rPr lang="es-MX" sz="2400" b="1" dirty="0">
                  <a:latin typeface="Arial"/>
                  <a:ea typeface="Arial"/>
                  <a:cs typeface="Arial"/>
                  <a:sym typeface="Arial"/>
                </a:rPr>
                <a:t>Designación y Participación del Testigo Social</a:t>
              </a:r>
              <a:endParaRPr lang="es-MX" sz="1400" dirty="0">
                <a:solidFill>
                  <a:srgbClr val="000000"/>
                </a:solidFill>
                <a:latin typeface="Arial"/>
                <a:ea typeface="Arial"/>
                <a:cs typeface="Arial"/>
                <a:sym typeface="Arial"/>
              </a:endParaRPr>
            </a:p>
          </p:txBody>
        </p:sp>
        <p:sp>
          <p:nvSpPr>
            <p:cNvPr id="5" name="Google Shape;409;p53"/>
            <p:cNvSpPr txBox="1">
              <a:spLocks/>
            </p:cNvSpPr>
            <p:nvPr/>
          </p:nvSpPr>
          <p:spPr>
            <a:xfrm>
              <a:off x="3805337" y="872673"/>
              <a:ext cx="4912629" cy="48735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indent="-355600" algn="l">
                <a:buSzPts val="2000"/>
              </a:pPr>
              <a:endParaRPr lang="es-MX" sz="1900" dirty="0"/>
            </a:p>
            <a:p>
              <a:pPr indent="-355600" algn="l">
                <a:buSzPts val="2000"/>
              </a:pPr>
              <a:endParaRPr lang="es-MX" sz="1900" dirty="0"/>
            </a:p>
            <a:p>
              <a:pPr indent="-355600" algn="l">
                <a:buSzPts val="2000"/>
              </a:pPr>
              <a:endParaRPr lang="es-MX" sz="1900" dirty="0"/>
            </a:p>
            <a:p>
              <a:pPr indent="-355600" algn="l">
                <a:buSzPts val="2000"/>
              </a:pPr>
              <a:endParaRPr lang="es-MX" sz="1900" dirty="0"/>
            </a:p>
            <a:p>
              <a:pPr indent="-355600" algn="l">
                <a:buSzPts val="2000"/>
              </a:pPr>
              <a:r>
                <a:rPr lang="es-MX" sz="1900" dirty="0"/>
                <a:t>	La solicitud de designación debe contener y considerar, los requisitos que se determine en la respectiva normatividad municipal.</a:t>
              </a:r>
            </a:p>
            <a:p>
              <a:pPr indent="-355600" algn="l">
                <a:buSzPts val="2000"/>
                <a:buFont typeface="Arial" pitchFamily="34" charset="0"/>
                <a:buChar char="•"/>
              </a:pPr>
              <a:r>
                <a:rPr lang="es-MX" sz="1900" dirty="0"/>
                <a:t>Supuestos, temporalidad y requisitos para que la Unidad de Compras respectiva solicite la designación de testigo social al órgano interno de control municipal.</a:t>
              </a:r>
            </a:p>
            <a:p>
              <a:pPr indent="-355600" algn="l">
                <a:buSzPts val="2000"/>
              </a:pPr>
              <a:endParaRPr lang="es-MX" sz="1900" dirty="0"/>
            </a:p>
            <a:p>
              <a:pPr marL="0" indent="0" algn="l">
                <a:buSzPts val="3200"/>
              </a:pPr>
              <a:endParaRPr lang="es-MX" sz="3200" dirty="0"/>
            </a:p>
          </p:txBody>
        </p:sp>
        <p:sp>
          <p:nvSpPr>
            <p:cNvPr id="6" name="Google Shape;410;p53"/>
            <p:cNvSpPr txBox="1">
              <a:spLocks/>
            </p:cNvSpPr>
            <p:nvPr/>
          </p:nvSpPr>
          <p:spPr>
            <a:xfrm>
              <a:off x="629841" y="2057400"/>
              <a:ext cx="3175496" cy="295101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just">
                <a:lnSpc>
                  <a:spcPct val="90000"/>
                </a:lnSpc>
                <a:spcBef>
                  <a:spcPts val="987"/>
                </a:spcBef>
                <a:buClr>
                  <a:schemeClr val="dk1"/>
                </a:buClr>
                <a:buSzPts val="1600"/>
              </a:pPr>
              <a:r>
                <a:rPr lang="es-MX" sz="1800" dirty="0">
                  <a:solidFill>
                    <a:schemeClr val="dk1"/>
                  </a:solidFill>
                  <a:latin typeface="Calibri"/>
                  <a:ea typeface="Calibri"/>
                  <a:cs typeface="Calibri"/>
                  <a:sym typeface="Calibri"/>
                </a:rPr>
                <a:t>El Testigo Social participará en los procedimientos de contrataciones públicas en los que sea designado, con la finalidad de garantizar que su desarrollo se lleve a cabo de conformidad con la normatividad aplicable, así como para favorecer la práctica de denuncias de faltas administrativas.</a:t>
              </a:r>
            </a:p>
          </p:txBody>
        </p:sp>
      </p:grpSp>
    </p:spTree>
    <p:extLst>
      <p:ext uri="{BB962C8B-B14F-4D97-AF65-F5344CB8AC3E}">
        <p14:creationId xmlns:p14="http://schemas.microsoft.com/office/powerpoint/2010/main" val="3855241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grpSp>
        <p:nvGrpSpPr>
          <p:cNvPr id="2" name="Grupo 1"/>
          <p:cNvGrpSpPr/>
          <p:nvPr/>
        </p:nvGrpSpPr>
        <p:grpSpPr>
          <a:xfrm>
            <a:off x="689713" y="304799"/>
            <a:ext cx="7886850" cy="4467282"/>
            <a:chOff x="629841" y="1401618"/>
            <a:chExt cx="7886850" cy="4467282"/>
          </a:xfrm>
        </p:grpSpPr>
        <p:sp>
          <p:nvSpPr>
            <p:cNvPr id="5" name="Google Shape;416;p54"/>
            <p:cNvSpPr txBox="1">
              <a:spLocks/>
            </p:cNvSpPr>
            <p:nvPr/>
          </p:nvSpPr>
          <p:spPr>
            <a:xfrm>
              <a:off x="3887391" y="1401618"/>
              <a:ext cx="4629300" cy="386080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lgn="l">
                <a:buSzPts val="3200"/>
              </a:pPr>
              <a:r>
                <a:rPr lang="es-MX" sz="2000" dirty="0"/>
                <a:t>Requisitos del testimonio conforme al modelo estatal:</a:t>
              </a:r>
            </a:p>
            <a:p>
              <a:pPr indent="-355600" algn="just">
                <a:buSzPts val="2000"/>
                <a:buFont typeface="Arial"/>
                <a:buAutoNum type="romanUcPeriod"/>
              </a:pPr>
              <a:r>
                <a:rPr lang="es-MX" sz="1600" dirty="0"/>
                <a:t>Nombre y número de acreditación.</a:t>
              </a:r>
            </a:p>
            <a:p>
              <a:pPr indent="-355600" algn="just">
                <a:spcBef>
                  <a:spcPts val="0"/>
                </a:spcBef>
                <a:buSzPts val="2000"/>
                <a:buFont typeface="Arial"/>
                <a:buAutoNum type="romanUcPeriod"/>
              </a:pPr>
              <a:r>
                <a:rPr lang="es-MX" sz="1600" dirty="0"/>
                <a:t>Lugar y fecha de emisión.</a:t>
              </a:r>
            </a:p>
            <a:p>
              <a:pPr indent="-355600" algn="just">
                <a:spcBef>
                  <a:spcPts val="0"/>
                </a:spcBef>
                <a:buSzPts val="2000"/>
                <a:buFont typeface="Arial"/>
                <a:buAutoNum type="romanUcPeriod"/>
              </a:pPr>
              <a:r>
                <a:rPr lang="es-MX" sz="1600" dirty="0"/>
                <a:t>Datos de identificación del procedimiento en el que intervino.</a:t>
              </a:r>
            </a:p>
            <a:p>
              <a:pPr indent="-355600" algn="just">
                <a:spcBef>
                  <a:spcPts val="0"/>
                </a:spcBef>
                <a:buSzPts val="2000"/>
                <a:buFont typeface="Arial"/>
                <a:buAutoNum type="romanUcPeriod"/>
              </a:pPr>
              <a:r>
                <a:rPr lang="es-MX" sz="1600" dirty="0"/>
                <a:t>Breve reseña de cada una de las etapas del procedimiento.</a:t>
              </a:r>
            </a:p>
            <a:p>
              <a:pPr indent="-355600" algn="just">
                <a:spcBef>
                  <a:spcPts val="0"/>
                </a:spcBef>
                <a:buSzPts val="2000"/>
                <a:buFont typeface="Arial"/>
                <a:buAutoNum type="romanUcPeriod"/>
              </a:pPr>
              <a:r>
                <a:rPr lang="es-MX" sz="1600" dirty="0"/>
                <a:t>Conclusiones, observaciones, recomendaciones así como una propuesta para su implementación.</a:t>
              </a:r>
            </a:p>
            <a:p>
              <a:pPr indent="-355600" algn="just">
                <a:spcBef>
                  <a:spcPts val="0"/>
                </a:spcBef>
                <a:buSzPts val="2000"/>
                <a:buFont typeface="Arial"/>
                <a:buAutoNum type="romanUcPeriod"/>
              </a:pPr>
              <a:r>
                <a:rPr lang="es-MX" sz="1600" dirty="0"/>
                <a:t>Nombre del licitante contratado.</a:t>
              </a:r>
            </a:p>
            <a:p>
              <a:pPr indent="-355600" algn="just">
                <a:spcBef>
                  <a:spcPts val="0"/>
                </a:spcBef>
                <a:buSzPts val="2000"/>
                <a:buFont typeface="Arial"/>
                <a:buAutoNum type="romanUcPeriod"/>
              </a:pPr>
              <a:r>
                <a:rPr lang="es-MX" sz="1600" dirty="0"/>
                <a:t>Nombre y firma.</a:t>
              </a:r>
            </a:p>
            <a:p>
              <a:pPr indent="-355600" algn="just">
                <a:spcBef>
                  <a:spcPts val="0"/>
                </a:spcBef>
                <a:buSzPts val="2000"/>
                <a:buFont typeface="Arial"/>
                <a:buAutoNum type="romanUcPeriod"/>
              </a:pPr>
              <a:r>
                <a:rPr lang="es-MX" sz="1600" dirty="0"/>
                <a:t> Los demás que determine el Órgano Interno de Control Municipal.</a:t>
              </a:r>
            </a:p>
          </p:txBody>
        </p:sp>
        <p:sp>
          <p:nvSpPr>
            <p:cNvPr id="6" name="Google Shape;417;p54"/>
            <p:cNvSpPr txBox="1">
              <a:spLocks/>
            </p:cNvSpPr>
            <p:nvPr/>
          </p:nvSpPr>
          <p:spPr>
            <a:xfrm>
              <a:off x="629841" y="1691904"/>
              <a:ext cx="2949300" cy="417699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nSpc>
                  <a:spcPct val="90000"/>
                </a:lnSpc>
                <a:spcBef>
                  <a:spcPts val="987"/>
                </a:spcBef>
                <a:buClr>
                  <a:schemeClr val="dk1"/>
                </a:buClr>
                <a:buSzPts val="1600"/>
              </a:pPr>
              <a:r>
                <a:rPr lang="es-MX" sz="1800" b="1" dirty="0">
                  <a:solidFill>
                    <a:schemeClr val="dk1"/>
                  </a:solidFill>
                  <a:latin typeface="Calibri"/>
                  <a:ea typeface="Calibri"/>
                  <a:cs typeface="Calibri"/>
                  <a:sym typeface="Calibri"/>
                </a:rPr>
                <a:t>Entrega de testimonio</a:t>
              </a:r>
            </a:p>
            <a:p>
              <a:pPr>
                <a:lnSpc>
                  <a:spcPct val="90000"/>
                </a:lnSpc>
                <a:spcBef>
                  <a:spcPts val="987"/>
                </a:spcBef>
                <a:buClr>
                  <a:schemeClr val="dk1"/>
                </a:buClr>
                <a:buSzPts val="1600"/>
              </a:pPr>
              <a:r>
                <a:rPr lang="es-MX" sz="1600" dirty="0">
                  <a:solidFill>
                    <a:schemeClr val="dk1"/>
                  </a:solidFill>
                  <a:latin typeface="Calibri"/>
                  <a:ea typeface="Calibri"/>
                  <a:cs typeface="Calibri"/>
                  <a:sym typeface="Calibri"/>
                </a:rPr>
                <a:t>El testimonio final se entregará una vez concluida la participación del testigo social ante el Órgano Interno de Control Municipal</a:t>
              </a:r>
            </a:p>
            <a:p>
              <a:pPr>
                <a:lnSpc>
                  <a:spcPct val="90000"/>
                </a:lnSpc>
                <a:spcBef>
                  <a:spcPts val="987"/>
                </a:spcBef>
                <a:buClr>
                  <a:schemeClr val="dk1"/>
                </a:buClr>
                <a:buSzPts val="1600"/>
              </a:pPr>
              <a:r>
                <a:rPr lang="es-MX" sz="1600" dirty="0">
                  <a:solidFill>
                    <a:schemeClr val="dk1"/>
                  </a:solidFill>
                  <a:latin typeface="Calibri"/>
                  <a:ea typeface="Calibri"/>
                  <a:cs typeface="Calibri"/>
                  <a:sym typeface="Calibri"/>
                </a:rPr>
                <a:t>Debe formularse dentro de los diez días naturales siguientes a la conclusión de la intervención dentro del procedimiento; será publicado en el SECG en un plazo no mayor a 10 días naturales siguientes a la entrega. </a:t>
              </a:r>
            </a:p>
            <a:p>
              <a:pPr>
                <a:lnSpc>
                  <a:spcPct val="90000"/>
                </a:lnSpc>
                <a:spcBef>
                  <a:spcPts val="987"/>
                </a:spcBef>
                <a:buClr>
                  <a:schemeClr val="dk1"/>
                </a:buClr>
                <a:buSzPts val="1600"/>
              </a:pPr>
              <a:r>
                <a:rPr lang="es-MX" sz="1600" b="1" dirty="0">
                  <a:solidFill>
                    <a:schemeClr val="dk1"/>
                  </a:solidFill>
                  <a:latin typeface="Calibri"/>
                  <a:ea typeface="Calibri"/>
                  <a:cs typeface="Calibri"/>
                  <a:sym typeface="Calibri"/>
                </a:rPr>
                <a:t> Art. 40 numeral 1 frac. III LCG</a:t>
              </a:r>
            </a:p>
          </p:txBody>
        </p:sp>
      </p:grpSp>
    </p:spTree>
    <p:extLst>
      <p:ext uri="{BB962C8B-B14F-4D97-AF65-F5344CB8AC3E}">
        <p14:creationId xmlns:p14="http://schemas.microsoft.com/office/powerpoint/2010/main" val="3444485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Google Shape;428;p56"/>
          <p:cNvSpPr txBox="1">
            <a:spLocks/>
          </p:cNvSpPr>
          <p:nvPr/>
        </p:nvSpPr>
        <p:spPr>
          <a:xfrm>
            <a:off x="232677" y="1204686"/>
            <a:ext cx="2949300" cy="2743199"/>
          </a:xfrm>
          <a:prstGeom prst="rect">
            <a:avLst/>
          </a:prstGeom>
          <a:noFill/>
          <a:ln>
            <a:noFill/>
          </a:ln>
        </p:spPr>
        <p:txBody>
          <a:bodyPr spcFirstLastPara="1" wrap="square" lIns="82050" tIns="41025" rIns="82050" bIns="41025" anchor="t"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Clr>
                <a:srgbClr val="3A3838"/>
              </a:buClr>
              <a:buSzPts val="3600"/>
            </a:pPr>
            <a:r>
              <a:rPr lang="es-MX" sz="1600" dirty="0">
                <a:solidFill>
                  <a:srgbClr val="000000"/>
                </a:solidFill>
                <a:latin typeface="+mj-lt"/>
              </a:rPr>
              <a:t>Es recomendable sustentar y motivar adecuadamente los supuestos de terminación del servicio de testigo social; previéndose dentro de los mismos un procedimiento que tenga como finalidad conocer de los  presuntos incumplimientos por parte del testigo social respecto de las obligaciones inherentes a su servicio, previstas por la normatividad aplicable</a:t>
            </a:r>
          </a:p>
        </p:txBody>
      </p:sp>
      <p:sp>
        <p:nvSpPr>
          <p:cNvPr id="5" name="Google Shape;429;p56"/>
          <p:cNvSpPr txBox="1">
            <a:spLocks/>
          </p:cNvSpPr>
          <p:nvPr/>
        </p:nvSpPr>
        <p:spPr>
          <a:xfrm>
            <a:off x="3388627" y="560449"/>
            <a:ext cx="5755373" cy="48735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06400" algn="ctr" rtl="0">
              <a:lnSpc>
                <a:spcPct val="90000"/>
              </a:lnSpc>
              <a:spcBef>
                <a:spcPts val="987"/>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494"/>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494"/>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494"/>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marL="0" indent="0" algn="l">
              <a:buSzPts val="3200"/>
            </a:pPr>
            <a:r>
              <a:rPr lang="es-MX" sz="1700" dirty="0"/>
              <a:t>En este contexto, conforme al modelo estatal se podrían adoptar las siguientes causas de incumplimiento:</a:t>
            </a:r>
          </a:p>
          <a:p>
            <a:pPr indent="-342900" algn="l">
              <a:buSzPts val="1800"/>
              <a:buFont typeface="Arial"/>
              <a:buAutoNum type="romanUcPeriod"/>
            </a:pPr>
            <a:r>
              <a:rPr lang="es-MX" sz="1700" dirty="0"/>
              <a:t>No emitir su testimonio dentro del término señalado en el reglamento.</a:t>
            </a:r>
          </a:p>
          <a:p>
            <a:pPr indent="-342900" algn="l">
              <a:spcBef>
                <a:spcPts val="0"/>
              </a:spcBef>
              <a:buSzPts val="1800"/>
              <a:buFont typeface="Arial"/>
              <a:buAutoNum type="romanUcPeriod"/>
            </a:pPr>
            <a:r>
              <a:rPr lang="es-MX" sz="1700" dirty="0"/>
              <a:t>No acudir a las sesiones del procedimiento para el cual fue contratado.</a:t>
            </a:r>
          </a:p>
          <a:p>
            <a:pPr indent="-342900" algn="l">
              <a:spcBef>
                <a:spcPts val="0"/>
              </a:spcBef>
              <a:buSzPts val="1800"/>
              <a:buFont typeface="Arial"/>
              <a:buAutoNum type="romanUcPeriod"/>
            </a:pPr>
            <a:r>
              <a:rPr lang="es-MX" sz="1700" dirty="0"/>
              <a:t>Conducirse de manera subjetiva y con parcialidad en los procedimientos en los que participe.</a:t>
            </a:r>
          </a:p>
          <a:p>
            <a:pPr indent="-342900" algn="l">
              <a:spcBef>
                <a:spcPts val="0"/>
              </a:spcBef>
              <a:buSzPts val="1800"/>
              <a:buFont typeface="Arial"/>
              <a:buAutoNum type="romanUcPeriod"/>
            </a:pPr>
            <a:r>
              <a:rPr lang="es-MX" sz="1700" dirty="0"/>
              <a:t>Utilizar de manera indebida la información confidencial.</a:t>
            </a:r>
          </a:p>
          <a:p>
            <a:pPr indent="-342900" algn="l">
              <a:spcBef>
                <a:spcPts val="0"/>
              </a:spcBef>
              <a:buSzPts val="1800"/>
              <a:buFont typeface="Arial"/>
              <a:buAutoNum type="romanUcPeriod"/>
            </a:pPr>
            <a:r>
              <a:rPr lang="es-MX" sz="1700" dirty="0"/>
              <a:t>Abstenerse de participar en el procedimiento cuando no exista una causa justificada.</a:t>
            </a:r>
          </a:p>
          <a:p>
            <a:pPr indent="-342900" algn="l">
              <a:spcBef>
                <a:spcPts val="0"/>
              </a:spcBef>
              <a:buSzPts val="1800"/>
              <a:buFont typeface="Arial"/>
              <a:buAutoNum type="romanUcPeriod"/>
            </a:pPr>
            <a:r>
              <a:rPr lang="es-MX" sz="1700" dirty="0"/>
              <a:t>Abstenerse de informar a la Contraloría sobre la asunción de un cargo público durante el periodo en el que se preste el servicio.</a:t>
            </a:r>
          </a:p>
        </p:txBody>
      </p:sp>
    </p:spTree>
    <p:extLst>
      <p:ext uri="{BB962C8B-B14F-4D97-AF65-F5344CB8AC3E}">
        <p14:creationId xmlns:p14="http://schemas.microsoft.com/office/powerpoint/2010/main" val="2449384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grpSp>
        <p:nvGrpSpPr>
          <p:cNvPr id="2" name="Grupo 1"/>
          <p:cNvGrpSpPr/>
          <p:nvPr/>
        </p:nvGrpSpPr>
        <p:grpSpPr>
          <a:xfrm>
            <a:off x="625286" y="0"/>
            <a:ext cx="7905642" cy="4093029"/>
            <a:chOff x="619183" y="187202"/>
            <a:chExt cx="7905642" cy="4399398"/>
          </a:xfrm>
        </p:grpSpPr>
        <p:sp>
          <p:nvSpPr>
            <p:cNvPr id="3" name="Google Shape;435;p57"/>
            <p:cNvSpPr txBox="1">
              <a:spLocks/>
            </p:cNvSpPr>
            <p:nvPr/>
          </p:nvSpPr>
          <p:spPr>
            <a:xfrm>
              <a:off x="628650" y="187202"/>
              <a:ext cx="7886700" cy="13257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5900"/>
                <a:buFont typeface="Calibri"/>
                <a:buNone/>
                <a:defRPr sz="59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4300"/>
              </a:pPr>
              <a:br>
                <a:rPr lang="es-MX" sz="4000" b="1" dirty="0">
                  <a:solidFill>
                    <a:srgbClr val="000000"/>
                  </a:solidFill>
                </a:rPr>
              </a:br>
              <a:br>
                <a:rPr lang="es-MX" sz="4000" b="1" dirty="0">
                  <a:solidFill>
                    <a:srgbClr val="000000"/>
                  </a:solidFill>
                </a:rPr>
              </a:br>
              <a:br>
                <a:rPr lang="es-MX" sz="4000" b="1" dirty="0">
                  <a:solidFill>
                    <a:srgbClr val="000000"/>
                  </a:solidFill>
                </a:rPr>
              </a:br>
              <a:br>
                <a:rPr lang="es-MX" sz="4000" b="1" dirty="0">
                  <a:solidFill>
                    <a:srgbClr val="000000"/>
                  </a:solidFill>
                </a:rPr>
              </a:br>
              <a:br>
                <a:rPr lang="es-MX" sz="4000" b="1" dirty="0">
                  <a:solidFill>
                    <a:srgbClr val="000000"/>
                  </a:solidFill>
                </a:rPr>
              </a:br>
              <a:r>
                <a:rPr lang="es-MX" sz="2400" b="1" dirty="0">
                  <a:solidFill>
                    <a:srgbClr val="000000"/>
                  </a:solidFill>
                  <a:latin typeface="+mj-lt"/>
                </a:rPr>
                <a:t>Etapas de la participación del testigo social en las contrataciones (Art. 37 numeral 3 LCG)</a:t>
              </a:r>
              <a:br>
                <a:rPr lang="es-MX" sz="4000" b="1" dirty="0">
                  <a:solidFill>
                    <a:srgbClr val="000000"/>
                  </a:solidFill>
                </a:rPr>
              </a:br>
              <a:br>
                <a:rPr lang="es-MX" sz="4000" b="1" dirty="0">
                  <a:solidFill>
                    <a:srgbClr val="000000"/>
                  </a:solidFill>
                </a:rPr>
              </a:br>
              <a:br>
                <a:rPr lang="es-MX" sz="4000" b="1" dirty="0">
                  <a:solidFill>
                    <a:srgbClr val="000000"/>
                  </a:solidFill>
                </a:rPr>
              </a:br>
              <a:endParaRPr lang="es-MX" sz="4000" dirty="0">
                <a:solidFill>
                  <a:srgbClr val="000000"/>
                </a:solidFill>
              </a:endParaRPr>
            </a:p>
            <a:p>
              <a:pPr algn="l">
                <a:buSzPts val="4300"/>
              </a:pPr>
              <a:endParaRPr lang="es-MX" sz="4300" dirty="0"/>
            </a:p>
          </p:txBody>
        </p:sp>
        <p:grpSp>
          <p:nvGrpSpPr>
            <p:cNvPr id="4" name="Google Shape;436;p57"/>
            <p:cNvGrpSpPr/>
            <p:nvPr/>
          </p:nvGrpSpPr>
          <p:grpSpPr>
            <a:xfrm>
              <a:off x="619183" y="2271400"/>
              <a:ext cx="1418335" cy="2315200"/>
              <a:chOff x="618820" y="1574025"/>
              <a:chExt cx="1418335" cy="2315200"/>
            </a:xfrm>
          </p:grpSpPr>
          <p:cxnSp>
            <p:nvCxnSpPr>
              <p:cNvPr id="6" name="Google Shape;437;p57"/>
              <p:cNvCxnSpPr/>
              <p:nvPr/>
            </p:nvCxnSpPr>
            <p:spPr>
              <a:xfrm>
                <a:off x="1299277" y="1695421"/>
                <a:ext cx="718500" cy="741900"/>
              </a:xfrm>
              <a:prstGeom prst="straightConnector1">
                <a:avLst/>
              </a:prstGeom>
              <a:noFill/>
              <a:ln w="9525" cap="flat" cmpd="sng">
                <a:solidFill>
                  <a:srgbClr val="1D7E74"/>
                </a:solidFill>
                <a:prstDash val="solid"/>
                <a:round/>
                <a:headEnd type="none" w="sm" len="sm"/>
                <a:tailEnd type="none" w="sm" len="sm"/>
              </a:ln>
            </p:spPr>
          </p:cxnSp>
          <p:sp>
            <p:nvSpPr>
              <p:cNvPr id="7" name="Google Shape;438;p57"/>
              <p:cNvSpPr/>
              <p:nvPr/>
            </p:nvSpPr>
            <p:spPr>
              <a:xfrm flipH="1">
                <a:off x="618820" y="2306625"/>
                <a:ext cx="1418100" cy="143400"/>
              </a:xfrm>
              <a:prstGeom prst="parallelogram">
                <a:avLst>
                  <a:gd name="adj" fmla="val 96952"/>
                </a:avLst>
              </a:prstGeom>
              <a:solidFill>
                <a:srgbClr val="1D7E7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8" name="Google Shape;439;p57"/>
              <p:cNvSpPr/>
              <p:nvPr/>
            </p:nvSpPr>
            <p:spPr>
              <a:xfrm>
                <a:off x="619055" y="2460450"/>
                <a:ext cx="1418100" cy="143400"/>
              </a:xfrm>
              <a:prstGeom prst="parallelogram">
                <a:avLst>
                  <a:gd name="adj" fmla="val 96952"/>
                </a:avLst>
              </a:prstGeom>
              <a:solidFill>
                <a:srgbClr val="155B5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 name="Google Shape;440;p57"/>
              <p:cNvGrpSpPr/>
              <p:nvPr/>
            </p:nvGrpSpPr>
            <p:grpSpPr>
              <a:xfrm>
                <a:off x="719081" y="1574025"/>
                <a:ext cx="1177279" cy="2315200"/>
                <a:chOff x="1314039" y="1574025"/>
                <a:chExt cx="1177279" cy="2315200"/>
              </a:xfrm>
            </p:grpSpPr>
            <p:sp>
              <p:nvSpPr>
                <p:cNvPr id="10" name="Google Shape;441;p57"/>
                <p:cNvSpPr txBox="1"/>
                <p:nvPr/>
              </p:nvSpPr>
              <p:spPr>
                <a:xfrm>
                  <a:off x="1321858" y="2695025"/>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1B786E"/>
                      </a:solidFill>
                      <a:latin typeface="Roboto"/>
                      <a:ea typeface="Roboto"/>
                      <a:cs typeface="Roboto"/>
                      <a:sym typeface="Roboto"/>
                    </a:rPr>
                    <a:t>Primera Etapa</a:t>
                  </a:r>
                  <a:endParaRPr sz="1000" b="1" i="0" u="none" strike="noStrike" cap="none">
                    <a:solidFill>
                      <a:srgbClr val="1B786E"/>
                    </a:solidFill>
                    <a:latin typeface="Roboto"/>
                    <a:ea typeface="Roboto"/>
                    <a:cs typeface="Roboto"/>
                    <a:sym typeface="Roboto"/>
                  </a:endParaRPr>
                </a:p>
              </p:txBody>
            </p:sp>
            <p:sp>
              <p:nvSpPr>
                <p:cNvPr id="11" name="Google Shape;442;p57"/>
                <p:cNvSpPr txBox="1"/>
                <p:nvPr/>
              </p:nvSpPr>
              <p:spPr>
                <a:xfrm>
                  <a:off x="1324018" y="3151825"/>
                  <a:ext cx="1167300" cy="7374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1600"/>
                    </a:spcAft>
                    <a:buClr>
                      <a:srgbClr val="000000"/>
                    </a:buClr>
                    <a:buSzPts val="1200"/>
                    <a:buFont typeface="Arial"/>
                    <a:buNone/>
                  </a:pPr>
                  <a:r>
                    <a:rPr lang="es-MX" sz="1200" b="0" i="0" u="none" strike="noStrike" cap="none" dirty="0">
                      <a:solidFill>
                        <a:srgbClr val="1B786E"/>
                      </a:solidFill>
                      <a:latin typeface="Roboto"/>
                      <a:ea typeface="Roboto"/>
                      <a:cs typeface="Roboto"/>
                      <a:sym typeface="Roboto"/>
                    </a:rPr>
                    <a:t>Propuesta y aprobación de la Convocatoria</a:t>
                  </a:r>
                  <a:endParaRPr sz="1200" b="0" i="0" u="none" strike="noStrike" cap="none" dirty="0">
                    <a:solidFill>
                      <a:srgbClr val="1B786E"/>
                    </a:solidFill>
                    <a:latin typeface="Roboto"/>
                    <a:ea typeface="Roboto"/>
                    <a:cs typeface="Roboto"/>
                    <a:sym typeface="Roboto"/>
                  </a:endParaRPr>
                </a:p>
              </p:txBody>
            </p:sp>
            <p:sp>
              <p:nvSpPr>
                <p:cNvPr id="12" name="Google Shape;443;p57"/>
                <p:cNvSpPr txBox="1"/>
                <p:nvPr/>
              </p:nvSpPr>
              <p:spPr>
                <a:xfrm>
                  <a:off x="1314039" y="1574025"/>
                  <a:ext cx="624300" cy="241200"/>
                </a:xfrm>
                <a:prstGeom prst="rect">
                  <a:avLst/>
                </a:prstGeom>
                <a:noFill/>
                <a:ln>
                  <a:noFill/>
                </a:ln>
              </p:spPr>
              <p:txBody>
                <a:bodyPr spcFirstLastPara="1" wrap="square" lIns="91425" tIns="91425" rIns="91425" bIns="91425" anchor="t" anchorCtr="0">
                  <a:noAutofit/>
                </a:bodyPr>
                <a:lstStyle/>
                <a:p>
                  <a:pPr marL="0" marR="0" lvl="0" indent="0" algn="r" rtl="0">
                    <a:lnSpc>
                      <a:spcPct val="115000"/>
                    </a:lnSpc>
                    <a:spcBef>
                      <a:spcPts val="0"/>
                    </a:spcBef>
                    <a:spcAft>
                      <a:spcPts val="1600"/>
                    </a:spcAft>
                    <a:buClr>
                      <a:srgbClr val="000000"/>
                    </a:buClr>
                    <a:buSzPts val="800"/>
                    <a:buFont typeface="Arial"/>
                    <a:buNone/>
                  </a:pPr>
                  <a:r>
                    <a:rPr lang="es-MX" sz="800" b="0" i="0" u="none" strike="noStrike" cap="none">
                      <a:solidFill>
                        <a:srgbClr val="1B786E"/>
                      </a:solidFill>
                      <a:latin typeface="Roboto"/>
                      <a:ea typeface="Roboto"/>
                      <a:cs typeface="Roboto"/>
                      <a:sym typeface="Roboto"/>
                    </a:rPr>
                    <a:t>Revisión de bases</a:t>
                  </a:r>
                  <a:endParaRPr sz="800" b="0" i="0" u="none" strike="noStrike" cap="none">
                    <a:solidFill>
                      <a:srgbClr val="1B786E"/>
                    </a:solidFill>
                    <a:latin typeface="Roboto"/>
                    <a:ea typeface="Roboto"/>
                    <a:cs typeface="Roboto"/>
                    <a:sym typeface="Roboto"/>
                  </a:endParaRPr>
                </a:p>
              </p:txBody>
            </p:sp>
          </p:grpSp>
        </p:grpSp>
        <p:grpSp>
          <p:nvGrpSpPr>
            <p:cNvPr id="9" name="Google Shape;444;p57"/>
            <p:cNvGrpSpPr/>
            <p:nvPr/>
          </p:nvGrpSpPr>
          <p:grpSpPr>
            <a:xfrm>
              <a:off x="1917435" y="2271400"/>
              <a:ext cx="1418334" cy="2315200"/>
              <a:chOff x="1917073" y="1575830"/>
              <a:chExt cx="1418334" cy="2315200"/>
            </a:xfrm>
          </p:grpSpPr>
          <p:sp>
            <p:nvSpPr>
              <p:cNvPr id="14" name="Google Shape;445;p57"/>
              <p:cNvSpPr/>
              <p:nvPr/>
            </p:nvSpPr>
            <p:spPr>
              <a:xfrm flipH="1">
                <a:off x="1917073" y="2306625"/>
                <a:ext cx="1418100" cy="143400"/>
              </a:xfrm>
              <a:prstGeom prst="parallelogram">
                <a:avLst>
                  <a:gd name="adj" fmla="val 96952"/>
                </a:avLst>
              </a:prstGeom>
              <a:solidFill>
                <a:srgbClr val="1D7E7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15" name="Google Shape;446;p57"/>
              <p:cNvSpPr/>
              <p:nvPr/>
            </p:nvSpPr>
            <p:spPr>
              <a:xfrm>
                <a:off x="1917307" y="2460450"/>
                <a:ext cx="1418100" cy="143400"/>
              </a:xfrm>
              <a:prstGeom prst="parallelogram">
                <a:avLst>
                  <a:gd name="adj" fmla="val 96952"/>
                </a:avLst>
              </a:prstGeom>
              <a:solidFill>
                <a:srgbClr val="155B54"/>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447;p57"/>
              <p:cNvSpPr txBox="1"/>
              <p:nvPr/>
            </p:nvSpPr>
            <p:spPr>
              <a:xfrm>
                <a:off x="2021560" y="2696830"/>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1B786E"/>
                    </a:solidFill>
                    <a:latin typeface="Roboto"/>
                    <a:ea typeface="Roboto"/>
                    <a:cs typeface="Roboto"/>
                    <a:sym typeface="Roboto"/>
                  </a:rPr>
                  <a:t>Segunda Etapa</a:t>
                </a:r>
                <a:endParaRPr sz="1000" b="1" i="0" u="none" strike="noStrike" cap="none">
                  <a:solidFill>
                    <a:srgbClr val="1B786E"/>
                  </a:solidFill>
                  <a:latin typeface="Roboto"/>
                  <a:ea typeface="Roboto"/>
                  <a:cs typeface="Roboto"/>
                  <a:sym typeface="Roboto"/>
                </a:endParaRPr>
              </a:p>
            </p:txBody>
          </p:sp>
          <p:sp>
            <p:nvSpPr>
              <p:cNvPr id="17" name="Google Shape;448;p57"/>
              <p:cNvSpPr txBox="1"/>
              <p:nvPr/>
            </p:nvSpPr>
            <p:spPr>
              <a:xfrm>
                <a:off x="2023720" y="3153630"/>
                <a:ext cx="1167300" cy="737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200"/>
                  <a:buFont typeface="Arial"/>
                  <a:buNone/>
                </a:pPr>
                <a:r>
                  <a:rPr lang="es-MX" sz="1200" b="0" i="0" u="none" strike="noStrike" cap="none" dirty="0">
                    <a:solidFill>
                      <a:srgbClr val="1B786E"/>
                    </a:solidFill>
                    <a:latin typeface="Roboto"/>
                    <a:ea typeface="Roboto"/>
                    <a:cs typeface="Roboto"/>
                    <a:sym typeface="Roboto"/>
                  </a:rPr>
                  <a:t>Juntas de Aclaración</a:t>
                </a:r>
                <a:endParaRPr sz="1200" b="0" i="0" u="none" strike="noStrike" cap="none" dirty="0">
                  <a:solidFill>
                    <a:srgbClr val="1B786E"/>
                  </a:solidFill>
                  <a:latin typeface="Roboto"/>
                  <a:ea typeface="Roboto"/>
                  <a:cs typeface="Roboto"/>
                  <a:sym typeface="Roboto"/>
                </a:endParaRPr>
              </a:p>
            </p:txBody>
          </p:sp>
          <p:sp>
            <p:nvSpPr>
              <p:cNvPr id="18" name="Google Shape;449;p57"/>
              <p:cNvSpPr txBox="1"/>
              <p:nvPr/>
            </p:nvSpPr>
            <p:spPr>
              <a:xfrm>
                <a:off x="2013741" y="1575830"/>
                <a:ext cx="624300" cy="241200"/>
              </a:xfrm>
              <a:prstGeom prst="rect">
                <a:avLst/>
              </a:prstGeom>
              <a:noFill/>
              <a:ln>
                <a:noFill/>
              </a:ln>
            </p:spPr>
            <p:txBody>
              <a:bodyPr spcFirstLastPara="1" wrap="square" lIns="91425" tIns="91425" rIns="91425" bIns="91425" anchor="t" anchorCtr="0">
                <a:noAutofit/>
              </a:bodyPr>
              <a:lstStyle/>
              <a:p>
                <a:pPr marL="0" marR="0" lvl="0" indent="0" algn="r" rtl="0">
                  <a:lnSpc>
                    <a:spcPct val="115000"/>
                  </a:lnSpc>
                  <a:spcBef>
                    <a:spcPts val="0"/>
                  </a:spcBef>
                  <a:spcAft>
                    <a:spcPts val="1600"/>
                  </a:spcAft>
                  <a:buClr>
                    <a:srgbClr val="000000"/>
                  </a:buClr>
                  <a:buSzPts val="800"/>
                  <a:buFont typeface="Arial"/>
                  <a:buNone/>
                </a:pPr>
                <a:endParaRPr sz="800" b="0" i="0" u="none" strike="noStrike" cap="none">
                  <a:solidFill>
                    <a:srgbClr val="1B786E"/>
                  </a:solidFill>
                  <a:latin typeface="Roboto"/>
                  <a:ea typeface="Roboto"/>
                  <a:cs typeface="Roboto"/>
                  <a:sym typeface="Roboto"/>
                </a:endParaRPr>
              </a:p>
            </p:txBody>
          </p:sp>
        </p:grpSp>
        <p:grpSp>
          <p:nvGrpSpPr>
            <p:cNvPr id="13" name="Google Shape;450;p57"/>
            <p:cNvGrpSpPr/>
            <p:nvPr/>
          </p:nvGrpSpPr>
          <p:grpSpPr>
            <a:xfrm>
              <a:off x="3214481" y="3002195"/>
              <a:ext cx="1418334" cy="1584405"/>
              <a:chOff x="3214118" y="2306625"/>
              <a:chExt cx="1418334" cy="1584405"/>
            </a:xfrm>
          </p:grpSpPr>
          <p:sp>
            <p:nvSpPr>
              <p:cNvPr id="20" name="Google Shape;451;p57"/>
              <p:cNvSpPr/>
              <p:nvPr/>
            </p:nvSpPr>
            <p:spPr>
              <a:xfrm flipH="1">
                <a:off x="3214118" y="2306625"/>
                <a:ext cx="1418100" cy="143400"/>
              </a:xfrm>
              <a:prstGeom prst="parallelogram">
                <a:avLst>
                  <a:gd name="adj" fmla="val 96952"/>
                </a:avLst>
              </a:prstGeom>
              <a:solidFill>
                <a:srgbClr val="C2C2C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1" name="Google Shape;452;p57"/>
              <p:cNvSpPr/>
              <p:nvPr/>
            </p:nvSpPr>
            <p:spPr>
              <a:xfrm>
                <a:off x="3214352" y="2460450"/>
                <a:ext cx="1418100" cy="143400"/>
              </a:xfrm>
              <a:prstGeom prst="parallelogram">
                <a:avLst>
                  <a:gd name="adj" fmla="val 96952"/>
                </a:avLst>
              </a:prstGeom>
              <a:solidFill>
                <a:srgbClr val="8585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453;p57"/>
              <p:cNvSpPr txBox="1"/>
              <p:nvPr/>
            </p:nvSpPr>
            <p:spPr>
              <a:xfrm>
                <a:off x="3324920" y="2696830"/>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858585"/>
                    </a:solidFill>
                    <a:latin typeface="Roboto"/>
                    <a:ea typeface="Roboto"/>
                    <a:cs typeface="Roboto"/>
                    <a:sym typeface="Roboto"/>
                  </a:rPr>
                  <a:t>Tercera Etapa</a:t>
                </a:r>
                <a:endParaRPr sz="1000" b="1" i="0" u="none" strike="noStrike" cap="none">
                  <a:solidFill>
                    <a:srgbClr val="858585"/>
                  </a:solidFill>
                  <a:latin typeface="Roboto"/>
                  <a:ea typeface="Roboto"/>
                  <a:cs typeface="Roboto"/>
                  <a:sym typeface="Roboto"/>
                </a:endParaRPr>
              </a:p>
            </p:txBody>
          </p:sp>
          <p:sp>
            <p:nvSpPr>
              <p:cNvPr id="23" name="Google Shape;454;p57"/>
              <p:cNvSpPr txBox="1"/>
              <p:nvPr/>
            </p:nvSpPr>
            <p:spPr>
              <a:xfrm>
                <a:off x="3327080" y="3153630"/>
                <a:ext cx="1167300" cy="737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200"/>
                  <a:buFont typeface="Arial"/>
                  <a:buNone/>
                </a:pPr>
                <a:r>
                  <a:rPr lang="es-MX" sz="1200" b="0" i="0" u="none" strike="noStrike" cap="none" dirty="0">
                    <a:solidFill>
                      <a:srgbClr val="858585"/>
                    </a:solidFill>
                    <a:latin typeface="Roboto"/>
                    <a:ea typeface="Roboto"/>
                    <a:cs typeface="Roboto"/>
                    <a:sym typeface="Roboto"/>
                  </a:rPr>
                  <a:t>Recepción y apertura de propuestas</a:t>
                </a:r>
                <a:endParaRPr sz="1200" b="0" i="0" u="none" strike="noStrike" cap="none" dirty="0">
                  <a:solidFill>
                    <a:srgbClr val="858585"/>
                  </a:solidFill>
                  <a:latin typeface="Roboto"/>
                  <a:ea typeface="Roboto"/>
                  <a:cs typeface="Roboto"/>
                  <a:sym typeface="Roboto"/>
                </a:endParaRPr>
              </a:p>
              <a:p>
                <a:pPr marL="0" marR="0" lvl="0" indent="0" algn="l" rtl="0">
                  <a:lnSpc>
                    <a:spcPct val="115000"/>
                  </a:lnSpc>
                  <a:spcBef>
                    <a:spcPts val="1600"/>
                  </a:spcBef>
                  <a:spcAft>
                    <a:spcPts val="1600"/>
                  </a:spcAft>
                  <a:buClr>
                    <a:srgbClr val="000000"/>
                  </a:buClr>
                  <a:buSzPts val="800"/>
                  <a:buFont typeface="Arial"/>
                  <a:buNone/>
                </a:pPr>
                <a:endParaRPr sz="800" b="0" i="0" u="none" strike="noStrike" cap="none" dirty="0">
                  <a:solidFill>
                    <a:srgbClr val="858585"/>
                  </a:solidFill>
                  <a:latin typeface="Roboto"/>
                  <a:ea typeface="Roboto"/>
                  <a:cs typeface="Roboto"/>
                  <a:sym typeface="Roboto"/>
                </a:endParaRPr>
              </a:p>
            </p:txBody>
          </p:sp>
        </p:grpSp>
        <p:grpSp>
          <p:nvGrpSpPr>
            <p:cNvPr id="19" name="Google Shape;455;p57"/>
            <p:cNvGrpSpPr/>
            <p:nvPr/>
          </p:nvGrpSpPr>
          <p:grpSpPr>
            <a:xfrm>
              <a:off x="4511907" y="2271400"/>
              <a:ext cx="1418335" cy="2315200"/>
              <a:chOff x="4511544" y="1575830"/>
              <a:chExt cx="1418335" cy="2315200"/>
            </a:xfrm>
          </p:grpSpPr>
          <p:sp>
            <p:nvSpPr>
              <p:cNvPr id="25" name="Google Shape;456;p57"/>
              <p:cNvSpPr/>
              <p:nvPr/>
            </p:nvSpPr>
            <p:spPr>
              <a:xfrm flipH="1">
                <a:off x="4511544" y="2306625"/>
                <a:ext cx="1418100" cy="143400"/>
              </a:xfrm>
              <a:prstGeom prst="parallelogram">
                <a:avLst>
                  <a:gd name="adj" fmla="val 96952"/>
                </a:avLst>
              </a:prstGeom>
              <a:solidFill>
                <a:srgbClr val="C2C2C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6" name="Google Shape;457;p57"/>
              <p:cNvSpPr/>
              <p:nvPr/>
            </p:nvSpPr>
            <p:spPr>
              <a:xfrm>
                <a:off x="4511779" y="2460450"/>
                <a:ext cx="1418100" cy="143400"/>
              </a:xfrm>
              <a:prstGeom prst="parallelogram">
                <a:avLst>
                  <a:gd name="adj" fmla="val 96952"/>
                </a:avLst>
              </a:prstGeom>
              <a:solidFill>
                <a:srgbClr val="8585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458;p57"/>
              <p:cNvSpPr txBox="1"/>
              <p:nvPr/>
            </p:nvSpPr>
            <p:spPr>
              <a:xfrm>
                <a:off x="4619580" y="2696830"/>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858585"/>
                    </a:solidFill>
                    <a:latin typeface="Roboto"/>
                    <a:ea typeface="Roboto"/>
                    <a:cs typeface="Roboto"/>
                    <a:sym typeface="Roboto"/>
                  </a:rPr>
                  <a:t>Cuarta Etapa</a:t>
                </a:r>
                <a:endParaRPr sz="1000" b="1" i="0" u="none" strike="noStrike" cap="none">
                  <a:solidFill>
                    <a:srgbClr val="858585"/>
                  </a:solidFill>
                  <a:latin typeface="Roboto"/>
                  <a:ea typeface="Roboto"/>
                  <a:cs typeface="Roboto"/>
                  <a:sym typeface="Roboto"/>
                </a:endParaRPr>
              </a:p>
            </p:txBody>
          </p:sp>
          <p:sp>
            <p:nvSpPr>
              <p:cNvPr id="28" name="Google Shape;459;p57"/>
              <p:cNvSpPr txBox="1"/>
              <p:nvPr/>
            </p:nvSpPr>
            <p:spPr>
              <a:xfrm>
                <a:off x="4621740" y="3153630"/>
                <a:ext cx="1167300" cy="737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200"/>
                  <a:buFont typeface="Arial"/>
                  <a:buNone/>
                </a:pPr>
                <a:r>
                  <a:rPr lang="es-MX" sz="1200" b="0" i="0" u="none" strike="noStrike" cap="none">
                    <a:solidFill>
                      <a:srgbClr val="858585"/>
                    </a:solidFill>
                    <a:latin typeface="Roboto"/>
                    <a:ea typeface="Roboto"/>
                    <a:cs typeface="Roboto"/>
                    <a:sym typeface="Roboto"/>
                  </a:rPr>
                  <a:t>Evaluación técnica y económica</a:t>
                </a:r>
                <a:endParaRPr sz="1200" b="0" i="0" u="none" strike="noStrike" cap="none">
                  <a:solidFill>
                    <a:srgbClr val="858585"/>
                  </a:solidFill>
                  <a:latin typeface="Roboto"/>
                  <a:ea typeface="Roboto"/>
                  <a:cs typeface="Roboto"/>
                  <a:sym typeface="Roboto"/>
                </a:endParaRPr>
              </a:p>
            </p:txBody>
          </p:sp>
          <p:sp>
            <p:nvSpPr>
              <p:cNvPr id="29" name="Google Shape;460;p57"/>
              <p:cNvSpPr txBox="1"/>
              <p:nvPr/>
            </p:nvSpPr>
            <p:spPr>
              <a:xfrm>
                <a:off x="4611761" y="1575830"/>
                <a:ext cx="624300" cy="241200"/>
              </a:xfrm>
              <a:prstGeom prst="rect">
                <a:avLst/>
              </a:prstGeom>
              <a:noFill/>
              <a:ln>
                <a:noFill/>
              </a:ln>
            </p:spPr>
            <p:txBody>
              <a:bodyPr spcFirstLastPara="1" wrap="square" lIns="91425" tIns="91425" rIns="91425" bIns="91425" anchor="t" anchorCtr="0">
                <a:noAutofit/>
              </a:bodyPr>
              <a:lstStyle/>
              <a:p>
                <a:pPr marL="0" marR="0" lvl="0" indent="0" algn="r" rtl="0">
                  <a:lnSpc>
                    <a:spcPct val="115000"/>
                  </a:lnSpc>
                  <a:spcBef>
                    <a:spcPts val="0"/>
                  </a:spcBef>
                  <a:spcAft>
                    <a:spcPts val="1600"/>
                  </a:spcAft>
                  <a:buClr>
                    <a:srgbClr val="000000"/>
                  </a:buClr>
                  <a:buSzPts val="800"/>
                  <a:buFont typeface="Arial"/>
                  <a:buNone/>
                </a:pPr>
                <a:endParaRPr sz="800" b="0" i="0" u="none" strike="noStrike" cap="none">
                  <a:solidFill>
                    <a:srgbClr val="858585"/>
                  </a:solidFill>
                  <a:latin typeface="Roboto"/>
                  <a:ea typeface="Roboto"/>
                  <a:cs typeface="Roboto"/>
                  <a:sym typeface="Roboto"/>
                </a:endParaRPr>
              </a:p>
            </p:txBody>
          </p:sp>
        </p:grpSp>
        <p:grpSp>
          <p:nvGrpSpPr>
            <p:cNvPr id="24" name="Google Shape;461;p57"/>
            <p:cNvGrpSpPr/>
            <p:nvPr/>
          </p:nvGrpSpPr>
          <p:grpSpPr>
            <a:xfrm>
              <a:off x="5809065" y="2390991"/>
              <a:ext cx="1418334" cy="2195609"/>
              <a:chOff x="3214118" y="1695421"/>
              <a:chExt cx="1418334" cy="2195609"/>
            </a:xfrm>
          </p:grpSpPr>
          <p:cxnSp>
            <p:nvCxnSpPr>
              <p:cNvPr id="31" name="Google Shape;462;p57"/>
              <p:cNvCxnSpPr/>
              <p:nvPr/>
            </p:nvCxnSpPr>
            <p:spPr>
              <a:xfrm>
                <a:off x="3894575" y="1695421"/>
                <a:ext cx="718500" cy="741900"/>
              </a:xfrm>
              <a:prstGeom prst="straightConnector1">
                <a:avLst/>
              </a:prstGeom>
              <a:noFill/>
              <a:ln w="9525" cap="flat" cmpd="sng">
                <a:solidFill>
                  <a:srgbClr val="C2C2C2"/>
                </a:solidFill>
                <a:prstDash val="solid"/>
                <a:round/>
                <a:headEnd type="none" w="sm" len="sm"/>
                <a:tailEnd type="none" w="sm" len="sm"/>
              </a:ln>
            </p:spPr>
          </p:cxnSp>
          <p:sp>
            <p:nvSpPr>
              <p:cNvPr id="32" name="Google Shape;463;p57"/>
              <p:cNvSpPr/>
              <p:nvPr/>
            </p:nvSpPr>
            <p:spPr>
              <a:xfrm flipH="1">
                <a:off x="3214118" y="2306625"/>
                <a:ext cx="1418100" cy="143400"/>
              </a:xfrm>
              <a:prstGeom prst="parallelogram">
                <a:avLst>
                  <a:gd name="adj" fmla="val 96952"/>
                </a:avLst>
              </a:prstGeom>
              <a:solidFill>
                <a:srgbClr val="C2C2C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33" name="Google Shape;464;p57"/>
              <p:cNvSpPr/>
              <p:nvPr/>
            </p:nvSpPr>
            <p:spPr>
              <a:xfrm>
                <a:off x="3214352" y="2460450"/>
                <a:ext cx="1418100" cy="143400"/>
              </a:xfrm>
              <a:prstGeom prst="parallelogram">
                <a:avLst>
                  <a:gd name="adj" fmla="val 96952"/>
                </a:avLst>
              </a:prstGeom>
              <a:solidFill>
                <a:srgbClr val="8585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465;p57"/>
              <p:cNvSpPr txBox="1"/>
              <p:nvPr/>
            </p:nvSpPr>
            <p:spPr>
              <a:xfrm>
                <a:off x="3324920" y="2696830"/>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858585"/>
                    </a:solidFill>
                    <a:latin typeface="Roboto"/>
                    <a:ea typeface="Roboto"/>
                    <a:cs typeface="Roboto"/>
                    <a:sym typeface="Roboto"/>
                  </a:rPr>
                  <a:t>Quinta Etapa</a:t>
                </a:r>
                <a:endParaRPr sz="1000" b="1" i="0" u="none" strike="noStrike" cap="none">
                  <a:solidFill>
                    <a:srgbClr val="858585"/>
                  </a:solidFill>
                  <a:latin typeface="Roboto"/>
                  <a:ea typeface="Roboto"/>
                  <a:cs typeface="Roboto"/>
                  <a:sym typeface="Roboto"/>
                </a:endParaRPr>
              </a:p>
            </p:txBody>
          </p:sp>
          <p:sp>
            <p:nvSpPr>
              <p:cNvPr id="35" name="Google Shape;466;p57"/>
              <p:cNvSpPr txBox="1"/>
              <p:nvPr/>
            </p:nvSpPr>
            <p:spPr>
              <a:xfrm>
                <a:off x="3327080" y="3153630"/>
                <a:ext cx="1167300" cy="737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600"/>
                  </a:spcAft>
                  <a:buClr>
                    <a:srgbClr val="000000"/>
                  </a:buClr>
                  <a:buSzPts val="1200"/>
                  <a:buFont typeface="Arial"/>
                  <a:buNone/>
                </a:pPr>
                <a:r>
                  <a:rPr lang="es-MX" sz="1200" b="0" i="0" u="none" strike="noStrike" cap="none">
                    <a:solidFill>
                      <a:srgbClr val="858585"/>
                    </a:solidFill>
                    <a:latin typeface="Roboto"/>
                    <a:ea typeface="Roboto"/>
                    <a:cs typeface="Roboto"/>
                    <a:sym typeface="Roboto"/>
                  </a:rPr>
                  <a:t>Emisión del Fallo</a:t>
                </a:r>
                <a:endParaRPr sz="1200" b="0" i="0" u="none" strike="noStrike" cap="none">
                  <a:solidFill>
                    <a:srgbClr val="858585"/>
                  </a:solidFill>
                  <a:latin typeface="Roboto"/>
                  <a:ea typeface="Roboto"/>
                  <a:cs typeface="Roboto"/>
                  <a:sym typeface="Roboto"/>
                </a:endParaRPr>
              </a:p>
            </p:txBody>
          </p:sp>
        </p:grpSp>
        <p:grpSp>
          <p:nvGrpSpPr>
            <p:cNvPr id="30" name="Google Shape;468;p57"/>
            <p:cNvGrpSpPr/>
            <p:nvPr/>
          </p:nvGrpSpPr>
          <p:grpSpPr>
            <a:xfrm>
              <a:off x="7106490" y="2271400"/>
              <a:ext cx="1418335" cy="2164775"/>
              <a:chOff x="4511544" y="1575830"/>
              <a:chExt cx="1418335" cy="2164775"/>
            </a:xfrm>
          </p:grpSpPr>
          <p:cxnSp>
            <p:nvCxnSpPr>
              <p:cNvPr id="38" name="Google Shape;469;p57"/>
              <p:cNvCxnSpPr/>
              <p:nvPr/>
            </p:nvCxnSpPr>
            <p:spPr>
              <a:xfrm>
                <a:off x="5192001" y="1695421"/>
                <a:ext cx="718500" cy="741900"/>
              </a:xfrm>
              <a:prstGeom prst="straightConnector1">
                <a:avLst/>
              </a:prstGeom>
              <a:noFill/>
              <a:ln w="9525" cap="flat" cmpd="sng">
                <a:solidFill>
                  <a:srgbClr val="C2C2C2"/>
                </a:solidFill>
                <a:prstDash val="solid"/>
                <a:round/>
                <a:headEnd type="none" w="sm" len="sm"/>
                <a:tailEnd type="none" w="sm" len="sm"/>
              </a:ln>
            </p:spPr>
          </p:cxnSp>
          <p:sp>
            <p:nvSpPr>
              <p:cNvPr id="39" name="Google Shape;470;p57"/>
              <p:cNvSpPr/>
              <p:nvPr/>
            </p:nvSpPr>
            <p:spPr>
              <a:xfrm flipH="1">
                <a:off x="4511544" y="2306625"/>
                <a:ext cx="1418100" cy="143400"/>
              </a:xfrm>
              <a:prstGeom prst="parallelogram">
                <a:avLst>
                  <a:gd name="adj" fmla="val 96952"/>
                </a:avLst>
              </a:prstGeom>
              <a:solidFill>
                <a:srgbClr val="C2C2C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s-MX" sz="1400" b="0"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40" name="Google Shape;471;p57"/>
              <p:cNvSpPr/>
              <p:nvPr/>
            </p:nvSpPr>
            <p:spPr>
              <a:xfrm>
                <a:off x="4511779" y="2460450"/>
                <a:ext cx="1418100" cy="143400"/>
              </a:xfrm>
              <a:prstGeom prst="parallelogram">
                <a:avLst>
                  <a:gd name="adj" fmla="val 96952"/>
                </a:avLst>
              </a:prstGeom>
              <a:solidFill>
                <a:srgbClr val="85858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72;p57"/>
              <p:cNvSpPr txBox="1"/>
              <p:nvPr/>
            </p:nvSpPr>
            <p:spPr>
              <a:xfrm>
                <a:off x="4619580" y="2696830"/>
                <a:ext cx="1167300" cy="446400"/>
              </a:xfrm>
              <a:prstGeom prst="rect">
                <a:avLst/>
              </a:prstGeom>
              <a:noFill/>
              <a:ln>
                <a:noFill/>
              </a:ln>
            </p:spPr>
            <p:txBody>
              <a:bodyPr spcFirstLastPara="1" wrap="square" lIns="91425" tIns="91425" rIns="91425" bIns="91425" anchor="b" anchorCtr="0">
                <a:noAutofit/>
              </a:bodyPr>
              <a:lstStyle/>
              <a:p>
                <a:pPr marL="0" marR="0" lvl="0" indent="0" algn="l" rtl="0">
                  <a:lnSpc>
                    <a:spcPct val="115000"/>
                  </a:lnSpc>
                  <a:spcBef>
                    <a:spcPts val="0"/>
                  </a:spcBef>
                  <a:spcAft>
                    <a:spcPts val="0"/>
                  </a:spcAft>
                  <a:buClr>
                    <a:srgbClr val="000000"/>
                  </a:buClr>
                  <a:buSzPts val="1000"/>
                  <a:buFont typeface="Arial"/>
                  <a:buNone/>
                </a:pPr>
                <a:r>
                  <a:rPr lang="es-MX" sz="1000" b="1" i="0" u="none" strike="noStrike" cap="none">
                    <a:solidFill>
                      <a:srgbClr val="858585"/>
                    </a:solidFill>
                    <a:latin typeface="Roboto"/>
                    <a:ea typeface="Roboto"/>
                    <a:cs typeface="Roboto"/>
                    <a:sym typeface="Roboto"/>
                  </a:rPr>
                  <a:t>Testimonio Final</a:t>
                </a:r>
                <a:endParaRPr sz="1000" b="1" i="0" u="none" strike="noStrike" cap="none">
                  <a:solidFill>
                    <a:srgbClr val="858585"/>
                  </a:solidFill>
                  <a:latin typeface="Roboto"/>
                  <a:ea typeface="Roboto"/>
                  <a:cs typeface="Roboto"/>
                  <a:sym typeface="Roboto"/>
                </a:endParaRPr>
              </a:p>
            </p:txBody>
          </p:sp>
          <p:sp>
            <p:nvSpPr>
              <p:cNvPr id="42" name="Google Shape;473;p57"/>
              <p:cNvSpPr txBox="1"/>
              <p:nvPr/>
            </p:nvSpPr>
            <p:spPr>
              <a:xfrm>
                <a:off x="4566816" y="3003205"/>
                <a:ext cx="1308000" cy="7374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000"/>
                  <a:buFont typeface="Arial"/>
                  <a:buNone/>
                </a:pPr>
                <a:r>
                  <a:rPr lang="es-MX" sz="1000" b="0" i="0" u="none" strike="noStrike" cap="none" dirty="0">
                    <a:solidFill>
                      <a:schemeClr val="dk1"/>
                    </a:solidFill>
                    <a:latin typeface="Arial"/>
                    <a:ea typeface="Arial"/>
                    <a:cs typeface="Arial"/>
                    <a:sym typeface="Arial"/>
                  </a:rPr>
                  <a:t>Conclusiones Observaciones</a:t>
                </a:r>
                <a:endParaRPr sz="10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000"/>
                  <a:buFont typeface="Arial"/>
                  <a:buNone/>
                </a:pPr>
                <a:r>
                  <a:rPr lang="es-MX" sz="1000" b="0" i="0" u="none" strike="noStrike" cap="none" dirty="0">
                    <a:solidFill>
                      <a:schemeClr val="dk1"/>
                    </a:solidFill>
                    <a:latin typeface="Arial"/>
                    <a:ea typeface="Arial"/>
                    <a:cs typeface="Arial"/>
                    <a:sym typeface="Arial"/>
                  </a:rPr>
                  <a:t>Recomendaciones</a:t>
                </a:r>
                <a:endParaRPr sz="10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000"/>
                  <a:buFont typeface="Arial"/>
                  <a:buNone/>
                </a:pPr>
                <a:r>
                  <a:rPr lang="es-MX" sz="1000" b="0" i="0" u="none" strike="noStrike" cap="none" dirty="0">
                    <a:solidFill>
                      <a:schemeClr val="dk1"/>
                    </a:solidFill>
                    <a:latin typeface="Arial"/>
                    <a:ea typeface="Arial"/>
                    <a:cs typeface="Arial"/>
                    <a:sym typeface="Arial"/>
                  </a:rPr>
                  <a:t>Propuestas de </a:t>
                </a:r>
                <a:endParaRPr sz="10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000"/>
                  <a:buFont typeface="Arial"/>
                  <a:buNone/>
                </a:pPr>
                <a:r>
                  <a:rPr lang="es-MX" sz="1000" b="0" i="0" u="none" strike="noStrike" cap="none" dirty="0">
                    <a:solidFill>
                      <a:schemeClr val="dk1"/>
                    </a:solidFill>
                    <a:latin typeface="Arial"/>
                    <a:ea typeface="Arial"/>
                    <a:cs typeface="Arial"/>
                    <a:sym typeface="Arial"/>
                  </a:rPr>
                  <a:t>Implementación</a:t>
                </a:r>
                <a:endParaRPr sz="1000" b="0" i="0" u="none" strike="noStrike" cap="none" dirty="0">
                  <a:solidFill>
                    <a:srgbClr val="858585"/>
                  </a:solidFill>
                  <a:latin typeface="Roboto"/>
                  <a:ea typeface="Roboto"/>
                  <a:cs typeface="Roboto"/>
                  <a:sym typeface="Roboto"/>
                </a:endParaRPr>
              </a:p>
            </p:txBody>
          </p:sp>
          <p:sp>
            <p:nvSpPr>
              <p:cNvPr id="43" name="Google Shape;474;p57"/>
              <p:cNvSpPr txBox="1"/>
              <p:nvPr/>
            </p:nvSpPr>
            <p:spPr>
              <a:xfrm>
                <a:off x="4611761" y="1575830"/>
                <a:ext cx="624300" cy="2412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1600"/>
                  </a:spcAft>
                  <a:buClr>
                    <a:srgbClr val="000000"/>
                  </a:buClr>
                  <a:buSzPts val="900"/>
                  <a:buFont typeface="Arial"/>
                  <a:buNone/>
                </a:pPr>
                <a:r>
                  <a:rPr lang="es-MX" sz="900" b="0" i="0" u="none" strike="noStrike" cap="none">
                    <a:solidFill>
                      <a:srgbClr val="858585"/>
                    </a:solidFill>
                    <a:latin typeface="Roboto"/>
                    <a:ea typeface="Roboto"/>
                    <a:cs typeface="Roboto"/>
                    <a:sym typeface="Roboto"/>
                  </a:rPr>
                  <a:t>10 días para la emisión</a:t>
                </a:r>
                <a:endParaRPr sz="900" b="0" i="0" u="none" strike="noStrike" cap="none">
                  <a:solidFill>
                    <a:srgbClr val="858585"/>
                  </a:solidFill>
                  <a:latin typeface="Roboto"/>
                  <a:ea typeface="Roboto"/>
                  <a:cs typeface="Roboto"/>
                  <a:sym typeface="Roboto"/>
                </a:endParaRPr>
              </a:p>
            </p:txBody>
          </p:sp>
        </p:grpSp>
      </p:grpSp>
    </p:spTree>
    <p:extLst>
      <p:ext uri="{BB962C8B-B14F-4D97-AF65-F5344CB8AC3E}">
        <p14:creationId xmlns:p14="http://schemas.microsoft.com/office/powerpoint/2010/main" val="1042941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Rectángulo 3"/>
          <p:cNvSpPr/>
          <p:nvPr/>
        </p:nvSpPr>
        <p:spPr>
          <a:xfrm>
            <a:off x="203516" y="936516"/>
            <a:ext cx="8864301" cy="1673150"/>
          </a:xfrm>
          <a:prstGeom prst="rect">
            <a:avLst/>
          </a:prstGeom>
        </p:spPr>
        <p:txBody>
          <a:bodyPr wrap="square">
            <a:spAutoFit/>
          </a:bodyPr>
          <a:lstStyle/>
          <a:p>
            <a:pPr algn="ctr">
              <a:lnSpc>
                <a:spcPct val="107000"/>
              </a:lnSpc>
              <a:spcAft>
                <a:spcPts val="800"/>
              </a:spcAft>
            </a:pPr>
            <a:r>
              <a:rPr lang="es-MX" sz="3200" b="1" dirty="0">
                <a:latin typeface="Arial" panose="020B0604020202020204" pitchFamily="34" charset="0"/>
                <a:ea typeface="Calibri" panose="020F0502020204030204" pitchFamily="34" charset="0"/>
                <a:cs typeface="Arial" panose="020B0604020202020204" pitchFamily="34" charset="0"/>
              </a:rPr>
              <a:t>LA </a:t>
            </a:r>
            <a:r>
              <a:rPr lang="es-MX" sz="3200" b="1" dirty="0">
                <a:effectLst/>
                <a:latin typeface="Arial" panose="020B0604020202020204" pitchFamily="34" charset="0"/>
                <a:ea typeface="Calibri" panose="020F0502020204030204" pitchFamily="34" charset="0"/>
                <a:cs typeface="Arial" panose="020B0604020202020204" pitchFamily="34" charset="0"/>
              </a:rPr>
              <a:t>ÉTICA EN LOS MUNICIPIOS COMO UN MECANISMO DE PREVENCIÓN DE FALTAS ADMINISTRATIVAS</a:t>
            </a:r>
            <a:endParaRPr lang="es-MX"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2059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Rectángulo 1">
            <a:extLst>
              <a:ext uri="{FF2B5EF4-FFF2-40B4-BE49-F238E27FC236}">
                <a16:creationId xmlns:a16="http://schemas.microsoft.com/office/drawing/2014/main" id="{E0B5CF02-1D5D-4D2C-9998-0FEDAB386A27}"/>
              </a:ext>
            </a:extLst>
          </p:cNvPr>
          <p:cNvSpPr/>
          <p:nvPr/>
        </p:nvSpPr>
        <p:spPr>
          <a:xfrm>
            <a:off x="693131" y="664150"/>
            <a:ext cx="7337912" cy="4154984"/>
          </a:xfrm>
          <a:prstGeom prst="rect">
            <a:avLst/>
          </a:prstGeom>
        </p:spPr>
        <p:txBody>
          <a:bodyPr wrap="square">
            <a:spAutoFit/>
          </a:bodyPr>
          <a:lstStyle/>
          <a:p>
            <a:pPr algn="just"/>
            <a:r>
              <a:rPr lang="es-MX" sz="1800" b="1" dirty="0">
                <a:latin typeface="+mn-lt"/>
                <a:cs typeface="Arial" panose="020B0604020202020204" pitchFamily="34" charset="0"/>
              </a:rPr>
              <a:t>MECANISMOS DE PREVENCIÓN DE FALTAS ADMINISTRATIVAS (Artículo 15 LGRA) </a:t>
            </a:r>
          </a:p>
          <a:p>
            <a:pPr algn="just"/>
            <a:endParaRPr lang="es-MX" sz="1800" dirty="0">
              <a:latin typeface="+mn-lt"/>
              <a:cs typeface="Arial" panose="020B0604020202020204" pitchFamily="34" charset="0"/>
            </a:endParaRPr>
          </a:p>
          <a:p>
            <a:pPr algn="just"/>
            <a:endParaRPr lang="es-MX" sz="1800" dirty="0">
              <a:latin typeface="+mn-lt"/>
              <a:cs typeface="Arial" panose="020B0604020202020204" pitchFamily="34" charset="0"/>
            </a:endParaRPr>
          </a:p>
          <a:p>
            <a:pPr algn="just"/>
            <a:r>
              <a:rPr lang="es-MX" sz="1800" dirty="0">
                <a:latin typeface="+mn-lt"/>
                <a:cs typeface="Arial" panose="020B0604020202020204" pitchFamily="34" charset="0"/>
              </a:rPr>
              <a:t>Para prevenir la comisión de faltas administrativas y hechos de corrupción, las </a:t>
            </a:r>
            <a:r>
              <a:rPr lang="es-MX" sz="1800" b="1" dirty="0">
                <a:latin typeface="+mn-lt"/>
                <a:cs typeface="Arial" panose="020B0604020202020204" pitchFamily="34" charset="0"/>
              </a:rPr>
              <a:t>Secretarías y los Órganos internos de control</a:t>
            </a:r>
            <a:r>
              <a:rPr lang="es-MX" sz="1800" dirty="0">
                <a:latin typeface="+mn-lt"/>
                <a:cs typeface="Arial" panose="020B0604020202020204" pitchFamily="34" charset="0"/>
              </a:rPr>
              <a:t>, considerando las funciones que a cada una de ellas les corresponden y previo diagnóstico que al efecto realicen, podrán implementar acciones para orientar el criterio que en situación específicas, deberán observar los servidores públicos en el desempeño de sus empleos, cargos o comisiones, con coordinación con el Sistema Nacional Anticorrupción</a:t>
            </a:r>
          </a:p>
          <a:p>
            <a:pPr algn="ctr"/>
            <a:endParaRPr lang="es-MX" sz="2400" b="1" dirty="0">
              <a:latin typeface="Arial Rounded MT Bold" panose="020F0704030504030204" pitchFamily="34" charset="0"/>
              <a:cs typeface="Arial" panose="020B0604020202020204" pitchFamily="34" charset="0"/>
            </a:endParaRPr>
          </a:p>
          <a:p>
            <a:pPr algn="ctr"/>
            <a:endParaRPr lang="es-MX" sz="2400" b="1" dirty="0">
              <a:latin typeface="Arial Rounded MT Bold" panose="020F0704030504030204" pitchFamily="34" charset="0"/>
              <a:cs typeface="Arial" panose="020B0604020202020204" pitchFamily="34" charset="0"/>
            </a:endParaRPr>
          </a:p>
        </p:txBody>
      </p:sp>
    </p:spTree>
    <p:extLst>
      <p:ext uri="{BB962C8B-B14F-4D97-AF65-F5344CB8AC3E}">
        <p14:creationId xmlns:p14="http://schemas.microsoft.com/office/powerpoint/2010/main" val="415587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204910" y="226450"/>
            <a:ext cx="8846288" cy="4785926"/>
          </a:xfrm>
          <a:prstGeom prst="rect">
            <a:avLst/>
          </a:prstGeom>
        </p:spPr>
        <p:txBody>
          <a:bodyPr wrap="square">
            <a:spAutoFit/>
          </a:bodyPr>
          <a:lstStyle/>
          <a:p>
            <a:pPr algn="ctr">
              <a:defRPr/>
            </a:pPr>
            <a:endParaRPr lang="es-MX" altLang="es-MX" b="1" dirty="0">
              <a:latin typeface="+mn-lt"/>
              <a:ea typeface="Batang" panose="02030600000101010101" pitchFamily="18" charset="-127"/>
              <a:cs typeface="Arial" panose="020B0604020202020204" pitchFamily="34" charset="0"/>
            </a:endParaRPr>
          </a:p>
          <a:p>
            <a:pPr algn="ctr"/>
            <a:r>
              <a:rPr lang="es-MX" b="1" dirty="0">
                <a:latin typeface="+mn-lt"/>
                <a:ea typeface="Batang" panose="02030600000101010101" pitchFamily="18" charset="-127"/>
              </a:rPr>
              <a:t>COMPETENCIA PARA EMITIR EL CÓDIGO DE ÈTICA MUNICIPAL</a:t>
            </a:r>
          </a:p>
          <a:p>
            <a:pPr algn="just"/>
            <a:endParaRPr lang="es-MX" dirty="0">
              <a:latin typeface="+mn-lt"/>
              <a:ea typeface="Batang" panose="02030600000101010101" pitchFamily="18" charset="-127"/>
            </a:endParaRPr>
          </a:p>
          <a:p>
            <a:pPr algn="just"/>
            <a:r>
              <a:rPr lang="es-MX" dirty="0">
                <a:latin typeface="+mn-lt"/>
                <a:ea typeface="Batang" panose="02030600000101010101" pitchFamily="18" charset="-127"/>
                <a:cs typeface="Arial" panose="020B0604020202020204" pitchFamily="34" charset="0"/>
              </a:rPr>
              <a:t>Conforme al artículo 16 de la LGRA, el Órgano Interno de Control Municipal actualmente es competente para emitir el Código de Ética en dicho ámbito de gobierno.</a:t>
            </a:r>
          </a:p>
          <a:p>
            <a:pPr algn="just"/>
            <a:endParaRPr lang="es-MX" dirty="0">
              <a:latin typeface="+mn-lt"/>
              <a:ea typeface="Batang" panose="02030600000101010101" pitchFamily="18" charset="-127"/>
              <a:cs typeface="Arial" panose="020B0604020202020204" pitchFamily="34" charset="0"/>
            </a:endParaRPr>
          </a:p>
          <a:p>
            <a:pPr algn="ctr"/>
            <a:r>
              <a:rPr lang="es-MX" b="1" dirty="0">
                <a:latin typeface="+mn-lt"/>
                <a:ea typeface="Batang" panose="02030600000101010101" pitchFamily="18" charset="-127"/>
                <a:cs typeface="Arial" panose="020B0604020202020204" pitchFamily="34" charset="0"/>
              </a:rPr>
              <a:t>COMPETENCIA DE LA CONTRALORÌA DEL ESTADO PARA PROMOVER LA IMPLEMENTACIÒN Y/O FORTALECIMIENTO DE LA MATERIA DE ÈTICA EN LOS MUNICIPIOS</a:t>
            </a:r>
          </a:p>
          <a:p>
            <a:pPr algn="just"/>
            <a:endParaRPr lang="es-MX" b="1" dirty="0">
              <a:latin typeface="+mn-lt"/>
              <a:ea typeface="Batang" panose="02030600000101010101" pitchFamily="18" charset="-127"/>
              <a:cs typeface="Arial" panose="020B0604020202020204" pitchFamily="34" charset="0"/>
            </a:endParaRPr>
          </a:p>
          <a:p>
            <a:pPr algn="just"/>
            <a:r>
              <a:rPr lang="es-MX" b="1" i="1" dirty="0">
                <a:solidFill>
                  <a:schemeClr val="tx1"/>
                </a:solidFill>
                <a:latin typeface="+mn-lt"/>
                <a:ea typeface="Batang" panose="02030600000101010101" pitchFamily="18" charset="-127"/>
                <a:cs typeface="Arial" panose="020B0604020202020204" pitchFamily="34" charset="0"/>
              </a:rPr>
              <a:t>En la Cláusula Décima Tercera </a:t>
            </a:r>
            <a:r>
              <a:rPr lang="es-MX" i="1" dirty="0">
                <a:solidFill>
                  <a:schemeClr val="tx1"/>
                </a:solidFill>
                <a:latin typeface="+mn-lt"/>
                <a:ea typeface="Batang" panose="02030600000101010101" pitchFamily="18" charset="-127"/>
                <a:cs typeface="Arial" panose="020B0604020202020204" pitchFamily="34" charset="0"/>
              </a:rPr>
              <a:t>del A</a:t>
            </a:r>
            <a:r>
              <a:rPr lang="es-MX" dirty="0">
                <a:latin typeface="+mn-lt"/>
                <a:ea typeface="Batang" panose="02030600000101010101" pitchFamily="18" charset="-127"/>
                <a:cs typeface="Arial" panose="020B0604020202020204" pitchFamily="34" charset="0"/>
              </a:rPr>
              <a:t>cuerdo de Coordinación celebrado entre el Gobierno del Estado de Jalisco y el Gobierno Federal, a través de la Secretaría de la Función Pública en el 2012, se a</a:t>
            </a:r>
            <a:r>
              <a:rPr lang="es-MX" i="1" dirty="0">
                <a:solidFill>
                  <a:schemeClr val="tx1"/>
                </a:solidFill>
                <a:latin typeface="+mn-lt"/>
                <a:ea typeface="Batang" panose="02030600000101010101" pitchFamily="18" charset="-127"/>
                <a:cs typeface="Arial" panose="020B0604020202020204" pitchFamily="34" charset="0"/>
              </a:rPr>
              <a:t>sumió por parte del Gobierno del Estado de Jalisco, la obligación de promover acciones para prevenir conductas irregulares de los servidores públicos y fomentar una cultura del servicio público sustentada en valores y principios éticos, así como pugnar por la instauración de medidas preventivas para combatir los actos de corrupción e impunidad de conformidad con las disposiciones legales aplicables, a fin de crear conciencia en los servidores públicos de su vocación de servicio y responsabilidad pública.”</a:t>
            </a:r>
          </a:p>
          <a:p>
            <a:pPr algn="just"/>
            <a:endParaRPr lang="es-MX" i="1" dirty="0">
              <a:solidFill>
                <a:schemeClr val="tx1"/>
              </a:solidFill>
              <a:latin typeface="+mn-lt"/>
              <a:ea typeface="Batang" panose="02030600000101010101" pitchFamily="18" charset="-127"/>
              <a:cs typeface="Arial" panose="020B0604020202020204" pitchFamily="34" charset="0"/>
            </a:endParaRPr>
          </a:p>
          <a:p>
            <a:pPr algn="just"/>
            <a:r>
              <a:rPr lang="es-MX" i="1" dirty="0">
                <a:solidFill>
                  <a:schemeClr val="tx1"/>
                </a:solidFill>
                <a:latin typeface="+mn-lt"/>
                <a:ea typeface="Batang" panose="02030600000101010101" pitchFamily="18" charset="-127"/>
                <a:cs typeface="Arial" panose="020B0604020202020204" pitchFamily="34" charset="0"/>
              </a:rPr>
              <a:t>Esta obligación se empató con la relativa a la </a:t>
            </a:r>
            <a:r>
              <a:rPr lang="es-MX" b="1" i="1" dirty="0">
                <a:solidFill>
                  <a:schemeClr val="tx1"/>
                </a:solidFill>
                <a:latin typeface="+mn-lt"/>
                <a:ea typeface="Batang" panose="02030600000101010101" pitchFamily="18" charset="-127"/>
                <a:cs typeface="Arial" panose="020B0604020202020204" pitchFamily="34" charset="0"/>
              </a:rPr>
              <a:t>promoción de fortalecimiento de los Subsistemas Municipales de Control y Evaluación de la Gestión Pública </a:t>
            </a:r>
            <a:r>
              <a:rPr lang="es-MX" i="1" dirty="0">
                <a:solidFill>
                  <a:schemeClr val="tx1"/>
                </a:solidFill>
                <a:latin typeface="+mn-lt"/>
                <a:ea typeface="Batang" panose="02030600000101010101" pitchFamily="18" charset="-127"/>
                <a:cs typeface="Arial" panose="020B0604020202020204" pitchFamily="34" charset="0"/>
              </a:rPr>
              <a:t>prevista en el mismo Acuerdo. </a:t>
            </a:r>
          </a:p>
          <a:p>
            <a:pPr algn="just"/>
            <a:endParaRPr lang="es-MX" sz="1300" i="1" dirty="0">
              <a:latin typeface="Arial Rounded MT Bold" panose="020F0704030504030204" pitchFamily="34" charset="0"/>
              <a:ea typeface="Batang" panose="02030600000101010101" pitchFamily="18" charset="-127"/>
              <a:cs typeface="Arial" panose="020B0604020202020204" pitchFamily="34" charset="0"/>
            </a:endParaRPr>
          </a:p>
          <a:p>
            <a:pPr algn="just">
              <a:buFont typeface="Arial" pitchFamily="34" charset="0"/>
              <a:buChar char="•"/>
            </a:pPr>
            <a:endParaRPr lang="es-MX" sz="1300" dirty="0">
              <a:latin typeface="Arial Rounded MT Bold" panose="020F0704030504030204" pitchFamily="34" charset="0"/>
              <a:ea typeface="Batang" panose="02030600000101010101" pitchFamily="18" charset="-127"/>
              <a:cs typeface="Arial" panose="020B0604020202020204" pitchFamily="34" charset="0"/>
            </a:endParaRPr>
          </a:p>
          <a:p>
            <a:pPr algn="just"/>
            <a:endParaRPr lang="es-MX" sz="1300" dirty="0">
              <a:latin typeface="Arial Rounded MT Bold" panose="020F0704030504030204" pitchFamily="34" charset="0"/>
              <a:ea typeface="Batang" panose="02030600000101010101" pitchFamily="18" charset="-127"/>
              <a:cs typeface="Arial" panose="020B0604020202020204" pitchFamily="34" charset="0"/>
            </a:endParaRPr>
          </a:p>
        </p:txBody>
      </p:sp>
    </p:spTree>
    <p:extLst>
      <p:ext uri="{BB962C8B-B14F-4D97-AF65-F5344CB8AC3E}">
        <p14:creationId xmlns:p14="http://schemas.microsoft.com/office/powerpoint/2010/main" val="514589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250016" y="196672"/>
            <a:ext cx="8846288" cy="4416594"/>
          </a:xfrm>
          <a:prstGeom prst="rect">
            <a:avLst/>
          </a:prstGeom>
        </p:spPr>
        <p:txBody>
          <a:bodyPr wrap="square">
            <a:spAutoFit/>
          </a:bodyPr>
          <a:lstStyle/>
          <a:p>
            <a:pPr algn="ctr">
              <a:defRPr/>
            </a:pPr>
            <a:endParaRPr lang="es-MX" altLang="es-MX" sz="1600" b="1" dirty="0">
              <a:latin typeface="Arial Rounded MT Bold" panose="020F0704030504030204" pitchFamily="34" charset="0"/>
              <a:ea typeface="Batang" panose="02030600000101010101" pitchFamily="18" charset="-127"/>
              <a:cs typeface="Arial" panose="020B0604020202020204" pitchFamily="34" charset="0"/>
            </a:endParaRPr>
          </a:p>
          <a:p>
            <a:pPr algn="ctr">
              <a:defRPr/>
            </a:pPr>
            <a:r>
              <a:rPr lang="es-MX" altLang="es-MX" b="1" dirty="0">
                <a:latin typeface="+mn-lt"/>
                <a:ea typeface="Batang" panose="02030600000101010101" pitchFamily="18" charset="-127"/>
                <a:cs typeface="Arial" panose="020B0604020202020204" pitchFamily="34" charset="0"/>
              </a:rPr>
              <a:t>AGENDA PÚBLICA NACIONAL Y ESTATAL ORIENTADORA DE LA IMPLEMENTACIÓN DE LA MATERIA DE ÉTICA EN EL ESTADO DE JALISCO</a:t>
            </a:r>
          </a:p>
          <a:p>
            <a:pPr algn="ctr">
              <a:defRPr/>
            </a:pPr>
            <a:endParaRPr lang="es-MX" i="1" dirty="0">
              <a:latin typeface="+mn-lt"/>
              <a:ea typeface="Batang" panose="02030600000101010101" pitchFamily="18" charset="-127"/>
              <a:cs typeface="Arial" panose="020B0604020202020204" pitchFamily="34" charset="0"/>
            </a:endParaRPr>
          </a:p>
          <a:p>
            <a:pPr marL="342900" indent="-342900" algn="ctr">
              <a:buAutoNum type="alphaUcParenR"/>
              <a:defRPr/>
            </a:pPr>
            <a:r>
              <a:rPr lang="es-MX" b="1" i="1" dirty="0">
                <a:latin typeface="+mn-lt"/>
                <a:ea typeface="Batang" panose="02030600000101010101" pitchFamily="18" charset="-127"/>
                <a:cs typeface="Arial" panose="020B0604020202020204" pitchFamily="34" charset="0"/>
              </a:rPr>
              <a:t>AGENDA PÚBLICA NACIONAL</a:t>
            </a:r>
          </a:p>
          <a:p>
            <a:pPr marL="342900" indent="-342900" algn="ctr">
              <a:buAutoNum type="alphaUcParenR"/>
              <a:defRPr/>
            </a:pPr>
            <a:endParaRPr lang="es-MX" i="1" dirty="0">
              <a:latin typeface="+mn-lt"/>
              <a:ea typeface="Batang" panose="02030600000101010101" pitchFamily="18" charset="-127"/>
              <a:cs typeface="Arial" panose="020B0604020202020204" pitchFamily="34" charset="0"/>
            </a:endParaRPr>
          </a:p>
          <a:p>
            <a:pPr algn="just">
              <a:buFont typeface="Arial" pitchFamily="34" charset="0"/>
              <a:buChar char="•"/>
            </a:pPr>
            <a:r>
              <a:rPr lang="es-MX" dirty="0">
                <a:latin typeface="+mn-lt"/>
                <a:ea typeface="Batang" panose="02030600000101010101" pitchFamily="18" charset="-127"/>
                <a:cs typeface="Arial" panose="020B0604020202020204" pitchFamily="34" charset="0"/>
              </a:rPr>
              <a:t>Agenda Común de Acciones para Prevenir la Corrupción adoptada en el marco de operación de la Comisión de Contralores Estados-Federación, que orientó el establecimiento de líneas de acción generales y específicas en los Planes Anuales de Trabajo 2016, 2017 y 2018 de dicha instancia. </a:t>
            </a:r>
          </a:p>
          <a:p>
            <a:pPr algn="just"/>
            <a:endParaRPr lang="es-MX" dirty="0">
              <a:latin typeface="+mn-lt"/>
              <a:ea typeface="Batang" panose="02030600000101010101" pitchFamily="18" charset="-127"/>
              <a:cs typeface="Arial" panose="020B0604020202020204" pitchFamily="34" charset="0"/>
            </a:endParaRPr>
          </a:p>
          <a:p>
            <a:pPr marL="342900" indent="-342900" algn="just">
              <a:buAutoNum type="alphaLcParenR"/>
            </a:pPr>
            <a:r>
              <a:rPr lang="es-MX" dirty="0">
                <a:latin typeface="+mn-lt"/>
                <a:ea typeface="Batang" panose="02030600000101010101" pitchFamily="18" charset="-127"/>
                <a:cs typeface="Arial" panose="020B0604020202020204" pitchFamily="34" charset="0"/>
              </a:rPr>
              <a:t>Reglas de Integridad</a:t>
            </a:r>
          </a:p>
          <a:p>
            <a:pPr marL="342900" indent="-342900" algn="just">
              <a:buAutoNum type="alphaLcParenR"/>
            </a:pPr>
            <a:r>
              <a:rPr lang="es-MX" dirty="0">
                <a:latin typeface="+mn-lt"/>
                <a:ea typeface="Batang" panose="02030600000101010101" pitchFamily="18" charset="-127"/>
                <a:cs typeface="Arial" panose="020B0604020202020204" pitchFamily="34" charset="0"/>
              </a:rPr>
              <a:t>Creación y seguimiento de operación de instancias especializadas.</a:t>
            </a:r>
          </a:p>
          <a:p>
            <a:pPr marL="342900" indent="-342900" algn="just">
              <a:buAutoNum type="alphaLcParenR"/>
            </a:pPr>
            <a:r>
              <a:rPr lang="es-MX" dirty="0">
                <a:latin typeface="+mn-lt"/>
                <a:ea typeface="Batang" panose="02030600000101010101" pitchFamily="18" charset="-127"/>
                <a:cs typeface="Arial" panose="020B0604020202020204" pitchFamily="34" charset="0"/>
              </a:rPr>
              <a:t>Difusión, capacitación, operación y evaluación.</a:t>
            </a:r>
          </a:p>
          <a:p>
            <a:pPr algn="just"/>
            <a:endParaRPr lang="es-MX" dirty="0">
              <a:latin typeface="+mn-lt"/>
              <a:ea typeface="Batang" panose="02030600000101010101" pitchFamily="18" charset="-127"/>
              <a:cs typeface="Arial" panose="020B0604020202020204" pitchFamily="34" charset="0"/>
            </a:endParaRPr>
          </a:p>
          <a:p>
            <a:pPr algn="just">
              <a:buFont typeface="Arial" pitchFamily="34" charset="0"/>
              <a:buChar char="•"/>
            </a:pPr>
            <a:r>
              <a:rPr lang="es-MX" dirty="0">
                <a:latin typeface="+mn-lt"/>
                <a:cs typeface="Arial" panose="020B0604020202020204" pitchFamily="34" charset="0"/>
              </a:rPr>
              <a:t>Ley General de Responsabilidades Administrativas. “</a:t>
            </a:r>
            <a:r>
              <a:rPr lang="es-MX" i="1" dirty="0">
                <a:latin typeface="+mn-lt"/>
                <a:cs typeface="Arial" panose="020B0604020202020204" pitchFamily="34" charset="0"/>
              </a:rPr>
              <a:t>Artículo 16. Los servidores públicos deberán observar el código de ética que al efecto sea emitido por las Secretarías y los órganos internos de control, conforme a los lineamientos que emita el Sistema Nacional Anticorrupción, para que en su actuación impere una conducta digna que responda a las necesidades de la sociedad que oriente su desempeño.” </a:t>
            </a:r>
          </a:p>
          <a:p>
            <a:pPr algn="just">
              <a:buFont typeface="Arial" pitchFamily="34" charset="0"/>
              <a:buChar char="•"/>
            </a:pPr>
            <a:endParaRPr lang="es-MX" i="1" dirty="0">
              <a:latin typeface="+mn-lt"/>
              <a:cs typeface="Arial" panose="020B0604020202020204" pitchFamily="34" charset="0"/>
            </a:endParaRPr>
          </a:p>
          <a:p>
            <a:pPr algn="just">
              <a:buFont typeface="Arial" pitchFamily="34" charset="0"/>
              <a:buChar char="•"/>
            </a:pPr>
            <a:endParaRPr lang="es-MX" sz="13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2831620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173021" y="196672"/>
            <a:ext cx="8846288" cy="4216539"/>
          </a:xfrm>
          <a:prstGeom prst="rect">
            <a:avLst/>
          </a:prstGeom>
        </p:spPr>
        <p:txBody>
          <a:bodyPr wrap="square">
            <a:spAutoFit/>
          </a:bodyPr>
          <a:lstStyle/>
          <a:p>
            <a:pPr algn="ctr">
              <a:defRPr/>
            </a:pPr>
            <a:endParaRPr lang="es-MX" altLang="es-MX" sz="1600" b="1" dirty="0">
              <a:latin typeface="Arial Rounded MT Bold" panose="020F0704030504030204" pitchFamily="34" charset="0"/>
              <a:ea typeface="Batang" panose="02030600000101010101" pitchFamily="18" charset="-127"/>
              <a:cs typeface="Arial" panose="020B0604020202020204" pitchFamily="34" charset="0"/>
            </a:endParaRPr>
          </a:p>
          <a:p>
            <a:pPr algn="ctr">
              <a:defRPr/>
            </a:pPr>
            <a:r>
              <a:rPr lang="es-MX" b="1" i="1" dirty="0">
                <a:latin typeface="+mn-lt"/>
                <a:ea typeface="Batang" panose="02030600000101010101" pitchFamily="18" charset="-127"/>
                <a:cs typeface="Arial" panose="020B0604020202020204" pitchFamily="34" charset="0"/>
              </a:rPr>
              <a:t>AGENDA PÚBLICA NACIONAL</a:t>
            </a:r>
          </a:p>
          <a:p>
            <a:pPr marL="342900" indent="-342900" algn="ctr">
              <a:buAutoNum type="alphaUcParenR"/>
              <a:defRPr/>
            </a:pPr>
            <a:endParaRPr lang="es-MX" i="1" dirty="0">
              <a:latin typeface="+mn-lt"/>
              <a:ea typeface="Batang" panose="02030600000101010101" pitchFamily="18" charset="-127"/>
              <a:cs typeface="Arial" panose="020B0604020202020204" pitchFamily="34" charset="0"/>
            </a:endParaRPr>
          </a:p>
          <a:p>
            <a:pPr lvl="0" algn="just">
              <a:buFont typeface="Arial" pitchFamily="34" charset="0"/>
              <a:buChar char="•"/>
            </a:pPr>
            <a:endParaRPr lang="es-MX" sz="1600" dirty="0">
              <a:cs typeface="Arial" panose="020B0604020202020204" pitchFamily="34" charset="0"/>
            </a:endParaRPr>
          </a:p>
          <a:p>
            <a:pPr lvl="0" algn="just">
              <a:buFont typeface="Arial" pitchFamily="34" charset="0"/>
              <a:buChar char="•"/>
            </a:pPr>
            <a:r>
              <a:rPr lang="es-MX" sz="1600" dirty="0">
                <a:cs typeface="Arial" panose="020B0604020202020204" pitchFamily="34" charset="0"/>
              </a:rPr>
              <a:t>Evaluación de la Secretaría de la Función Pública 2018 sobre las acciones implementadas para dar cumplimiento al Acuerdo de Coordinación celebrado con el Gobierno Federal.</a:t>
            </a:r>
          </a:p>
          <a:p>
            <a:pPr lvl="0" algn="just">
              <a:buFont typeface="Arial" pitchFamily="34" charset="0"/>
              <a:buChar char="•"/>
            </a:pPr>
            <a:endParaRPr lang="es-MX" sz="1600" dirty="0">
              <a:cs typeface="Arial" panose="020B0604020202020204" pitchFamily="34" charset="0"/>
            </a:endParaRPr>
          </a:p>
          <a:p>
            <a:pPr lvl="0" algn="just"/>
            <a:r>
              <a:rPr lang="es-MX" sz="1600" dirty="0">
                <a:cs typeface="Arial" panose="020B0604020202020204" pitchFamily="34" charset="0"/>
              </a:rPr>
              <a:t>Indicador: “</a:t>
            </a:r>
            <a:r>
              <a:rPr lang="es-MX" sz="1600" i="1" dirty="0">
                <a:cs typeface="Arial" panose="020B0604020202020204" pitchFamily="34" charset="0"/>
              </a:rPr>
              <a:t>Número de servidores públicos capacitados en cultura de la legalidad respecto del total de los servidores públicos de la entidad federativa”</a:t>
            </a:r>
          </a:p>
          <a:p>
            <a:pPr lvl="0" algn="just"/>
            <a:endParaRPr lang="es-MX" sz="1600" i="1" dirty="0">
              <a:cs typeface="Arial" panose="020B0604020202020204" pitchFamily="34" charset="0"/>
            </a:endParaRPr>
          </a:p>
          <a:p>
            <a:pPr lvl="0" algn="just"/>
            <a:r>
              <a:rPr lang="es-MX" sz="1600" i="1" dirty="0">
                <a:cs typeface="Arial" panose="020B0604020202020204" pitchFamily="34" charset="0"/>
              </a:rPr>
              <a:t>“Número de servidores públicos capacitados en ética y código de conducta respecto del total de los servidores públicos de la entidad federativa”.</a:t>
            </a:r>
          </a:p>
          <a:p>
            <a:pPr lvl="0" algn="just"/>
            <a:endParaRPr lang="es-MX" sz="1600" i="1" dirty="0">
              <a:solidFill>
                <a:srgbClr val="FF0000"/>
              </a:solidFill>
              <a:cs typeface="Arial" panose="020B0604020202020204" pitchFamily="34" charset="0"/>
            </a:endParaRPr>
          </a:p>
          <a:p>
            <a:pPr algn="just">
              <a:buFont typeface="Arial" pitchFamily="34" charset="0"/>
              <a:buChar char="•"/>
            </a:pPr>
            <a:r>
              <a:rPr lang="es-MX" sz="1600" dirty="0"/>
              <a:t>Acuerdo por el que se dan a conocer los Lineamientos para la emisión del Código de Ética a que se refiere el artículo 16 de la Ley General de Responsabilidades Administrativas, emitido por el Comité Coordinador del Sistema Nacional Anticorrupción, publicado el 12 de octubre de 2018 en el Diario Oficial de la Federación.</a:t>
            </a:r>
            <a:endParaRPr lang="es-ES" sz="1600" dirty="0"/>
          </a:p>
        </p:txBody>
      </p:sp>
    </p:spTree>
    <p:extLst>
      <p:ext uri="{BB962C8B-B14F-4D97-AF65-F5344CB8AC3E}">
        <p14:creationId xmlns:p14="http://schemas.microsoft.com/office/powerpoint/2010/main" val="10071246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173021" y="520701"/>
            <a:ext cx="8846288" cy="4231928"/>
          </a:xfrm>
          <a:prstGeom prst="rect">
            <a:avLst/>
          </a:prstGeom>
        </p:spPr>
        <p:txBody>
          <a:bodyPr wrap="square">
            <a:spAutoFit/>
          </a:bodyPr>
          <a:lstStyle/>
          <a:p>
            <a:pPr algn="ctr">
              <a:defRPr/>
            </a:pPr>
            <a:endParaRPr lang="es-MX" altLang="es-MX" sz="1600" b="1" dirty="0">
              <a:latin typeface="Arial Rounded MT Bold" panose="020F0704030504030204" pitchFamily="34" charset="0"/>
              <a:ea typeface="Batang" panose="02030600000101010101" pitchFamily="18" charset="-127"/>
              <a:cs typeface="Arial" panose="020B0604020202020204" pitchFamily="34" charset="0"/>
            </a:endParaRPr>
          </a:p>
          <a:p>
            <a:pPr algn="ctr">
              <a:defRPr/>
            </a:pPr>
            <a:r>
              <a:rPr lang="es-MX" altLang="es-MX" sz="1600" b="1" dirty="0">
                <a:latin typeface="+mn-lt"/>
                <a:ea typeface="Batang" panose="02030600000101010101" pitchFamily="18" charset="-127"/>
                <a:cs typeface="Arial" panose="020B0604020202020204" pitchFamily="34" charset="0"/>
              </a:rPr>
              <a:t>B) AGENDA PÚBLICA ESTATAL</a:t>
            </a:r>
          </a:p>
          <a:p>
            <a:pPr algn="just"/>
            <a:endParaRPr lang="es-MX" sz="1600" dirty="0">
              <a:solidFill>
                <a:srgbClr val="FF0000"/>
              </a:solidFill>
              <a:latin typeface="+mn-lt"/>
              <a:ea typeface="Batang" panose="02030600000101010101" pitchFamily="18" charset="-127"/>
              <a:cs typeface="Arial" panose="020B0604020202020204" pitchFamily="34" charset="0"/>
            </a:endParaRPr>
          </a:p>
          <a:p>
            <a:pPr algn="just"/>
            <a:r>
              <a:rPr lang="es-MX" sz="1600" b="1" dirty="0"/>
              <a:t>En materia de mecanismos de prevención: Artículo 52. LRPAEJ. 1. </a:t>
            </a:r>
            <a:r>
              <a:rPr lang="es-MX" sz="1600" dirty="0"/>
              <a:t> Los órganos internos de control tendrán, respecto al ente público correspondiente y de conformidad con las normas y procedimientos legales aplicables, las siguientes atribuciones:</a:t>
            </a:r>
            <a:endParaRPr lang="es-ES" sz="1600" dirty="0"/>
          </a:p>
          <a:p>
            <a:r>
              <a:rPr lang="es-MX" sz="1600" dirty="0"/>
              <a:t> </a:t>
            </a:r>
            <a:endParaRPr lang="es-ES" sz="1600" dirty="0"/>
          </a:p>
          <a:p>
            <a:r>
              <a:rPr lang="es-MX" sz="1600" dirty="0"/>
              <a:t>I. Implementar mecanismos para prevenir las faltas administrativas y los hechos de corrupción, así como evaluar anualmente estos mecanismos y sus resultados;</a:t>
            </a:r>
            <a:endParaRPr lang="es-ES" sz="1600" dirty="0"/>
          </a:p>
          <a:p>
            <a:pPr algn="just"/>
            <a:endParaRPr lang="es-MX" sz="1600" b="1" dirty="0">
              <a:solidFill>
                <a:schemeClr val="tx1"/>
              </a:solidFill>
              <a:latin typeface="+mn-lt"/>
              <a:ea typeface="Batang" panose="02030600000101010101" pitchFamily="18" charset="-127"/>
              <a:cs typeface="Arial" panose="020B0604020202020204" pitchFamily="34" charset="0"/>
            </a:endParaRPr>
          </a:p>
          <a:p>
            <a:pPr algn="just"/>
            <a:r>
              <a:rPr lang="es-MX" sz="1600" b="1" dirty="0">
                <a:solidFill>
                  <a:schemeClr val="tx1"/>
                </a:solidFill>
                <a:latin typeface="+mn-lt"/>
                <a:ea typeface="Batang" panose="02030600000101010101" pitchFamily="18" charset="-127"/>
                <a:cs typeface="Arial" panose="020B0604020202020204" pitchFamily="34" charset="0"/>
              </a:rPr>
              <a:t>En materia de responsabilidades administrativas: Artículo 48 numeral 1 fracción </a:t>
            </a:r>
            <a:r>
              <a:rPr lang="es-MX" sz="1600" b="1" dirty="0">
                <a:solidFill>
                  <a:schemeClr val="tx1"/>
                </a:solidFill>
              </a:rPr>
              <a:t>X</a:t>
            </a:r>
            <a:r>
              <a:rPr lang="es-MX" sz="1600" b="1" dirty="0"/>
              <a:t>X de la LRPAEJ</a:t>
            </a:r>
            <a:r>
              <a:rPr lang="es-MX" sz="1600" dirty="0"/>
              <a:t>. Observar el código de ética que emitan los respectivos órganos internos de control.</a:t>
            </a:r>
            <a:endParaRPr lang="es-ES" sz="1600" dirty="0"/>
          </a:p>
          <a:p>
            <a:pPr algn="just"/>
            <a:endParaRPr lang="es-MX" sz="1600" dirty="0">
              <a:solidFill>
                <a:srgbClr val="FF0000"/>
              </a:solidFill>
              <a:latin typeface="+mn-lt"/>
              <a:ea typeface="Batang" panose="02030600000101010101" pitchFamily="18" charset="-127"/>
              <a:cs typeface="Arial" panose="020B0604020202020204" pitchFamily="34" charset="0"/>
            </a:endParaRPr>
          </a:p>
          <a:p>
            <a:pPr>
              <a:buFont typeface="Arial" pitchFamily="34" charset="0"/>
              <a:buChar char="•"/>
            </a:pPr>
            <a:r>
              <a:rPr lang="es-MX" sz="1600" dirty="0"/>
              <a:t> </a:t>
            </a:r>
            <a:r>
              <a:rPr lang="es-MX" sz="1600" dirty="0">
                <a:latin typeface="+mn-lt"/>
                <a:ea typeface="Batang" panose="02030600000101010101" pitchFamily="18" charset="-127"/>
                <a:cs typeface="Arial" panose="020B0604020202020204" pitchFamily="34" charset="0"/>
              </a:rPr>
              <a:t>Proyecto </a:t>
            </a:r>
            <a:r>
              <a:rPr lang="es-MX" sz="1600" dirty="0">
                <a:latin typeface="+mn-lt"/>
                <a:cs typeface="Arial" panose="020B0604020202020204" pitchFamily="34" charset="0"/>
              </a:rPr>
              <a:t>4 del Programa Anual de Trabajo de la Comisión de Contralores Municipios-Estado: </a:t>
            </a:r>
            <a:r>
              <a:rPr lang="es-MX" sz="1600" i="1" dirty="0">
                <a:latin typeface="+mn-lt"/>
                <a:cs typeface="Arial" panose="020B0604020202020204" pitchFamily="34" charset="0"/>
              </a:rPr>
              <a:t>Brindar a las Contralorías Municipales herramientas que permitan el intercambio de información en materia de ética. (2018)</a:t>
            </a:r>
          </a:p>
          <a:p>
            <a:pPr algn="just">
              <a:buFont typeface="Arial" pitchFamily="34" charset="0"/>
              <a:buChar char="•"/>
            </a:pPr>
            <a:endParaRPr lang="es-MX" sz="13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24985555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173021" y="520701"/>
            <a:ext cx="8846288" cy="3616375"/>
          </a:xfrm>
          <a:prstGeom prst="rect">
            <a:avLst/>
          </a:prstGeom>
        </p:spPr>
        <p:txBody>
          <a:bodyPr wrap="square">
            <a:spAutoFit/>
          </a:bodyPr>
          <a:lstStyle/>
          <a:p>
            <a:pPr algn="ctr">
              <a:defRPr/>
            </a:pPr>
            <a:endParaRPr lang="es-MX" altLang="es-MX" sz="1600" b="1" dirty="0">
              <a:latin typeface="Arial Rounded MT Bold" panose="020F0704030504030204" pitchFamily="34" charset="0"/>
              <a:ea typeface="Batang" panose="02030600000101010101" pitchFamily="18" charset="-127"/>
              <a:cs typeface="Arial" panose="020B0604020202020204" pitchFamily="34" charset="0"/>
            </a:endParaRPr>
          </a:p>
          <a:p>
            <a:pPr algn="ctr">
              <a:defRPr/>
            </a:pPr>
            <a:r>
              <a:rPr lang="es-MX" altLang="es-MX" sz="1600" b="1" dirty="0">
                <a:latin typeface="+mn-lt"/>
                <a:ea typeface="Batang" panose="02030600000101010101" pitchFamily="18" charset="-127"/>
                <a:cs typeface="Arial" panose="020B0604020202020204" pitchFamily="34" charset="0"/>
              </a:rPr>
              <a:t>B) AGENDA PÚBLICA ESTATAL</a:t>
            </a:r>
          </a:p>
          <a:p>
            <a:pPr algn="just"/>
            <a:endParaRPr lang="es-MX" sz="1600" dirty="0">
              <a:solidFill>
                <a:srgbClr val="FF0000"/>
              </a:solidFill>
              <a:latin typeface="+mn-lt"/>
              <a:ea typeface="Batang" panose="02030600000101010101" pitchFamily="18" charset="-127"/>
              <a:cs typeface="Arial" panose="020B0604020202020204" pitchFamily="34" charset="0"/>
            </a:endParaRPr>
          </a:p>
          <a:p>
            <a:pPr lvl="0" algn="just"/>
            <a:r>
              <a:rPr lang="es-MX" dirty="0">
                <a:ea typeface="Batang" panose="02030600000101010101" pitchFamily="18" charset="-127"/>
                <a:cs typeface="Arial" panose="020B0604020202020204" pitchFamily="34" charset="0"/>
              </a:rPr>
              <a:t>Acuerdos de Coordinación celebrados entre el Gobierno del Estado, por conducto de la Contraloría del Estado con los Municipios de la Entidad para el Fortalecimiento de los Subsistemas Municipales de Control y Evaluación de la Gestión Pública (2014-2018), en los que e</a:t>
            </a:r>
            <a:r>
              <a:rPr lang="es-MX" i="1" dirty="0">
                <a:ea typeface="Batang" panose="02030600000101010101" pitchFamily="18" charset="-127"/>
                <a:cs typeface="Arial" panose="020B0604020202020204" pitchFamily="34" charset="0"/>
              </a:rPr>
              <a:t>n su Cláusula Cuarta se ha asumido la obligación por parte de los Municipios, de promover la implementación de un código de ética que permita el ejercicio de la gestión pública conforme a los principios previstos en la normatividad aplicable.”  </a:t>
            </a:r>
            <a:endParaRPr lang="es-MX" i="1" dirty="0">
              <a:solidFill>
                <a:srgbClr val="FF0000"/>
              </a:solidFill>
              <a:ea typeface="Batang" panose="02030600000101010101" pitchFamily="18" charset="-127"/>
              <a:cs typeface="Arial" panose="020B0604020202020204" pitchFamily="34" charset="0"/>
            </a:endParaRPr>
          </a:p>
          <a:p>
            <a:pPr lvl="0" algn="just"/>
            <a:endParaRPr lang="es-MX" i="1" dirty="0">
              <a:ea typeface="Batang" panose="02030600000101010101" pitchFamily="18" charset="-127"/>
              <a:cs typeface="Arial" panose="020B0604020202020204" pitchFamily="34" charset="0"/>
            </a:endParaRPr>
          </a:p>
          <a:p>
            <a:pPr lvl="0" algn="just"/>
            <a:r>
              <a:rPr lang="es-MX" dirty="0">
                <a:ea typeface="Batang" panose="02030600000101010101" pitchFamily="18" charset="-127"/>
                <a:cs typeface="Arial" panose="020B0604020202020204" pitchFamily="34" charset="0"/>
              </a:rPr>
              <a:t>En seguimiento a esta obligación, en los meses de abril y mayo de la presente anualidad, la Contraloría del Estado llevó a cabo 125 promociones en materia de ética ante los Municipios de la Entidad, mismas que se pretende sean concretadas con la firma de similar número de Acuerdos de Coordinación, a través de los cuales, con pleno respeto a la autonomía municipal, se busca el intercambio de mejores prácticas para el diseño del Código de Ética Municipal, la creación de una instancia especializada en la materia, entre otras acciones encaminadas a la implementación de este mecanismo de prevención en dicho ámbito de gobierno.</a:t>
            </a:r>
          </a:p>
          <a:p>
            <a:pPr algn="just">
              <a:buFont typeface="Arial" pitchFamily="34" charset="0"/>
              <a:buChar char="•"/>
            </a:pPr>
            <a:endParaRPr lang="es-MX" sz="13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1076997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223284" y="698500"/>
            <a:ext cx="8846288" cy="4031873"/>
          </a:xfrm>
          <a:prstGeom prst="rect">
            <a:avLst/>
          </a:prstGeom>
        </p:spPr>
        <p:txBody>
          <a:bodyPr wrap="square">
            <a:spAutoFit/>
          </a:bodyPr>
          <a:lstStyle/>
          <a:p>
            <a:pPr algn="ctr">
              <a:buClrTx/>
              <a:defRPr/>
            </a:pPr>
            <a:r>
              <a:rPr lang="es-MX" sz="1600" b="1" dirty="0">
                <a:latin typeface="+mn-lt"/>
                <a:ea typeface="Batang" panose="02030600000101010101" pitchFamily="18" charset="-127"/>
              </a:rPr>
              <a:t>OBJETO DE LOS ACUERDOS DE COORDINACIÓN CON LOS MUNICIPIOS</a:t>
            </a:r>
          </a:p>
          <a:p>
            <a:pPr algn="just">
              <a:buClrTx/>
              <a:defRPr/>
            </a:pPr>
            <a:endParaRPr lang="es-MX" sz="1600" dirty="0">
              <a:latin typeface="+mn-lt"/>
              <a:ea typeface="Batang" panose="02030600000101010101" pitchFamily="18" charset="-127"/>
            </a:endParaRPr>
          </a:p>
          <a:p>
            <a:pPr algn="just">
              <a:buClrTx/>
              <a:defRPr/>
            </a:pPr>
            <a:r>
              <a:rPr lang="es-MX" sz="1600" dirty="0">
                <a:latin typeface="+mn-lt"/>
                <a:ea typeface="Batang" panose="02030600000101010101" pitchFamily="18" charset="-127"/>
              </a:rPr>
              <a:t>a) Fortalecer las acciones para la atención, intercambio y armonización de información en materia de ética.</a:t>
            </a:r>
          </a:p>
          <a:p>
            <a:pPr algn="just">
              <a:buClrTx/>
              <a:defRPr/>
            </a:pPr>
            <a:endParaRPr lang="es-MX" sz="1600" dirty="0">
              <a:latin typeface="+mn-lt"/>
              <a:ea typeface="Batang" panose="02030600000101010101" pitchFamily="18" charset="-127"/>
            </a:endParaRPr>
          </a:p>
          <a:p>
            <a:pPr algn="just">
              <a:buClrTx/>
              <a:defRPr/>
            </a:pPr>
            <a:r>
              <a:rPr lang="es-MX" sz="1600" dirty="0">
                <a:latin typeface="+mn-lt"/>
                <a:ea typeface="Batang" panose="02030600000101010101" pitchFamily="18" charset="-127"/>
              </a:rPr>
              <a:t>b) Impartir cursos y/o talleres con la finalidad de promover el conocimiento de principios y valores armonizados a la gestión pública municipal en el marco de los Sistemas Nacional y Estatal Anticorrupción.</a:t>
            </a:r>
          </a:p>
          <a:p>
            <a:pPr algn="just">
              <a:buClrTx/>
              <a:defRPr/>
            </a:pPr>
            <a:endParaRPr lang="es-MX" sz="1600" dirty="0">
              <a:latin typeface="+mn-lt"/>
              <a:ea typeface="Batang" panose="02030600000101010101" pitchFamily="18" charset="-127"/>
            </a:endParaRPr>
          </a:p>
          <a:p>
            <a:pPr algn="just">
              <a:buClrTx/>
              <a:defRPr/>
            </a:pPr>
            <a:r>
              <a:rPr lang="es-MX" sz="1600" dirty="0">
                <a:latin typeface="+mn-lt"/>
                <a:ea typeface="Batang" panose="02030600000101010101" pitchFamily="18" charset="-127"/>
              </a:rPr>
              <a:t>c) Intercambio de experiencias para la elaboración del Código de Ética Municipal.</a:t>
            </a:r>
          </a:p>
          <a:p>
            <a:pPr algn="just">
              <a:buClrTx/>
              <a:defRPr/>
            </a:pPr>
            <a:endParaRPr lang="es-MX" sz="1600" dirty="0">
              <a:latin typeface="+mn-lt"/>
              <a:ea typeface="Batang" panose="02030600000101010101" pitchFamily="18" charset="-127"/>
            </a:endParaRPr>
          </a:p>
          <a:p>
            <a:pPr algn="just">
              <a:buClrTx/>
              <a:defRPr/>
            </a:pPr>
            <a:r>
              <a:rPr lang="es-MX" sz="1600" dirty="0">
                <a:latin typeface="+mn-lt"/>
                <a:ea typeface="Batang" panose="02030600000101010101" pitchFamily="18" charset="-127"/>
              </a:rPr>
              <a:t>d) Promover la creación de una instancia municipal que atienda y brinde seguimiento a la materia de ética, como un mecanismo de prevención de faltas administrativas y hechos de corrupción.</a:t>
            </a:r>
          </a:p>
          <a:p>
            <a:pPr algn="just">
              <a:buClrTx/>
              <a:defRPr/>
            </a:pPr>
            <a:endParaRPr lang="es-MX" sz="1600" dirty="0">
              <a:latin typeface="Arial Rounded MT Bold" panose="020F0704030504030204" pitchFamily="34" charset="0"/>
              <a:ea typeface="Batang" panose="02030600000101010101" pitchFamily="18" charset="-127"/>
            </a:endParaRPr>
          </a:p>
          <a:p>
            <a:pPr algn="just">
              <a:buClrTx/>
              <a:defRPr/>
            </a:pPr>
            <a:endParaRPr lang="es-MX" sz="16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12101185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06240F77-59D9-41C2-A9E6-161900A526BF}"/>
              </a:ext>
            </a:extLst>
          </p:cNvPr>
          <p:cNvSpPr/>
          <p:nvPr/>
        </p:nvSpPr>
        <p:spPr>
          <a:xfrm>
            <a:off x="965159" y="641499"/>
            <a:ext cx="7172155" cy="338554"/>
          </a:xfrm>
          <a:prstGeom prst="rect">
            <a:avLst/>
          </a:prstGeom>
        </p:spPr>
        <p:txBody>
          <a:bodyPr wrap="none">
            <a:spAutoFit/>
          </a:bodyPr>
          <a:lstStyle/>
          <a:p>
            <a:pPr algn="ctr"/>
            <a:r>
              <a:rPr lang="es-MX" sz="1600" b="1" dirty="0">
                <a:latin typeface="+mj-lt"/>
                <a:cs typeface="Arial" panose="020B0604020202020204" pitchFamily="34" charset="0"/>
              </a:rPr>
              <a:t>ACCIONES IMPLEMENTADAS POR LA CONTRALORÍA DEL ESTADO  </a:t>
            </a:r>
            <a:endParaRPr lang="es-ES" sz="1600" b="1" dirty="0">
              <a:latin typeface="+mj-lt"/>
              <a:cs typeface="Arial" panose="020B0604020202020204" pitchFamily="34" charset="0"/>
            </a:endParaRPr>
          </a:p>
        </p:txBody>
      </p:sp>
      <p:sp>
        <p:nvSpPr>
          <p:cNvPr id="5" name="Rectángulo 4">
            <a:extLst>
              <a:ext uri="{FF2B5EF4-FFF2-40B4-BE49-F238E27FC236}">
                <a16:creationId xmlns:a16="http://schemas.microsoft.com/office/drawing/2014/main" id="{0E0DA27E-ADB6-4E1F-9380-39AEB1F15ED5}"/>
              </a:ext>
            </a:extLst>
          </p:cNvPr>
          <p:cNvSpPr/>
          <p:nvPr/>
        </p:nvSpPr>
        <p:spPr>
          <a:xfrm>
            <a:off x="297711" y="1119615"/>
            <a:ext cx="8548576" cy="2800767"/>
          </a:xfrm>
          <a:prstGeom prst="rect">
            <a:avLst/>
          </a:prstGeom>
        </p:spPr>
        <p:txBody>
          <a:bodyPr wrap="square">
            <a:spAutoFit/>
          </a:bodyPr>
          <a:lstStyle/>
          <a:p>
            <a:pPr marL="342900" indent="-342900" algn="just"/>
            <a:r>
              <a:rPr lang="es-ES" sz="1600" dirty="0">
                <a:latin typeface="+mn-lt"/>
                <a:ea typeface="Times New Roman" panose="02020603050405020304" pitchFamily="18" charset="0"/>
              </a:rPr>
              <a:t>I.- Se realizó un modelo de Acuerdo de Coordinación entre el Gobierno del Estado y cada uno de los Municipios de la Entidad Federativa, cuyo objeto es la realización de acciones que tienen como finalidad promover el fortalecimiento de las acciones para la atención, intercambio y armonización de información en materia de ética; y en ese contexto, conjuntar acciones que permitan la difusión del conocimiento de los principios y valores que rigen el servicio público en el marco de los Sistemas Nacional y Estatal Anticorrupción, la creación de un Código de Ética y de una instancia municipal especializada en la materia. </a:t>
            </a:r>
          </a:p>
          <a:p>
            <a:pPr algn="just"/>
            <a:r>
              <a:rPr lang="es-ES" sz="1600" dirty="0">
                <a:latin typeface="+mn-lt"/>
                <a:ea typeface="Times New Roman" panose="02020603050405020304" pitchFamily="18" charset="0"/>
              </a:rPr>
              <a:t> </a:t>
            </a:r>
          </a:p>
          <a:p>
            <a:pPr algn="just"/>
            <a:r>
              <a:rPr lang="es-ES" sz="1600" dirty="0">
                <a:latin typeface="+mn-lt"/>
                <a:ea typeface="Times New Roman" panose="02020603050405020304" pitchFamily="18" charset="0"/>
              </a:rPr>
              <a:t>II.- Se elaboró un modelo de Acta de Sesión del Ayuntamiento por medio de la cual se propuso la autorización del Acuerdo de Coordinación antes referido. </a:t>
            </a:r>
          </a:p>
        </p:txBody>
      </p:sp>
    </p:spTree>
    <p:extLst>
      <p:ext uri="{BB962C8B-B14F-4D97-AF65-F5344CB8AC3E}">
        <p14:creationId xmlns:p14="http://schemas.microsoft.com/office/powerpoint/2010/main" val="2073044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30DF2E95-6F87-403B-9D72-B9F4948F3754}"/>
              </a:ext>
            </a:extLst>
          </p:cNvPr>
          <p:cNvSpPr/>
          <p:nvPr/>
        </p:nvSpPr>
        <p:spPr>
          <a:xfrm>
            <a:off x="228600" y="578224"/>
            <a:ext cx="8686800" cy="4416594"/>
          </a:xfrm>
          <a:prstGeom prst="rect">
            <a:avLst/>
          </a:prstGeom>
        </p:spPr>
        <p:txBody>
          <a:bodyPr wrap="square">
            <a:spAutoFit/>
          </a:bodyPr>
          <a:lstStyle/>
          <a:p>
            <a:pPr algn="just"/>
            <a:endParaRPr lang="es-ES" dirty="0">
              <a:latin typeface="Arial" panose="020B0604020202020204" pitchFamily="34" charset="0"/>
              <a:ea typeface="Times New Roman" panose="02020603050405020304" pitchFamily="18" charset="0"/>
            </a:endParaRPr>
          </a:p>
          <a:p>
            <a:pPr algn="just"/>
            <a:r>
              <a:rPr lang="es-ES" sz="1500" dirty="0">
                <a:latin typeface="Arial" panose="020B0604020202020204" pitchFamily="34" charset="0"/>
                <a:ea typeface="Times New Roman" panose="02020603050405020304" pitchFamily="18" charset="0"/>
              </a:rPr>
              <a:t>III.- Se realizaron 125 gestiones a los Municipios del Estado de Jalisco, por medio de los cuales se propuso la celebración del Acuerdo de Coordinación referido, entregándose los insumos a ese respecto. </a:t>
            </a:r>
            <a:endParaRPr lang="es-ES" sz="1500" dirty="0">
              <a:latin typeface="Times New Roman" panose="02020603050405020304" pitchFamily="18" charset="0"/>
              <a:ea typeface="Times New Roman" panose="02020603050405020304" pitchFamily="18" charset="0"/>
            </a:endParaRPr>
          </a:p>
          <a:p>
            <a:pPr algn="just"/>
            <a:endParaRPr lang="es-ES" sz="1500" dirty="0">
              <a:latin typeface="Arial" panose="020B0604020202020204" pitchFamily="34" charset="0"/>
              <a:ea typeface="Times New Roman" panose="02020603050405020304" pitchFamily="18" charset="0"/>
            </a:endParaRPr>
          </a:p>
          <a:p>
            <a:pPr algn="just"/>
            <a:r>
              <a:rPr lang="es-ES" sz="1500" dirty="0">
                <a:latin typeface="Arial" panose="020B0604020202020204" pitchFamily="34" charset="0"/>
                <a:ea typeface="Times New Roman" panose="02020603050405020304" pitchFamily="18" charset="0"/>
              </a:rPr>
              <a:t>IV.-  Se impartieron doce capacitaciones en similar número de Coordinaciones Regionales en las que se abordaron los antecedentes internacionales, naciones y locales sobre la materia de ética, conducta y prevención de conflictos de interés y especialmente, acerca de los principios y valores que rigen el servicio público, en el marco de los Sistemas Nacional y Estatal Anticorrupción, así como un abordaje de todos los aspectos que en vía de ejecución de los Acuerdos de Coordinación promovidos se pretenden desarrollar en beneficio de los Municipios de la Entidad, especialmente aquéllos que estimen pertinente sumarse a este esfuerzo.</a:t>
            </a:r>
          </a:p>
          <a:p>
            <a:pPr algn="just"/>
            <a:endParaRPr lang="es-ES" sz="1500" dirty="0">
              <a:latin typeface="Arial" panose="020B0604020202020204" pitchFamily="34" charset="0"/>
              <a:ea typeface="Times New Roman" panose="02020603050405020304" pitchFamily="18" charset="0"/>
            </a:endParaRPr>
          </a:p>
          <a:p>
            <a:pPr algn="just"/>
            <a:r>
              <a:rPr lang="es-ES" sz="1500" dirty="0">
                <a:latin typeface="Arial" panose="020B0604020202020204" pitchFamily="34" charset="0"/>
                <a:ea typeface="Times New Roman" panose="02020603050405020304" pitchFamily="18" charset="0"/>
              </a:rPr>
              <a:t>V.- Se realizaron promociones directas sobre el alcance del Acuerdo propuesto en todos los Municipios con los que no existe un Acuerdo de Coordinación para el Fortalecimiento del Subsistema Municipal de Control y Evaluación de la Gestión Pública suscritos a la fecha.</a:t>
            </a:r>
          </a:p>
          <a:p>
            <a:pPr algn="just"/>
            <a:endParaRPr lang="es-ES" dirty="0">
              <a:latin typeface="Arial" panose="020B0604020202020204" pitchFamily="34" charset="0"/>
              <a:ea typeface="Times New Roman" panose="02020603050405020304" pitchFamily="18" charset="0"/>
            </a:endParaRPr>
          </a:p>
          <a:p>
            <a:pPr algn="just"/>
            <a:endParaRPr lang="es-ES" dirty="0">
              <a:latin typeface="Arial" panose="020B0604020202020204" pitchFamily="34" charset="0"/>
              <a:ea typeface="Times New Roman" panose="02020603050405020304" pitchFamily="18" charset="0"/>
            </a:endParaRPr>
          </a:p>
          <a:p>
            <a:pPr algn="just"/>
            <a:endParaRPr lang="es-ES"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1588339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F8CE6625-DD8A-476E-9063-E34E19A39C84}"/>
              </a:ext>
            </a:extLst>
          </p:cNvPr>
          <p:cNvSpPr/>
          <p:nvPr/>
        </p:nvSpPr>
        <p:spPr>
          <a:xfrm>
            <a:off x="3165638" y="456450"/>
            <a:ext cx="2502608" cy="307777"/>
          </a:xfrm>
          <a:prstGeom prst="rect">
            <a:avLst/>
          </a:prstGeom>
        </p:spPr>
        <p:txBody>
          <a:bodyPr wrap="none">
            <a:spAutoFit/>
          </a:bodyPr>
          <a:lstStyle/>
          <a:p>
            <a:pPr algn="ctr"/>
            <a:r>
              <a:rPr lang="es-MX" b="1" dirty="0">
                <a:latin typeface="+mj-lt"/>
                <a:cs typeface="Arial" panose="020B0604020202020204" pitchFamily="34" charset="0"/>
              </a:rPr>
              <a:t>Capacitaciones realizadas</a:t>
            </a:r>
            <a:endParaRPr lang="es-ES" b="1" dirty="0">
              <a:latin typeface="+mj-lt"/>
              <a:cs typeface="Arial" panose="020B0604020202020204" pitchFamily="34" charset="0"/>
            </a:endParaRPr>
          </a:p>
        </p:txBody>
      </p:sp>
      <p:graphicFrame>
        <p:nvGraphicFramePr>
          <p:cNvPr id="5" name="Tabla 4">
            <a:extLst>
              <a:ext uri="{FF2B5EF4-FFF2-40B4-BE49-F238E27FC236}">
                <a16:creationId xmlns:a16="http://schemas.microsoft.com/office/drawing/2014/main" id="{FDF1F326-FEA6-42E5-B726-AE03D46290F4}"/>
              </a:ext>
            </a:extLst>
          </p:cNvPr>
          <p:cNvGraphicFramePr>
            <a:graphicFrameLocks noGrp="1"/>
          </p:cNvGraphicFramePr>
          <p:nvPr>
            <p:extLst>
              <p:ext uri="{D42A27DB-BD31-4B8C-83A1-F6EECF244321}">
                <p14:modId xmlns:p14="http://schemas.microsoft.com/office/powerpoint/2010/main" val="234552326"/>
              </p:ext>
            </p:extLst>
          </p:nvPr>
        </p:nvGraphicFramePr>
        <p:xfrm>
          <a:off x="166255" y="865905"/>
          <a:ext cx="8686800" cy="3413482"/>
        </p:xfrm>
        <a:graphic>
          <a:graphicData uri="http://schemas.openxmlformats.org/drawingml/2006/table">
            <a:tbl>
              <a:tblPr firstRow="1" firstCol="1" bandRow="1">
                <a:tableStyleId>{5C22544A-7EE6-4342-B048-85BDC9FD1C3A}</a:tableStyleId>
              </a:tblPr>
              <a:tblGrid>
                <a:gridCol w="3044523">
                  <a:extLst>
                    <a:ext uri="{9D8B030D-6E8A-4147-A177-3AD203B41FA5}">
                      <a16:colId xmlns:a16="http://schemas.microsoft.com/office/drawing/2014/main" val="1098673646"/>
                    </a:ext>
                  </a:extLst>
                </a:gridCol>
                <a:gridCol w="3113395">
                  <a:extLst>
                    <a:ext uri="{9D8B030D-6E8A-4147-A177-3AD203B41FA5}">
                      <a16:colId xmlns:a16="http://schemas.microsoft.com/office/drawing/2014/main" val="100746862"/>
                    </a:ext>
                  </a:extLst>
                </a:gridCol>
                <a:gridCol w="2528882">
                  <a:extLst>
                    <a:ext uri="{9D8B030D-6E8A-4147-A177-3AD203B41FA5}">
                      <a16:colId xmlns:a16="http://schemas.microsoft.com/office/drawing/2014/main" val="3982252207"/>
                    </a:ext>
                  </a:extLst>
                </a:gridCol>
              </a:tblGrid>
              <a:tr h="243820">
                <a:tc>
                  <a:txBody>
                    <a:bodyPr/>
                    <a:lstStyle/>
                    <a:p>
                      <a:pPr algn="ctr">
                        <a:spcAft>
                          <a:spcPts val="0"/>
                        </a:spcAft>
                      </a:pPr>
                      <a:r>
                        <a:rPr lang="es-ES" sz="1200" b="1" dirty="0">
                          <a:solidFill>
                            <a:schemeClr val="tx1"/>
                          </a:solidFill>
                          <a:effectLst/>
                        </a:rPr>
                        <a:t>REGIONES</a:t>
                      </a:r>
                      <a:endParaRPr lang="es-ES" sz="12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ctr">
                        <a:spcAft>
                          <a:spcPts val="0"/>
                        </a:spcAft>
                      </a:pPr>
                      <a:r>
                        <a:rPr lang="es-ES" sz="1200" b="1" dirty="0">
                          <a:solidFill>
                            <a:schemeClr val="tx1"/>
                          </a:solidFill>
                          <a:effectLst/>
                        </a:rPr>
                        <a:t>FECHA DE CAPACITACIÓN</a:t>
                      </a:r>
                      <a:endParaRPr lang="es-ES" sz="12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ctr">
                        <a:spcAft>
                          <a:spcPts val="0"/>
                        </a:spcAft>
                      </a:pPr>
                      <a:r>
                        <a:rPr lang="es-ES" sz="1200" b="1" dirty="0">
                          <a:solidFill>
                            <a:schemeClr val="tx1"/>
                          </a:solidFill>
                          <a:effectLst/>
                        </a:rPr>
                        <a:t>MUNICIPIO SEDE</a:t>
                      </a:r>
                      <a:endParaRPr lang="es-ES" sz="1200" b="1"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1316284409"/>
                  </a:ext>
                </a:extLst>
              </a:tr>
              <a:tr h="243820">
                <a:tc>
                  <a:txBody>
                    <a:bodyPr/>
                    <a:lstStyle/>
                    <a:p>
                      <a:pPr algn="just">
                        <a:spcAft>
                          <a:spcPts val="0"/>
                        </a:spcAft>
                      </a:pPr>
                      <a:r>
                        <a:rPr lang="es-ES" sz="1200">
                          <a:solidFill>
                            <a:schemeClr val="tx1"/>
                          </a:solidFill>
                          <a:effectLst/>
                        </a:rPr>
                        <a:t>Región 1 “Norte”</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19 de junio de 2018</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Colotlán</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935269453"/>
                  </a:ext>
                </a:extLst>
              </a:tr>
              <a:tr h="243820">
                <a:tc>
                  <a:txBody>
                    <a:bodyPr/>
                    <a:lstStyle/>
                    <a:p>
                      <a:pPr algn="just">
                        <a:spcAft>
                          <a:spcPts val="0"/>
                        </a:spcAft>
                      </a:pPr>
                      <a:r>
                        <a:rPr lang="es-ES" sz="1200">
                          <a:solidFill>
                            <a:schemeClr val="tx1"/>
                          </a:solidFill>
                          <a:effectLst/>
                        </a:rPr>
                        <a:t>Región 2 “Altos Norte”</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26 de junio de 2018</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Lagos de Moreno</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2113612845"/>
                  </a:ext>
                </a:extLst>
              </a:tr>
              <a:tr h="243820">
                <a:tc>
                  <a:txBody>
                    <a:bodyPr/>
                    <a:lstStyle/>
                    <a:p>
                      <a:pPr algn="just">
                        <a:spcAft>
                          <a:spcPts val="0"/>
                        </a:spcAft>
                      </a:pPr>
                      <a:r>
                        <a:rPr lang="es-ES" sz="1200">
                          <a:solidFill>
                            <a:schemeClr val="tx1"/>
                          </a:solidFill>
                          <a:effectLst/>
                        </a:rPr>
                        <a:t>Región 3 “Altos Sur”</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27 de junio de 2018</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Arandas </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530799979"/>
                  </a:ext>
                </a:extLst>
              </a:tr>
              <a:tr h="243820">
                <a:tc>
                  <a:txBody>
                    <a:bodyPr/>
                    <a:lstStyle/>
                    <a:p>
                      <a:pPr algn="just">
                        <a:spcAft>
                          <a:spcPts val="0"/>
                        </a:spcAft>
                      </a:pPr>
                      <a:r>
                        <a:rPr lang="es-ES" sz="1200" dirty="0">
                          <a:solidFill>
                            <a:schemeClr val="tx1"/>
                          </a:solidFill>
                          <a:effectLst/>
                        </a:rPr>
                        <a:t>Región 4 “Ciénega”</a:t>
                      </a:r>
                      <a:endParaRPr lang="es-ES" sz="1200"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28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Ocotlán</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1229215466"/>
                  </a:ext>
                </a:extLst>
              </a:tr>
              <a:tr h="243820">
                <a:tc>
                  <a:txBody>
                    <a:bodyPr/>
                    <a:lstStyle/>
                    <a:p>
                      <a:pPr algn="just">
                        <a:spcAft>
                          <a:spcPts val="0"/>
                        </a:spcAft>
                      </a:pPr>
                      <a:r>
                        <a:rPr lang="es-ES" sz="1200">
                          <a:solidFill>
                            <a:schemeClr val="tx1"/>
                          </a:solidFill>
                          <a:effectLst/>
                        </a:rPr>
                        <a:t>Región 5 “Sureste”</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20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Tuxcueca</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39358016"/>
                  </a:ext>
                </a:extLst>
              </a:tr>
              <a:tr h="243820">
                <a:tc>
                  <a:txBody>
                    <a:bodyPr/>
                    <a:lstStyle/>
                    <a:p>
                      <a:pPr algn="just">
                        <a:spcAft>
                          <a:spcPts val="0"/>
                        </a:spcAft>
                      </a:pPr>
                      <a:r>
                        <a:rPr lang="es-ES" sz="1200">
                          <a:solidFill>
                            <a:schemeClr val="tx1"/>
                          </a:solidFill>
                          <a:effectLst/>
                        </a:rPr>
                        <a:t>Región 6 “Sur”</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21 de junio de 2018</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Ciudad Guzmán</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2910381863"/>
                  </a:ext>
                </a:extLst>
              </a:tr>
              <a:tr h="243820">
                <a:tc>
                  <a:txBody>
                    <a:bodyPr/>
                    <a:lstStyle/>
                    <a:p>
                      <a:pPr algn="just">
                        <a:spcAft>
                          <a:spcPts val="0"/>
                        </a:spcAft>
                      </a:pPr>
                      <a:r>
                        <a:rPr lang="es-ES" sz="1200">
                          <a:solidFill>
                            <a:schemeClr val="tx1"/>
                          </a:solidFill>
                          <a:effectLst/>
                        </a:rPr>
                        <a:t>Región 7 “Sierra de Amula”</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20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Cuautla</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421056735"/>
                  </a:ext>
                </a:extLst>
              </a:tr>
              <a:tr h="243820">
                <a:tc>
                  <a:txBody>
                    <a:bodyPr/>
                    <a:lstStyle/>
                    <a:p>
                      <a:pPr algn="just">
                        <a:spcAft>
                          <a:spcPts val="0"/>
                        </a:spcAft>
                      </a:pPr>
                      <a:r>
                        <a:rPr lang="es-ES" sz="1200" dirty="0">
                          <a:solidFill>
                            <a:schemeClr val="tx1"/>
                          </a:solidFill>
                          <a:effectLst/>
                        </a:rPr>
                        <a:t>Región 8 “Costa Sur”</a:t>
                      </a:r>
                      <a:endParaRPr lang="es-ES" sz="1200"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19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La Huerta</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2609207567"/>
                  </a:ext>
                </a:extLst>
              </a:tr>
              <a:tr h="487642">
                <a:tc>
                  <a:txBody>
                    <a:bodyPr/>
                    <a:lstStyle/>
                    <a:p>
                      <a:pPr algn="just">
                        <a:spcAft>
                          <a:spcPts val="0"/>
                        </a:spcAft>
                      </a:pPr>
                      <a:r>
                        <a:rPr lang="es-ES" sz="1200">
                          <a:solidFill>
                            <a:schemeClr val="tx1"/>
                          </a:solidFill>
                          <a:effectLst/>
                        </a:rPr>
                        <a:t>Región 9 “Costa Sierra-Occidental”</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26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Atenguillo</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1176590782"/>
                  </a:ext>
                </a:extLst>
              </a:tr>
              <a:tr h="243820">
                <a:tc>
                  <a:txBody>
                    <a:bodyPr/>
                    <a:lstStyle/>
                    <a:p>
                      <a:pPr algn="just">
                        <a:spcAft>
                          <a:spcPts val="0"/>
                        </a:spcAft>
                      </a:pPr>
                      <a:r>
                        <a:rPr lang="es-ES" sz="1200">
                          <a:solidFill>
                            <a:schemeClr val="tx1"/>
                          </a:solidFill>
                          <a:effectLst/>
                        </a:rPr>
                        <a:t>Región 10 “Valles”</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27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err="1">
                          <a:effectLst/>
                        </a:rPr>
                        <a:t>Ahualulco</a:t>
                      </a:r>
                      <a:r>
                        <a:rPr lang="es-ES" sz="1200" dirty="0">
                          <a:effectLst/>
                        </a:rPr>
                        <a:t> de Mercado</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853384358"/>
                  </a:ext>
                </a:extLst>
              </a:tr>
              <a:tr h="243820">
                <a:tc>
                  <a:txBody>
                    <a:bodyPr/>
                    <a:lstStyle/>
                    <a:p>
                      <a:pPr algn="just">
                        <a:spcAft>
                          <a:spcPts val="0"/>
                        </a:spcAft>
                      </a:pPr>
                      <a:r>
                        <a:rPr lang="es-ES" sz="1200">
                          <a:solidFill>
                            <a:schemeClr val="tx1"/>
                          </a:solidFill>
                          <a:effectLst/>
                        </a:rPr>
                        <a:t>Región 11 “Lagunas”</a:t>
                      </a:r>
                      <a:endParaRPr lang="es-ES" sz="120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28 de junio de 2018</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a:effectLst/>
                        </a:rPr>
                        <a:t>Atoyac</a:t>
                      </a:r>
                      <a:endParaRPr lang="es-ES" sz="120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2682360441"/>
                  </a:ext>
                </a:extLst>
              </a:tr>
              <a:tr h="243820">
                <a:tc>
                  <a:txBody>
                    <a:bodyPr/>
                    <a:lstStyle/>
                    <a:p>
                      <a:pPr algn="just">
                        <a:spcAft>
                          <a:spcPts val="0"/>
                        </a:spcAft>
                      </a:pPr>
                      <a:r>
                        <a:rPr lang="es-ES" sz="1200" dirty="0">
                          <a:solidFill>
                            <a:schemeClr val="tx1"/>
                          </a:solidFill>
                          <a:effectLst/>
                        </a:rPr>
                        <a:t>Región 12 “Centro”</a:t>
                      </a:r>
                      <a:endParaRPr lang="es-ES" sz="1200" dirty="0">
                        <a:solidFill>
                          <a:schemeClr val="tx1"/>
                        </a:solidFill>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22 de junio de 2018</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tc>
                  <a:txBody>
                    <a:bodyPr/>
                    <a:lstStyle/>
                    <a:p>
                      <a:pPr algn="just">
                        <a:spcAft>
                          <a:spcPts val="0"/>
                        </a:spcAft>
                      </a:pPr>
                      <a:r>
                        <a:rPr lang="es-ES" sz="1200" dirty="0">
                          <a:effectLst/>
                        </a:rPr>
                        <a:t>Guadalajara</a:t>
                      </a:r>
                      <a:endParaRPr lang="es-ES" sz="1200" dirty="0">
                        <a:effectLst/>
                        <a:latin typeface="Times New Roman" panose="02020603050405020304" pitchFamily="18" charset="0"/>
                        <a:ea typeface="Times New Roman" panose="02020603050405020304" pitchFamily="18" charset="0"/>
                      </a:endParaRPr>
                    </a:p>
                  </a:txBody>
                  <a:tcPr marL="51435" marR="51435" marT="0" marB="0">
                    <a:solidFill>
                      <a:schemeClr val="accent6">
                        <a:lumMod val="60000"/>
                        <a:lumOff val="40000"/>
                      </a:schemeClr>
                    </a:solidFill>
                  </a:tcPr>
                </a:tc>
                <a:extLst>
                  <a:ext uri="{0D108BD9-81ED-4DB2-BD59-A6C34878D82A}">
                    <a16:rowId xmlns:a16="http://schemas.microsoft.com/office/drawing/2014/main" val="1605836570"/>
                  </a:ext>
                </a:extLst>
              </a:tr>
            </a:tbl>
          </a:graphicData>
        </a:graphic>
      </p:graphicFrame>
    </p:spTree>
    <p:extLst>
      <p:ext uri="{BB962C8B-B14F-4D97-AF65-F5344CB8AC3E}">
        <p14:creationId xmlns:p14="http://schemas.microsoft.com/office/powerpoint/2010/main" val="4503016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F8CE6625-DD8A-476E-9063-E34E19A39C84}"/>
              </a:ext>
            </a:extLst>
          </p:cNvPr>
          <p:cNvSpPr/>
          <p:nvPr/>
        </p:nvSpPr>
        <p:spPr>
          <a:xfrm>
            <a:off x="2026229" y="518796"/>
            <a:ext cx="4444232" cy="307777"/>
          </a:xfrm>
          <a:prstGeom prst="rect">
            <a:avLst/>
          </a:prstGeom>
        </p:spPr>
        <p:txBody>
          <a:bodyPr wrap="square">
            <a:spAutoFit/>
          </a:bodyPr>
          <a:lstStyle/>
          <a:p>
            <a:pPr algn="ctr"/>
            <a:r>
              <a:rPr lang="es-MX" b="1" dirty="0">
                <a:latin typeface="+mj-lt"/>
                <a:cs typeface="Arial" panose="020B0604020202020204" pitchFamily="34" charset="0"/>
              </a:rPr>
              <a:t>Acuerdos de Coordinación celebrados</a:t>
            </a:r>
            <a:endParaRPr lang="es-ES" b="1" dirty="0">
              <a:latin typeface="+mj-lt"/>
              <a:cs typeface="Arial" panose="020B060402020202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2789330093"/>
              </p:ext>
            </p:extLst>
          </p:nvPr>
        </p:nvGraphicFramePr>
        <p:xfrm>
          <a:off x="290944" y="955387"/>
          <a:ext cx="8354292" cy="3527020"/>
        </p:xfrm>
        <a:graphic>
          <a:graphicData uri="http://schemas.openxmlformats.org/drawingml/2006/table">
            <a:tbl>
              <a:tblPr firstRow="1" bandRow="1">
                <a:tableStyleId>{5C22544A-7EE6-4342-B048-85BDC9FD1C3A}</a:tableStyleId>
              </a:tblPr>
              <a:tblGrid>
                <a:gridCol w="4177146">
                  <a:extLst>
                    <a:ext uri="{9D8B030D-6E8A-4147-A177-3AD203B41FA5}">
                      <a16:colId xmlns:a16="http://schemas.microsoft.com/office/drawing/2014/main" val="3858733260"/>
                    </a:ext>
                  </a:extLst>
                </a:gridCol>
                <a:gridCol w="4177146">
                  <a:extLst>
                    <a:ext uri="{9D8B030D-6E8A-4147-A177-3AD203B41FA5}">
                      <a16:colId xmlns:a16="http://schemas.microsoft.com/office/drawing/2014/main" val="177136208"/>
                    </a:ext>
                  </a:extLst>
                </a:gridCol>
              </a:tblGrid>
              <a:tr h="370840">
                <a:tc>
                  <a:txBody>
                    <a:bodyPr/>
                    <a:lstStyle/>
                    <a:p>
                      <a:r>
                        <a:rPr lang="es-MX" dirty="0"/>
                        <a:t>MUNICIPIO</a:t>
                      </a:r>
                    </a:p>
                  </a:txBody>
                  <a:tcPr/>
                </a:tc>
                <a:tc>
                  <a:txBody>
                    <a:bodyPr/>
                    <a:lstStyle/>
                    <a:p>
                      <a:r>
                        <a:rPr lang="es-MX" dirty="0"/>
                        <a:t>FECHA DE CELEBRACIÓN</a:t>
                      </a:r>
                    </a:p>
                  </a:txBody>
                  <a:tcPr/>
                </a:tc>
                <a:extLst>
                  <a:ext uri="{0D108BD9-81ED-4DB2-BD59-A6C34878D82A}">
                    <a16:rowId xmlns:a16="http://schemas.microsoft.com/office/drawing/2014/main" val="2050449581"/>
                  </a:ext>
                </a:extLst>
              </a:tr>
              <a:tr h="370840">
                <a:tc>
                  <a:txBody>
                    <a:bodyPr/>
                    <a:lstStyle/>
                    <a:p>
                      <a:r>
                        <a:rPr lang="es-MX" dirty="0"/>
                        <a:t>Valle de Juárez</a:t>
                      </a:r>
                    </a:p>
                  </a:txBody>
                  <a:tcPr/>
                </a:tc>
                <a:tc>
                  <a:txBody>
                    <a:bodyPr/>
                    <a:lstStyle/>
                    <a:p>
                      <a:r>
                        <a:rPr lang="es-MX" dirty="0"/>
                        <a:t>24 de julio 2018</a:t>
                      </a:r>
                    </a:p>
                  </a:txBody>
                  <a:tcPr/>
                </a:tc>
                <a:extLst>
                  <a:ext uri="{0D108BD9-81ED-4DB2-BD59-A6C34878D82A}">
                    <a16:rowId xmlns:a16="http://schemas.microsoft.com/office/drawing/2014/main" val="2289421013"/>
                  </a:ext>
                </a:extLst>
              </a:tr>
              <a:tr h="370840">
                <a:tc>
                  <a:txBody>
                    <a:bodyPr/>
                    <a:lstStyle/>
                    <a:p>
                      <a:r>
                        <a:rPr lang="es-MX" dirty="0"/>
                        <a:t>San Diego de Alejandría</a:t>
                      </a:r>
                    </a:p>
                  </a:txBody>
                  <a:tcPr/>
                </a:tc>
                <a:tc>
                  <a:txBody>
                    <a:bodyPr/>
                    <a:lstStyle/>
                    <a:p>
                      <a:r>
                        <a:rPr lang="es-MX" dirty="0"/>
                        <a:t>06 de agosto de 2018</a:t>
                      </a:r>
                    </a:p>
                  </a:txBody>
                  <a:tcPr/>
                </a:tc>
                <a:extLst>
                  <a:ext uri="{0D108BD9-81ED-4DB2-BD59-A6C34878D82A}">
                    <a16:rowId xmlns:a16="http://schemas.microsoft.com/office/drawing/2014/main" val="2610727868"/>
                  </a:ext>
                </a:extLst>
              </a:tr>
              <a:tr h="370840">
                <a:tc>
                  <a:txBody>
                    <a:bodyPr/>
                    <a:lstStyle/>
                    <a:p>
                      <a:r>
                        <a:rPr lang="es-MX" dirty="0" err="1"/>
                        <a:t>Totatiche</a:t>
                      </a:r>
                      <a:endParaRPr lang="es-MX" dirty="0"/>
                    </a:p>
                  </a:txBody>
                  <a:tcPr/>
                </a:tc>
                <a:tc>
                  <a:txBody>
                    <a:bodyPr/>
                    <a:lstStyle/>
                    <a:p>
                      <a:r>
                        <a:rPr lang="es-MX" dirty="0"/>
                        <a:t>04 de septiembre</a:t>
                      </a:r>
                      <a:r>
                        <a:rPr lang="es-MX" baseline="0" dirty="0"/>
                        <a:t> de 2018</a:t>
                      </a:r>
                      <a:endParaRPr lang="es-MX" dirty="0"/>
                    </a:p>
                  </a:txBody>
                  <a:tcPr/>
                </a:tc>
                <a:extLst>
                  <a:ext uri="{0D108BD9-81ED-4DB2-BD59-A6C34878D82A}">
                    <a16:rowId xmlns:a16="http://schemas.microsoft.com/office/drawing/2014/main" val="175766311"/>
                  </a:ext>
                </a:extLst>
              </a:tr>
              <a:tr h="387580">
                <a:tc>
                  <a:txBody>
                    <a:bodyPr/>
                    <a:lstStyle/>
                    <a:p>
                      <a:r>
                        <a:rPr lang="es-MX" dirty="0"/>
                        <a:t>Autlán de Navarro</a:t>
                      </a:r>
                    </a:p>
                  </a:txBody>
                  <a:tcPr/>
                </a:tc>
                <a:tc>
                  <a:txBody>
                    <a:bodyPr/>
                    <a:lstStyle/>
                    <a:p>
                      <a:r>
                        <a:rPr lang="es-MX" dirty="0"/>
                        <a:t>24 de julio de 2018</a:t>
                      </a:r>
                    </a:p>
                  </a:txBody>
                  <a:tcPr/>
                </a:tc>
                <a:extLst>
                  <a:ext uri="{0D108BD9-81ED-4DB2-BD59-A6C34878D82A}">
                    <a16:rowId xmlns:a16="http://schemas.microsoft.com/office/drawing/2014/main" val="767385094"/>
                  </a:ext>
                </a:extLst>
              </a:tr>
              <a:tr h="370840">
                <a:tc>
                  <a:txBody>
                    <a:bodyPr/>
                    <a:lstStyle/>
                    <a:p>
                      <a:r>
                        <a:rPr lang="es-MX" dirty="0" err="1"/>
                        <a:t>Mezquitic</a:t>
                      </a:r>
                      <a:endParaRPr lang="es-MX" dirty="0"/>
                    </a:p>
                  </a:txBody>
                  <a:tcPr/>
                </a:tc>
                <a:tc>
                  <a:txBody>
                    <a:bodyPr/>
                    <a:lstStyle/>
                    <a:p>
                      <a:r>
                        <a:rPr lang="es-MX" dirty="0"/>
                        <a:t>24 de julio de 2018</a:t>
                      </a:r>
                    </a:p>
                  </a:txBody>
                  <a:tcPr/>
                </a:tc>
                <a:extLst>
                  <a:ext uri="{0D108BD9-81ED-4DB2-BD59-A6C34878D82A}">
                    <a16:rowId xmlns:a16="http://schemas.microsoft.com/office/drawing/2014/main" val="1464045891"/>
                  </a:ext>
                </a:extLst>
              </a:tr>
              <a:tr h="370840">
                <a:tc>
                  <a:txBody>
                    <a:bodyPr/>
                    <a:lstStyle/>
                    <a:p>
                      <a:r>
                        <a:rPr lang="es-MX" dirty="0" err="1"/>
                        <a:t>Tecolotlán</a:t>
                      </a:r>
                      <a:endParaRPr lang="es-MX" dirty="0"/>
                    </a:p>
                  </a:txBody>
                  <a:tcPr/>
                </a:tc>
                <a:tc>
                  <a:txBody>
                    <a:bodyPr/>
                    <a:lstStyle/>
                    <a:p>
                      <a:r>
                        <a:rPr lang="es-MX" dirty="0"/>
                        <a:t>20 de agosto de 2018</a:t>
                      </a:r>
                    </a:p>
                  </a:txBody>
                  <a:tcPr/>
                </a:tc>
                <a:extLst>
                  <a:ext uri="{0D108BD9-81ED-4DB2-BD59-A6C34878D82A}">
                    <a16:rowId xmlns:a16="http://schemas.microsoft.com/office/drawing/2014/main" val="3406636076"/>
                  </a:ext>
                </a:extLst>
              </a:tr>
              <a:tr h="123613">
                <a:tc>
                  <a:txBody>
                    <a:bodyPr/>
                    <a:lstStyle/>
                    <a:p>
                      <a:r>
                        <a:rPr lang="es-MX" dirty="0"/>
                        <a:t>Magdalena</a:t>
                      </a:r>
                      <a:r>
                        <a:rPr lang="es-MX" baseline="0" dirty="0"/>
                        <a:t> </a:t>
                      </a:r>
                      <a:endParaRPr lang="es-MX" dirty="0"/>
                    </a:p>
                  </a:txBody>
                  <a:tcPr/>
                </a:tc>
                <a:tc>
                  <a:txBody>
                    <a:bodyPr/>
                    <a:lstStyle/>
                    <a:p>
                      <a:r>
                        <a:rPr lang="es-MX" dirty="0"/>
                        <a:t>06 de agosto de 2018</a:t>
                      </a:r>
                    </a:p>
                  </a:txBody>
                  <a:tcPr/>
                </a:tc>
                <a:extLst>
                  <a:ext uri="{0D108BD9-81ED-4DB2-BD59-A6C34878D82A}">
                    <a16:rowId xmlns:a16="http://schemas.microsoft.com/office/drawing/2014/main" val="2691030286"/>
                  </a:ext>
                </a:extLst>
              </a:tr>
              <a:tr h="181187">
                <a:tc>
                  <a:txBody>
                    <a:bodyPr/>
                    <a:lstStyle/>
                    <a:p>
                      <a:r>
                        <a:rPr lang="es-MX" dirty="0" err="1"/>
                        <a:t>Huejúcar</a:t>
                      </a:r>
                      <a:endParaRPr lang="es-MX" dirty="0"/>
                    </a:p>
                  </a:txBody>
                  <a:tcPr/>
                </a:tc>
                <a:tc>
                  <a:txBody>
                    <a:bodyPr/>
                    <a:lstStyle/>
                    <a:p>
                      <a:r>
                        <a:rPr lang="es-MX" dirty="0"/>
                        <a:t>03 de septiembre</a:t>
                      </a:r>
                      <a:r>
                        <a:rPr lang="es-MX" baseline="0" dirty="0"/>
                        <a:t> de 2018</a:t>
                      </a:r>
                      <a:endParaRPr lang="es-MX" dirty="0"/>
                    </a:p>
                  </a:txBody>
                  <a:tcPr/>
                </a:tc>
                <a:extLst>
                  <a:ext uri="{0D108BD9-81ED-4DB2-BD59-A6C34878D82A}">
                    <a16:rowId xmlns:a16="http://schemas.microsoft.com/office/drawing/2014/main" val="2526288810"/>
                  </a:ext>
                </a:extLst>
              </a:tr>
              <a:tr h="123613">
                <a:tc>
                  <a:txBody>
                    <a:bodyPr/>
                    <a:lstStyle/>
                    <a:p>
                      <a:r>
                        <a:rPr lang="es-MX" dirty="0"/>
                        <a:t>Sayula</a:t>
                      </a:r>
                    </a:p>
                  </a:txBody>
                  <a:tcPr/>
                </a:tc>
                <a:tc>
                  <a:txBody>
                    <a:bodyPr/>
                    <a:lstStyle/>
                    <a:p>
                      <a:r>
                        <a:rPr lang="es-MX" dirty="0"/>
                        <a:t>30 de agosto de 2018</a:t>
                      </a:r>
                    </a:p>
                  </a:txBody>
                  <a:tcPr/>
                </a:tc>
                <a:extLst>
                  <a:ext uri="{0D108BD9-81ED-4DB2-BD59-A6C34878D82A}">
                    <a16:rowId xmlns:a16="http://schemas.microsoft.com/office/drawing/2014/main" val="3084503999"/>
                  </a:ext>
                </a:extLst>
              </a:tr>
            </a:tbl>
          </a:graphicData>
        </a:graphic>
      </p:graphicFrame>
    </p:spTree>
    <p:extLst>
      <p:ext uri="{BB962C8B-B14F-4D97-AF65-F5344CB8AC3E}">
        <p14:creationId xmlns:p14="http://schemas.microsoft.com/office/powerpoint/2010/main" val="1125054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5" name="Rectángulo 4"/>
          <p:cNvSpPr/>
          <p:nvPr/>
        </p:nvSpPr>
        <p:spPr>
          <a:xfrm>
            <a:off x="238990" y="271638"/>
            <a:ext cx="8717973" cy="2339167"/>
          </a:xfrm>
          <a:prstGeom prst="rect">
            <a:avLst/>
          </a:prstGeom>
        </p:spPr>
        <p:txBody>
          <a:bodyPr wrap="square">
            <a:spAutoFit/>
          </a:bodyPr>
          <a:lstStyle/>
          <a:p>
            <a:pPr algn="ctr">
              <a:lnSpc>
                <a:spcPct val="107000"/>
              </a:lnSpc>
              <a:spcAft>
                <a:spcPts val="800"/>
              </a:spcAft>
            </a:pPr>
            <a:endParaRPr lang="es-MX" sz="1600" b="1"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sz="1800" b="1" dirty="0">
                <a:latin typeface="Arial" panose="020B0604020202020204" pitchFamily="34" charset="0"/>
                <a:ea typeface="Calibri" panose="020F0502020204030204" pitchFamily="34" charset="0"/>
                <a:cs typeface="Arial" panose="020B0604020202020204" pitchFamily="34" charset="0"/>
              </a:rPr>
              <a:t>¿ EN DÓNDE SE IDENTIFICAN LOS MECANISMOS DE PREVENCIÓN E INSTRUMENTOS DE RENDICIÓN DE CUENTAS? </a:t>
            </a:r>
          </a:p>
          <a:p>
            <a:pPr algn="just">
              <a:lnSpc>
                <a:spcPct val="107000"/>
              </a:lnSpc>
              <a:spcAft>
                <a:spcPts val="800"/>
              </a:spcAft>
            </a:pPr>
            <a:r>
              <a:rPr lang="es-MX" sz="1800" dirty="0">
                <a:latin typeface="Arial" panose="020B0604020202020204" pitchFamily="34" charset="0"/>
                <a:ea typeface="Calibri" panose="020F0502020204030204" pitchFamily="34" charset="0"/>
                <a:cs typeface="Arial" panose="020B0604020202020204" pitchFamily="34" charset="0"/>
              </a:rPr>
              <a:t>El Título Segundo del Libro Primero de la </a:t>
            </a:r>
            <a:r>
              <a:rPr lang="es-MX" sz="1800" dirty="0">
                <a:effectLst/>
                <a:latin typeface="Arial" panose="020B0604020202020204" pitchFamily="34" charset="0"/>
                <a:ea typeface="Calibri" panose="020F0502020204030204" pitchFamily="34" charset="0"/>
                <a:cs typeface="Arial" panose="020B0604020202020204" pitchFamily="34" charset="0"/>
              </a:rPr>
              <a:t>Ley General de Responsabilidades Administrativas, </a:t>
            </a:r>
            <a:r>
              <a:rPr lang="es-MX" sz="1800" dirty="0">
                <a:latin typeface="Arial" panose="020B0604020202020204" pitchFamily="34" charset="0"/>
                <a:ea typeface="Calibri" panose="020F0502020204030204" pitchFamily="34" charset="0"/>
                <a:cs typeface="Arial" panose="020B0604020202020204" pitchFamily="34" charset="0"/>
              </a:rPr>
              <a:t>prevé diversos instrumentos de rendición de cuentas y mecanismos de prevención de faltas administrativas y hechos de corrupción, a implementarse por los órganos internos de control. </a:t>
            </a:r>
            <a:endParaRPr lang="es-ES" sz="18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1617204838"/>
              </p:ext>
            </p:extLst>
          </p:nvPr>
        </p:nvGraphicFramePr>
        <p:xfrm>
          <a:off x="143740" y="2722245"/>
          <a:ext cx="8717973" cy="1737360"/>
        </p:xfrm>
        <a:graphic>
          <a:graphicData uri="http://schemas.openxmlformats.org/drawingml/2006/table">
            <a:tbl>
              <a:tblPr firstRow="1" bandRow="1">
                <a:tableStyleId>{5C22544A-7EE6-4342-B048-85BDC9FD1C3A}</a:tableStyleId>
              </a:tblPr>
              <a:tblGrid>
                <a:gridCol w="4330497">
                  <a:extLst>
                    <a:ext uri="{9D8B030D-6E8A-4147-A177-3AD203B41FA5}">
                      <a16:colId xmlns:a16="http://schemas.microsoft.com/office/drawing/2014/main" val="20000"/>
                    </a:ext>
                  </a:extLst>
                </a:gridCol>
                <a:gridCol w="4387476">
                  <a:extLst>
                    <a:ext uri="{9D8B030D-6E8A-4147-A177-3AD203B41FA5}">
                      <a16:colId xmlns:a16="http://schemas.microsoft.com/office/drawing/2014/main" val="20001"/>
                    </a:ext>
                  </a:extLst>
                </a:gridCol>
              </a:tblGrid>
              <a:tr h="1179886">
                <a:tc>
                  <a:txBody>
                    <a:bodyPr/>
                    <a:lstStyle/>
                    <a:p>
                      <a:pPr algn="just"/>
                      <a:r>
                        <a:rPr lang="es-MX" sz="18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9 Mecanismos de prevención focalizados</a:t>
                      </a:r>
                      <a:r>
                        <a:rPr lang="es-MX" sz="1800" b="0" u="non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lang="es-MX" sz="1800" b="0" u="none" dirty="0">
                          <a:solidFill>
                            <a:schemeClr val="tx1"/>
                          </a:solidFill>
                          <a:effectLst/>
                          <a:latin typeface="Arial" panose="020B0604020202020204" pitchFamily="34" charset="0"/>
                          <a:ea typeface="Calibri" panose="020F0502020204030204" pitchFamily="34" charset="0"/>
                          <a:cs typeface="Arial" panose="020B0604020202020204" pitchFamily="34" charset="0"/>
                        </a:rPr>
                        <a:t>a los servidores</a:t>
                      </a:r>
                      <a:r>
                        <a:rPr lang="es-MX" sz="1800" b="0" u="non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 públicos.</a:t>
                      </a:r>
                    </a:p>
                    <a:p>
                      <a:pPr algn="just"/>
                      <a:endParaRPr lang="es-MX" sz="1800" b="0" u="non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r>
                        <a:rPr lang="es-MX" sz="1800" b="0" u="none" baseline="0" dirty="0">
                          <a:solidFill>
                            <a:schemeClr val="tx1"/>
                          </a:solidFill>
                          <a:effectLst/>
                          <a:latin typeface="Arial" panose="020B0604020202020204" pitchFamily="34" charset="0"/>
                          <a:ea typeface="Calibri" panose="020F0502020204030204" pitchFamily="34" charset="0"/>
                          <a:cs typeface="Arial" panose="020B0604020202020204" pitchFamily="34" charset="0"/>
                        </a:rPr>
                        <a:t>7 más focalizados hacia  las personas morales o jurídicas</a:t>
                      </a:r>
                      <a:endParaRPr lang="es-ES" sz="1800" b="0" u="none" dirty="0">
                        <a:solidFill>
                          <a:schemeClr val="tx1"/>
                        </a:solidFill>
                      </a:endParaRPr>
                    </a:p>
                  </a:txBody>
                  <a:tcPr>
                    <a:solidFill>
                      <a:schemeClr val="tx2"/>
                    </a:solidFill>
                  </a:tcPr>
                </a:tc>
                <a:tc>
                  <a:txBody>
                    <a:bodyPr/>
                    <a:lstStyle/>
                    <a:p>
                      <a:pPr algn="just"/>
                      <a:r>
                        <a:rPr lang="es-ES" sz="1800" b="0" dirty="0">
                          <a:solidFill>
                            <a:schemeClr val="accent2">
                              <a:lumMod val="75000"/>
                            </a:schemeClr>
                          </a:solidFill>
                        </a:rPr>
                        <a:t>9 </a:t>
                      </a:r>
                      <a:r>
                        <a:rPr lang="es-MX" sz="1800" b="0" u="none" dirty="0">
                          <a:solidFill>
                            <a:schemeClr val="accent2">
                              <a:lumMod val="75000"/>
                            </a:schemeClr>
                          </a:solidFill>
                          <a:effectLst/>
                          <a:latin typeface="Arial" panose="020B0604020202020204" pitchFamily="34" charset="0"/>
                          <a:cs typeface="Arial" panose="020B0604020202020204" pitchFamily="34" charset="0"/>
                        </a:rPr>
                        <a:t>I</a:t>
                      </a:r>
                      <a:r>
                        <a:rPr lang="es-MX" sz="1800" b="0" u="none"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nstrumentos</a:t>
                      </a:r>
                      <a:r>
                        <a:rPr lang="es-MX" sz="1800" b="0" u="none" baseline="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 de rendición de cuentas a cargo de los servidores públicos.</a:t>
                      </a:r>
                    </a:p>
                    <a:p>
                      <a:pPr algn="just"/>
                      <a:endParaRPr lang="es-MX" sz="1800" b="0" u="none" baseline="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gn="just"/>
                      <a:r>
                        <a:rPr lang="es-MX" sz="1800" b="0" u="none" baseline="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1 rector que aglutina la operación de 8 más, denominado Plataforma Digital Nacional</a:t>
                      </a:r>
                      <a:endParaRPr lang="es-ES" sz="1800" b="0" u="none" dirty="0">
                        <a:solidFill>
                          <a:schemeClr val="accent2">
                            <a:lumMod val="75000"/>
                          </a:schemeClr>
                        </a:solidFill>
                      </a:endParaRPr>
                    </a:p>
                  </a:txBody>
                  <a:tcPr>
                    <a:solidFill>
                      <a:schemeClr val="tx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78659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a:extLst>
              <a:ext uri="{FF2B5EF4-FFF2-40B4-BE49-F238E27FC236}">
                <a16:creationId xmlns:a16="http://schemas.microsoft.com/office/drawing/2014/main" id="{19D6641F-8FBF-4A2E-AC25-4807E51F0B52}"/>
              </a:ext>
            </a:extLst>
          </p:cNvPr>
          <p:cNvSpPr/>
          <p:nvPr/>
        </p:nvSpPr>
        <p:spPr>
          <a:xfrm>
            <a:off x="76140" y="1093077"/>
            <a:ext cx="8846288" cy="280076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 typeface="Arial"/>
              <a:buNone/>
              <a:tabLst/>
              <a:defRPr/>
            </a:pPr>
            <a:r>
              <a:rPr kumimoji="0" lang="es-MX" sz="1600" b="1"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rPr>
              <a:t>IMPORTANCIA SOBRE LAS VERTIENTES A IDENTIFICAR Y DESARROLLAR EN MATERIA DE ÉTICA</a:t>
            </a:r>
          </a:p>
          <a:p>
            <a:pPr marL="0" marR="0" lvl="0" indent="0" algn="just" defTabSz="914400" rtl="0" eaLnBrk="1" fontAlgn="auto" latinLnBrk="0" hangingPunct="1">
              <a:lnSpc>
                <a:spcPct val="100000"/>
              </a:lnSpc>
              <a:spcBef>
                <a:spcPts val="0"/>
              </a:spcBef>
              <a:spcAft>
                <a:spcPts val="0"/>
              </a:spcAft>
              <a:buClrTx/>
              <a:buSzTx/>
              <a:buFont typeface="Arial"/>
              <a:buNone/>
              <a:tabLst/>
              <a:defRPr/>
            </a:pPr>
            <a:endParaRPr kumimoji="0" lang="es-MX" sz="1600" b="0"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endParaRPr>
          </a:p>
          <a:p>
            <a:pPr marL="0" marR="0" lvl="0" indent="0" algn="just" defTabSz="914400" rtl="0" eaLnBrk="1" fontAlgn="auto" latinLnBrk="0" hangingPunct="1">
              <a:lnSpc>
                <a:spcPct val="100000"/>
              </a:lnSpc>
              <a:spcBef>
                <a:spcPts val="0"/>
              </a:spcBef>
              <a:spcAft>
                <a:spcPts val="0"/>
              </a:spcAft>
              <a:buClrTx/>
              <a:buSzTx/>
              <a:buFont typeface="Arial"/>
              <a:buNone/>
              <a:tabLst/>
              <a:defRPr/>
            </a:pPr>
            <a:r>
              <a:rPr kumimoji="0" lang="es-MX" sz="1600" b="0"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rPr>
              <a:t>1.- Diseñar, implementar y dar seguimiento a la materia de ética, como uno de los mecanismos de prevención de faltas administrativas y hechos de corrupción previstos en la Ley General de Responsabilidades Administrativas.</a:t>
            </a:r>
          </a:p>
          <a:p>
            <a:pPr marL="0" marR="0" lvl="0" indent="0" algn="just" defTabSz="914400" rtl="0" eaLnBrk="1" fontAlgn="auto" latinLnBrk="0" hangingPunct="1">
              <a:lnSpc>
                <a:spcPct val="100000"/>
              </a:lnSpc>
              <a:spcBef>
                <a:spcPts val="0"/>
              </a:spcBef>
              <a:spcAft>
                <a:spcPts val="0"/>
              </a:spcAft>
              <a:buClrTx/>
              <a:buSzTx/>
              <a:buFont typeface="Arial"/>
              <a:buNone/>
              <a:tabLst/>
              <a:defRPr/>
            </a:pPr>
            <a:endParaRPr kumimoji="0" lang="es-MX" sz="1600" b="0"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endParaRPr>
          </a:p>
          <a:p>
            <a:pPr marL="0" marR="0" lvl="0" indent="0" algn="just" defTabSz="914400" rtl="0" eaLnBrk="1" fontAlgn="auto" latinLnBrk="0" hangingPunct="1">
              <a:lnSpc>
                <a:spcPct val="100000"/>
              </a:lnSpc>
              <a:spcBef>
                <a:spcPts val="0"/>
              </a:spcBef>
              <a:spcAft>
                <a:spcPts val="0"/>
              </a:spcAft>
              <a:buClrTx/>
              <a:buSzTx/>
              <a:buFont typeface="Arial"/>
              <a:buNone/>
              <a:tabLst/>
              <a:defRPr/>
            </a:pPr>
            <a:r>
              <a:rPr kumimoji="0" lang="es-MX" sz="1600" b="0"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rPr>
              <a:t>2.- Preparar un esquema que haga posible la investigación y substanciación de procedimientos respecto a la existencia o no de actos contrarios a dicho Ordenamiento, tal como lo establecen los artículos</a:t>
            </a:r>
            <a:r>
              <a:rPr kumimoji="0" lang="es-MX" sz="1600" b="0" i="0" u="none" strike="noStrike" kern="0" cap="none" spc="0" normalizeH="0" baseline="0" noProof="0" dirty="0">
                <a:ln>
                  <a:noFill/>
                </a:ln>
                <a:solidFill>
                  <a:srgbClr val="FF0000"/>
                </a:solidFill>
                <a:effectLst/>
                <a:uLnTx/>
                <a:uFillTx/>
                <a:latin typeface="Arial"/>
                <a:ea typeface="Batang" panose="02030600000101010101" pitchFamily="18" charset="-127"/>
                <a:cs typeface="Arial"/>
                <a:sym typeface="Arial"/>
              </a:rPr>
              <a:t> </a:t>
            </a:r>
            <a:r>
              <a:rPr kumimoji="0" lang="es-MX" sz="1600" b="0" i="0" u="none" strike="noStrike" kern="0" cap="none" spc="0" normalizeH="0" baseline="0" noProof="0" dirty="0">
                <a:ln>
                  <a:noFill/>
                </a:ln>
                <a:solidFill>
                  <a:srgbClr val="000000"/>
                </a:solidFill>
                <a:effectLst/>
                <a:uLnTx/>
                <a:uFillTx/>
                <a:latin typeface="Arial"/>
                <a:ea typeface="Batang" panose="02030600000101010101" pitchFamily="18" charset="-127"/>
                <a:cs typeface="Arial"/>
                <a:sym typeface="Arial"/>
              </a:rPr>
              <a:t>49 fracción I de la Ley General de Responsabilidades y 48 numeral 1 fracción XX de la Ley de Responsabilidades Políticas y Administrativas del Estado de Jalisco. </a:t>
            </a:r>
          </a:p>
        </p:txBody>
      </p:sp>
    </p:spTree>
    <p:extLst>
      <p:ext uri="{BB962C8B-B14F-4D97-AF65-F5344CB8AC3E}">
        <p14:creationId xmlns:p14="http://schemas.microsoft.com/office/powerpoint/2010/main" val="212953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CuadroTexto 3">
            <a:extLst>
              <a:ext uri="{FF2B5EF4-FFF2-40B4-BE49-F238E27FC236}">
                <a16:creationId xmlns:a16="http://schemas.microsoft.com/office/drawing/2014/main" id="{E2A588E3-8082-45F5-BC7D-C3EAF1F35493}"/>
              </a:ext>
            </a:extLst>
          </p:cNvPr>
          <p:cNvSpPr txBox="1"/>
          <p:nvPr/>
        </p:nvSpPr>
        <p:spPr>
          <a:xfrm>
            <a:off x="377625" y="707610"/>
            <a:ext cx="8323273" cy="4016484"/>
          </a:xfrm>
          <a:prstGeom prst="rect">
            <a:avLst/>
          </a:prstGeom>
          <a:noFill/>
        </p:spPr>
        <p:txBody>
          <a:bodyPr wrap="square" rtlCol="0">
            <a:spAutoFit/>
          </a:bodyPr>
          <a:lstStyle/>
          <a:p>
            <a:pPr algn="ctr">
              <a:lnSpc>
                <a:spcPct val="100000"/>
              </a:lnSpc>
              <a:spcBef>
                <a:spcPts val="0"/>
              </a:spcBef>
              <a:buClrTx/>
              <a:defRPr/>
            </a:pPr>
            <a:r>
              <a:rPr lang="es-MX" sz="1700" b="1" dirty="0">
                <a:latin typeface="+mn-lt"/>
                <a:ea typeface="Batang" panose="02030600000101010101" pitchFamily="18" charset="-127"/>
              </a:rPr>
              <a:t>PERSONAS FACULTADAS PARA BRINDAR LA INFORMACIÓN QUE  REQUIERA SOBRE LA MATERIA DE ÉTICA</a:t>
            </a:r>
          </a:p>
          <a:p>
            <a:pPr algn="just">
              <a:lnSpc>
                <a:spcPct val="100000"/>
              </a:lnSpc>
              <a:spcBef>
                <a:spcPts val="0"/>
              </a:spcBef>
              <a:buClrTx/>
              <a:defRPr/>
            </a:pPr>
            <a:endParaRPr lang="es-MX" sz="1700" dirty="0">
              <a:latin typeface="+mn-lt"/>
              <a:ea typeface="Batang" panose="02030600000101010101" pitchFamily="18" charset="-127"/>
            </a:endParaRPr>
          </a:p>
          <a:p>
            <a:pPr algn="just">
              <a:lnSpc>
                <a:spcPct val="100000"/>
              </a:lnSpc>
              <a:spcBef>
                <a:spcPts val="0"/>
              </a:spcBef>
              <a:buClrTx/>
              <a:defRPr/>
            </a:pPr>
            <a:r>
              <a:rPr lang="es-MX" sz="1700" dirty="0">
                <a:latin typeface="+mn-lt"/>
                <a:ea typeface="Batang" panose="02030600000101010101" pitchFamily="18" charset="-127"/>
              </a:rPr>
              <a:t>Mtra. </a:t>
            </a:r>
            <a:r>
              <a:rPr lang="es-MX" sz="1700" dirty="0" err="1">
                <a:latin typeface="+mn-lt"/>
                <a:ea typeface="Batang" panose="02030600000101010101" pitchFamily="18" charset="-127"/>
              </a:rPr>
              <a:t>Leoveldina</a:t>
            </a:r>
            <a:r>
              <a:rPr lang="es-MX" sz="1700" dirty="0">
                <a:latin typeface="+mn-lt"/>
                <a:ea typeface="Batang" panose="02030600000101010101" pitchFamily="18" charset="-127"/>
              </a:rPr>
              <a:t> Márquez </a:t>
            </a:r>
            <a:r>
              <a:rPr lang="es-MX" sz="1700" dirty="0" err="1">
                <a:latin typeface="+mn-lt"/>
                <a:ea typeface="Batang" panose="02030600000101010101" pitchFamily="18" charset="-127"/>
              </a:rPr>
              <a:t>Márquez</a:t>
            </a:r>
            <a:endParaRPr lang="es-MX" sz="1700" dirty="0">
              <a:latin typeface="+mn-lt"/>
              <a:ea typeface="Batang" panose="02030600000101010101" pitchFamily="18" charset="-127"/>
            </a:endParaRPr>
          </a:p>
          <a:p>
            <a:pPr algn="just">
              <a:lnSpc>
                <a:spcPct val="100000"/>
              </a:lnSpc>
              <a:spcBef>
                <a:spcPts val="0"/>
              </a:spcBef>
              <a:buClrTx/>
              <a:defRPr/>
            </a:pPr>
            <a:r>
              <a:rPr lang="es-MX" sz="1700" dirty="0">
                <a:latin typeface="+mn-lt"/>
                <a:ea typeface="Batang" panose="02030600000101010101" pitchFamily="18" charset="-127"/>
                <a:hlinkClick r:id="rId3"/>
              </a:rPr>
              <a:t>leoveldina.marquez@jalisco.gob.mx</a:t>
            </a:r>
            <a:endParaRPr lang="es-MX" sz="1700" dirty="0">
              <a:latin typeface="+mn-lt"/>
              <a:ea typeface="Batang" panose="02030600000101010101" pitchFamily="18" charset="-127"/>
            </a:endParaRPr>
          </a:p>
          <a:p>
            <a:pPr algn="r">
              <a:lnSpc>
                <a:spcPct val="100000"/>
              </a:lnSpc>
              <a:spcBef>
                <a:spcPts val="0"/>
              </a:spcBef>
              <a:buClrTx/>
              <a:defRPr/>
            </a:pPr>
            <a:r>
              <a:rPr lang="es-MX" sz="1700" dirty="0">
                <a:latin typeface="+mn-lt"/>
                <a:ea typeface="Batang" panose="02030600000101010101" pitchFamily="18" charset="-127"/>
              </a:rPr>
              <a:t>Lic. Ricardo Silva Cruz</a:t>
            </a:r>
          </a:p>
          <a:p>
            <a:pPr algn="r">
              <a:lnSpc>
                <a:spcPct val="100000"/>
              </a:lnSpc>
              <a:spcBef>
                <a:spcPts val="0"/>
              </a:spcBef>
              <a:buClrTx/>
              <a:defRPr/>
            </a:pPr>
            <a:r>
              <a:rPr lang="es-MX" sz="1700" dirty="0">
                <a:latin typeface="+mn-lt"/>
                <a:ea typeface="Batang" panose="02030600000101010101" pitchFamily="18" charset="-127"/>
                <a:hlinkClick r:id="rId4"/>
              </a:rPr>
              <a:t>ricardo.silva@jalisco.gob.mx</a:t>
            </a:r>
            <a:r>
              <a:rPr lang="es-MX" sz="1700" dirty="0">
                <a:latin typeface="+mn-lt"/>
                <a:ea typeface="Batang" panose="02030600000101010101" pitchFamily="18" charset="-127"/>
              </a:rPr>
              <a:t> </a:t>
            </a:r>
          </a:p>
          <a:p>
            <a:pPr algn="just">
              <a:lnSpc>
                <a:spcPct val="100000"/>
              </a:lnSpc>
              <a:spcBef>
                <a:spcPts val="0"/>
              </a:spcBef>
              <a:buClrTx/>
              <a:defRPr/>
            </a:pPr>
            <a:r>
              <a:rPr lang="es-MX" sz="1700" dirty="0">
                <a:latin typeface="+mn-lt"/>
                <a:ea typeface="Batang" panose="02030600000101010101" pitchFamily="18" charset="-127"/>
              </a:rPr>
              <a:t>Lic. José Manuel Cervantes </a:t>
            </a:r>
            <a:r>
              <a:rPr lang="es-MX" sz="1700" dirty="0" err="1">
                <a:latin typeface="+mn-lt"/>
                <a:ea typeface="Batang" panose="02030600000101010101" pitchFamily="18" charset="-127"/>
              </a:rPr>
              <a:t>Gamiño</a:t>
            </a:r>
            <a:endParaRPr lang="es-MX" sz="1700" dirty="0">
              <a:latin typeface="+mn-lt"/>
              <a:ea typeface="Batang" panose="02030600000101010101" pitchFamily="18" charset="-127"/>
            </a:endParaRPr>
          </a:p>
          <a:p>
            <a:pPr algn="just">
              <a:lnSpc>
                <a:spcPct val="100000"/>
              </a:lnSpc>
              <a:spcBef>
                <a:spcPts val="0"/>
              </a:spcBef>
              <a:buClrTx/>
              <a:defRPr/>
            </a:pPr>
            <a:r>
              <a:rPr lang="es-MX" sz="1700" dirty="0">
                <a:latin typeface="+mn-lt"/>
                <a:ea typeface="Batang" panose="02030600000101010101" pitchFamily="18" charset="-127"/>
                <a:hlinkClick r:id="rId5"/>
              </a:rPr>
              <a:t>jose.cervantes@jalisco.gob.mx</a:t>
            </a:r>
            <a:r>
              <a:rPr lang="es-MX" sz="1700" dirty="0">
                <a:latin typeface="+mn-lt"/>
                <a:ea typeface="Batang" panose="02030600000101010101" pitchFamily="18" charset="-127"/>
              </a:rPr>
              <a:t> </a:t>
            </a:r>
          </a:p>
          <a:p>
            <a:pPr algn="r">
              <a:lnSpc>
                <a:spcPct val="100000"/>
              </a:lnSpc>
              <a:spcBef>
                <a:spcPts val="0"/>
              </a:spcBef>
              <a:buClrTx/>
              <a:defRPr/>
            </a:pPr>
            <a:r>
              <a:rPr lang="es-MX" sz="1700" dirty="0">
                <a:latin typeface="+mn-lt"/>
                <a:ea typeface="Batang" panose="02030600000101010101" pitchFamily="18" charset="-127"/>
              </a:rPr>
              <a:t>Lic. David </a:t>
            </a:r>
            <a:r>
              <a:rPr lang="es-MX" sz="1700" dirty="0" err="1">
                <a:latin typeface="+mn-lt"/>
                <a:ea typeface="Batang" panose="02030600000101010101" pitchFamily="18" charset="-127"/>
              </a:rPr>
              <a:t>Jhonatan</a:t>
            </a:r>
            <a:r>
              <a:rPr lang="es-MX" sz="1700" dirty="0">
                <a:latin typeface="+mn-lt"/>
                <a:ea typeface="Batang" panose="02030600000101010101" pitchFamily="18" charset="-127"/>
              </a:rPr>
              <a:t> Ruiz Corona</a:t>
            </a:r>
          </a:p>
          <a:p>
            <a:pPr algn="r">
              <a:lnSpc>
                <a:spcPct val="100000"/>
              </a:lnSpc>
              <a:spcBef>
                <a:spcPts val="0"/>
              </a:spcBef>
              <a:buClrTx/>
              <a:defRPr/>
            </a:pPr>
            <a:r>
              <a:rPr lang="es-MX" sz="1700" u="sng" dirty="0">
                <a:solidFill>
                  <a:schemeClr val="tx2">
                    <a:lumMod val="75000"/>
                  </a:schemeClr>
                </a:solidFill>
                <a:latin typeface="+mn-lt"/>
                <a:ea typeface="Batang" panose="02030600000101010101" pitchFamily="18" charset="-127"/>
                <a:hlinkClick r:id="rId6"/>
              </a:rPr>
              <a:t>david.corona@jalisco.gob.mx</a:t>
            </a:r>
            <a:endParaRPr lang="es-MX" sz="1700" u="sng" dirty="0">
              <a:solidFill>
                <a:schemeClr val="tx2">
                  <a:lumMod val="75000"/>
                </a:schemeClr>
              </a:solidFill>
              <a:latin typeface="+mn-lt"/>
              <a:ea typeface="Batang" panose="02030600000101010101" pitchFamily="18" charset="-127"/>
            </a:endParaRPr>
          </a:p>
          <a:p>
            <a:pPr algn="r">
              <a:lnSpc>
                <a:spcPct val="100000"/>
              </a:lnSpc>
              <a:spcBef>
                <a:spcPts val="0"/>
              </a:spcBef>
              <a:buClrTx/>
              <a:defRPr/>
            </a:pPr>
            <a:endParaRPr lang="es-MX" sz="1700" u="sng" dirty="0">
              <a:solidFill>
                <a:schemeClr val="tx2">
                  <a:lumMod val="75000"/>
                </a:schemeClr>
              </a:solidFill>
              <a:latin typeface="+mn-lt"/>
              <a:ea typeface="Batang" panose="02030600000101010101" pitchFamily="18" charset="-127"/>
            </a:endParaRPr>
          </a:p>
          <a:p>
            <a:pPr>
              <a:lnSpc>
                <a:spcPct val="100000"/>
              </a:lnSpc>
              <a:spcBef>
                <a:spcPts val="0"/>
              </a:spcBef>
              <a:buClrTx/>
              <a:defRPr/>
            </a:pPr>
            <a:r>
              <a:rPr lang="es-MX" sz="1700" dirty="0">
                <a:latin typeface="+mn-lt"/>
                <a:ea typeface="Batang" panose="02030600000101010101" pitchFamily="18" charset="-127"/>
              </a:rPr>
              <a:t>Lic. Felipe de Jesús Baños Avilés </a:t>
            </a:r>
          </a:p>
          <a:p>
            <a:pPr>
              <a:lnSpc>
                <a:spcPct val="100000"/>
              </a:lnSpc>
              <a:spcBef>
                <a:spcPts val="0"/>
              </a:spcBef>
              <a:buClrTx/>
              <a:defRPr/>
            </a:pPr>
            <a:r>
              <a:rPr lang="es-MX" sz="1700" dirty="0">
                <a:latin typeface="+mn-lt"/>
                <a:ea typeface="Batang" panose="02030600000101010101" pitchFamily="18" charset="-127"/>
                <a:hlinkClick r:id="rId7"/>
              </a:rPr>
              <a:t>felipe.banos@jalisco.gob.mx</a:t>
            </a:r>
            <a:r>
              <a:rPr lang="es-MX" sz="1700" dirty="0">
                <a:latin typeface="+mn-lt"/>
                <a:ea typeface="Batang" panose="02030600000101010101" pitchFamily="18" charset="-127"/>
              </a:rPr>
              <a:t> </a:t>
            </a:r>
          </a:p>
          <a:p>
            <a:pPr algn="just">
              <a:lnSpc>
                <a:spcPct val="100000"/>
              </a:lnSpc>
              <a:spcBef>
                <a:spcPts val="0"/>
              </a:spcBef>
              <a:buClrTx/>
              <a:defRPr/>
            </a:pPr>
            <a:endParaRPr lang="es-MX" sz="17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2930418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CuadroTexto 3">
            <a:extLst>
              <a:ext uri="{FF2B5EF4-FFF2-40B4-BE49-F238E27FC236}">
                <a16:creationId xmlns:a16="http://schemas.microsoft.com/office/drawing/2014/main" id="{E2A588E3-8082-45F5-BC7D-C3EAF1F35493}"/>
              </a:ext>
            </a:extLst>
          </p:cNvPr>
          <p:cNvSpPr txBox="1"/>
          <p:nvPr/>
        </p:nvSpPr>
        <p:spPr>
          <a:xfrm>
            <a:off x="388015" y="915429"/>
            <a:ext cx="8323273" cy="3231654"/>
          </a:xfrm>
          <a:prstGeom prst="rect">
            <a:avLst/>
          </a:prstGeom>
          <a:noFill/>
        </p:spPr>
        <p:txBody>
          <a:bodyPr wrap="square" rtlCol="0">
            <a:spAutoFit/>
          </a:bodyPr>
          <a:lstStyle/>
          <a:p>
            <a:pPr algn="ctr">
              <a:lnSpc>
                <a:spcPct val="100000"/>
              </a:lnSpc>
              <a:spcBef>
                <a:spcPts val="0"/>
              </a:spcBef>
              <a:buClrTx/>
              <a:defRPr/>
            </a:pPr>
            <a:r>
              <a:rPr lang="es-MX" sz="1700" b="1" dirty="0">
                <a:latin typeface="+mn-lt"/>
                <a:ea typeface="Batang" panose="02030600000101010101" pitchFamily="18" charset="-127"/>
              </a:rPr>
              <a:t>PERSONAS FACULTADAS PARA BRINDAR LA INFORMACIÓN QUE  REQUIERA SOBRE LA MATERIA DE TESTIGO SOCIAL</a:t>
            </a:r>
          </a:p>
          <a:p>
            <a:pPr algn="just">
              <a:lnSpc>
                <a:spcPct val="100000"/>
              </a:lnSpc>
              <a:spcBef>
                <a:spcPts val="0"/>
              </a:spcBef>
              <a:buClrTx/>
              <a:defRPr/>
            </a:pPr>
            <a:endParaRPr lang="es-MX" sz="1700" dirty="0">
              <a:latin typeface="Arial Rounded MT Bold" panose="020F0704030504030204" pitchFamily="34" charset="0"/>
              <a:ea typeface="Batang" panose="02030600000101010101" pitchFamily="18" charset="-127"/>
            </a:endParaRPr>
          </a:p>
          <a:p>
            <a:pPr>
              <a:lnSpc>
                <a:spcPct val="100000"/>
              </a:lnSpc>
              <a:spcBef>
                <a:spcPts val="0"/>
              </a:spcBef>
              <a:buClrTx/>
              <a:defRPr/>
            </a:pPr>
            <a:r>
              <a:rPr lang="es-MX" sz="1700" dirty="0">
                <a:latin typeface="+mj-lt"/>
                <a:ea typeface="Batang" panose="02030600000101010101" pitchFamily="18" charset="-127"/>
              </a:rPr>
              <a:t>Lic. Héctor </a:t>
            </a:r>
            <a:r>
              <a:rPr lang="es-MX" sz="1700" dirty="0" err="1">
                <a:latin typeface="+mj-lt"/>
                <a:ea typeface="Batang" panose="02030600000101010101" pitchFamily="18" charset="-127"/>
              </a:rPr>
              <a:t>Antuna</a:t>
            </a:r>
            <a:r>
              <a:rPr lang="es-MX" sz="1700" dirty="0">
                <a:latin typeface="+mj-lt"/>
                <a:ea typeface="Batang" panose="02030600000101010101" pitchFamily="18" charset="-127"/>
              </a:rPr>
              <a:t> Sánchez</a:t>
            </a:r>
          </a:p>
          <a:p>
            <a:pPr>
              <a:lnSpc>
                <a:spcPct val="100000"/>
              </a:lnSpc>
              <a:spcBef>
                <a:spcPts val="0"/>
              </a:spcBef>
              <a:buClrTx/>
              <a:defRPr/>
            </a:pPr>
            <a:r>
              <a:rPr lang="es-MX" sz="1700" u="sng" dirty="0">
                <a:solidFill>
                  <a:schemeClr val="accent1">
                    <a:lumMod val="75000"/>
                  </a:schemeClr>
                </a:solidFill>
                <a:latin typeface="+mj-lt"/>
                <a:ea typeface="Batang" panose="02030600000101010101" pitchFamily="18" charset="-127"/>
                <a:hlinkClick r:id="rId3"/>
              </a:rPr>
              <a:t>hector.antuna@Jalisco.gob.mx</a:t>
            </a:r>
            <a:endParaRPr lang="es-MX" sz="1700" u="sng" dirty="0">
              <a:solidFill>
                <a:schemeClr val="accent1">
                  <a:lumMod val="75000"/>
                </a:schemeClr>
              </a:solidFill>
              <a:latin typeface="+mj-lt"/>
              <a:ea typeface="Batang" panose="02030600000101010101" pitchFamily="18" charset="-127"/>
            </a:endParaRPr>
          </a:p>
          <a:p>
            <a:pPr algn="r">
              <a:lnSpc>
                <a:spcPct val="100000"/>
              </a:lnSpc>
              <a:spcBef>
                <a:spcPts val="0"/>
              </a:spcBef>
              <a:buClrTx/>
              <a:defRPr/>
            </a:pPr>
            <a:endParaRPr lang="es-MX" sz="1700" u="sng" dirty="0">
              <a:solidFill>
                <a:schemeClr val="accent1">
                  <a:lumMod val="75000"/>
                </a:schemeClr>
              </a:solidFill>
              <a:latin typeface="+mj-lt"/>
              <a:ea typeface="Batang" panose="02030600000101010101" pitchFamily="18" charset="-127"/>
            </a:endParaRPr>
          </a:p>
          <a:p>
            <a:pPr algn="r">
              <a:lnSpc>
                <a:spcPct val="100000"/>
              </a:lnSpc>
              <a:spcBef>
                <a:spcPts val="0"/>
              </a:spcBef>
              <a:buClrTx/>
              <a:defRPr/>
            </a:pPr>
            <a:r>
              <a:rPr lang="es-MX" sz="1700" dirty="0">
                <a:solidFill>
                  <a:schemeClr val="tx1"/>
                </a:solidFill>
                <a:latin typeface="+mj-lt"/>
                <a:ea typeface="Batang" panose="02030600000101010101" pitchFamily="18" charset="-127"/>
              </a:rPr>
              <a:t>Lic. Juan Francisco Aldana Torres</a:t>
            </a:r>
          </a:p>
          <a:p>
            <a:pPr algn="r">
              <a:lnSpc>
                <a:spcPct val="100000"/>
              </a:lnSpc>
              <a:spcBef>
                <a:spcPts val="0"/>
              </a:spcBef>
              <a:buClrTx/>
              <a:defRPr/>
            </a:pPr>
            <a:r>
              <a:rPr lang="es-MX" sz="1700" u="sng" dirty="0">
                <a:solidFill>
                  <a:schemeClr val="accent1">
                    <a:lumMod val="75000"/>
                  </a:schemeClr>
                </a:solidFill>
                <a:latin typeface="+mj-lt"/>
                <a:ea typeface="Batang" panose="02030600000101010101" pitchFamily="18" charset="-127"/>
              </a:rPr>
              <a:t>juan.aldana@Jalisco.gob.mx</a:t>
            </a:r>
          </a:p>
          <a:p>
            <a:pPr algn="just">
              <a:lnSpc>
                <a:spcPct val="100000"/>
              </a:lnSpc>
              <a:spcBef>
                <a:spcPts val="0"/>
              </a:spcBef>
              <a:buClrTx/>
              <a:defRPr/>
            </a:pPr>
            <a:endParaRPr lang="es-MX" sz="1700" dirty="0">
              <a:latin typeface="Arial Rounded MT Bold" panose="020F0704030504030204" pitchFamily="34" charset="0"/>
              <a:ea typeface="Batang" panose="02030600000101010101" pitchFamily="18" charset="-127"/>
            </a:endParaRPr>
          </a:p>
          <a:p>
            <a:pPr algn="just">
              <a:lnSpc>
                <a:spcPct val="100000"/>
              </a:lnSpc>
              <a:spcBef>
                <a:spcPts val="0"/>
              </a:spcBef>
              <a:buClrTx/>
              <a:defRPr/>
            </a:pPr>
            <a:r>
              <a:rPr lang="es-MX" sz="1700" dirty="0">
                <a:latin typeface="+mj-lt"/>
                <a:ea typeface="Batang" panose="02030600000101010101" pitchFamily="18" charset="-127"/>
              </a:rPr>
              <a:t>Lic. Luis José Gómez Montes</a:t>
            </a:r>
          </a:p>
          <a:p>
            <a:pPr algn="just">
              <a:lnSpc>
                <a:spcPct val="100000"/>
              </a:lnSpc>
              <a:spcBef>
                <a:spcPts val="0"/>
              </a:spcBef>
              <a:buClrTx/>
              <a:defRPr/>
            </a:pPr>
            <a:r>
              <a:rPr lang="es-MX" sz="1700" u="sng" dirty="0">
                <a:solidFill>
                  <a:schemeClr val="accent1">
                    <a:lumMod val="75000"/>
                  </a:schemeClr>
                </a:solidFill>
                <a:latin typeface="+mj-lt"/>
                <a:ea typeface="Batang" panose="02030600000101010101" pitchFamily="18" charset="-127"/>
              </a:rPr>
              <a:t>luisjgómezmontes@gmail.com</a:t>
            </a:r>
          </a:p>
          <a:p>
            <a:pPr algn="r">
              <a:lnSpc>
                <a:spcPct val="100000"/>
              </a:lnSpc>
              <a:spcBef>
                <a:spcPts val="0"/>
              </a:spcBef>
              <a:buClrTx/>
              <a:defRPr/>
            </a:pPr>
            <a:endParaRPr lang="es-MX" sz="1700" dirty="0">
              <a:latin typeface="Arial Rounded MT Bold" panose="020F0704030504030204" pitchFamily="34" charset="0"/>
              <a:ea typeface="Batang" panose="02030600000101010101" pitchFamily="18" charset="-127"/>
            </a:endParaRPr>
          </a:p>
        </p:txBody>
      </p:sp>
    </p:spTree>
    <p:extLst>
      <p:ext uri="{BB962C8B-B14F-4D97-AF65-F5344CB8AC3E}">
        <p14:creationId xmlns:p14="http://schemas.microsoft.com/office/powerpoint/2010/main" val="3976443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Rectángulo 3"/>
          <p:cNvSpPr/>
          <p:nvPr/>
        </p:nvSpPr>
        <p:spPr>
          <a:xfrm>
            <a:off x="374179" y="662925"/>
            <a:ext cx="8500880" cy="3652603"/>
          </a:xfrm>
          <a:prstGeom prst="rect">
            <a:avLst/>
          </a:prstGeom>
        </p:spPr>
        <p:txBody>
          <a:bodyPr wrap="square">
            <a:spAutoFit/>
          </a:bodyPr>
          <a:lstStyle/>
          <a:p>
            <a:pPr algn="ctr">
              <a:lnSpc>
                <a:spcPct val="107000"/>
              </a:lnSpc>
              <a:spcAft>
                <a:spcPts val="800"/>
              </a:spcAft>
            </a:pPr>
            <a:r>
              <a:rPr lang="es-MX" b="1" dirty="0">
                <a:effectLst/>
                <a:latin typeface="Arial" panose="020B0604020202020204" pitchFamily="34" charset="0"/>
                <a:ea typeface="Calibri" panose="020F0502020204030204" pitchFamily="34" charset="0"/>
                <a:cs typeface="Arial" panose="020B0604020202020204" pitchFamily="34" charset="0"/>
              </a:rPr>
              <a:t>Mecanismos de Prevención (</a:t>
            </a:r>
            <a:r>
              <a:rPr lang="es-MX" b="1" dirty="0">
                <a:latin typeface="Arial" panose="020B0604020202020204" pitchFamily="34" charset="0"/>
                <a:ea typeface="Calibri" panose="020F0502020204030204" pitchFamily="34" charset="0"/>
                <a:cs typeface="Arial" panose="020B0604020202020204" pitchFamily="34" charset="0"/>
              </a:rPr>
              <a:t>servidores públicos) </a:t>
            </a:r>
            <a:endParaRPr lang="es-MX" b="1" i="1"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0"/>
              </a:spcAft>
            </a:pPr>
            <a:r>
              <a:rPr lang="es-MX" b="1" dirty="0">
                <a:effectLst/>
                <a:latin typeface="Arial" panose="020B0604020202020204" pitchFamily="34" charset="0"/>
                <a:ea typeface="Calibri" panose="020F0502020204030204" pitchFamily="34" charset="0"/>
                <a:cs typeface="Arial" panose="020B0604020202020204" pitchFamily="34" charset="0"/>
              </a:rPr>
              <a:t>1.</a:t>
            </a:r>
            <a:r>
              <a:rPr lang="es-MX" dirty="0">
                <a:effectLst/>
                <a:latin typeface="Arial" panose="020B0604020202020204" pitchFamily="34" charset="0"/>
                <a:ea typeface="Calibri" panose="020F0502020204030204" pitchFamily="34" charset="0"/>
                <a:cs typeface="Arial" panose="020B0604020202020204" pitchFamily="34" charset="0"/>
              </a:rPr>
              <a:t> </a:t>
            </a:r>
            <a:r>
              <a:rPr lang="es-MX" u="sng" dirty="0">
                <a:effectLst/>
                <a:latin typeface="Arial" panose="020B0604020202020204" pitchFamily="34" charset="0"/>
                <a:ea typeface="Calibri" panose="020F0502020204030204" pitchFamily="34" charset="0"/>
                <a:cs typeface="Arial" panose="020B0604020202020204" pitchFamily="34" charset="0"/>
              </a:rPr>
              <a:t>Diagnóstico</a:t>
            </a:r>
            <a:r>
              <a:rPr lang="es-MX" dirty="0">
                <a:effectLst/>
                <a:latin typeface="Arial" panose="020B0604020202020204" pitchFamily="34" charset="0"/>
                <a:ea typeface="Calibri" panose="020F0502020204030204" pitchFamily="34" charset="0"/>
                <a:cs typeface="Arial" panose="020B0604020202020204" pitchFamily="34" charset="0"/>
              </a:rPr>
              <a:t> a cargo de la </a:t>
            </a:r>
            <a:r>
              <a:rPr lang="es-MX" b="1" dirty="0">
                <a:effectLst/>
                <a:latin typeface="Arial" panose="020B0604020202020204" pitchFamily="34" charset="0"/>
                <a:ea typeface="Calibri" panose="020F0502020204030204" pitchFamily="34" charset="0"/>
                <a:cs typeface="Arial" panose="020B0604020202020204" pitchFamily="34" charset="0"/>
              </a:rPr>
              <a:t>Secretaría y de los </a:t>
            </a:r>
            <a:r>
              <a:rPr lang="es-MX" b="1" dirty="0">
                <a:latin typeface="Arial" panose="020B0604020202020204" pitchFamily="34" charset="0"/>
                <a:ea typeface="Calibri" panose="020F0502020204030204" pitchFamily="34" charset="0"/>
                <a:cs typeface="Arial" panose="020B0604020202020204" pitchFamily="34" charset="0"/>
              </a:rPr>
              <a:t>Ó</a:t>
            </a:r>
            <a:r>
              <a:rPr lang="es-MX" b="1" dirty="0">
                <a:effectLst/>
                <a:latin typeface="Arial" panose="020B0604020202020204" pitchFamily="34" charset="0"/>
                <a:ea typeface="Calibri" panose="020F0502020204030204" pitchFamily="34" charset="0"/>
                <a:cs typeface="Arial" panose="020B0604020202020204" pitchFamily="34" charset="0"/>
              </a:rPr>
              <a:t>rganos internos de control </a:t>
            </a:r>
            <a:r>
              <a:rPr lang="es-MX" dirty="0">
                <a:effectLst/>
                <a:latin typeface="Arial" panose="020B0604020202020204" pitchFamily="34" charset="0"/>
                <a:ea typeface="Calibri" panose="020F0502020204030204" pitchFamily="34" charset="0"/>
                <a:cs typeface="Arial" panose="020B0604020202020204" pitchFamily="34" charset="0"/>
              </a:rPr>
              <a:t>para prevenir la comisión de faltas administrativa. (Art. 15 párrafo primero LGRA). </a:t>
            </a:r>
          </a:p>
          <a:p>
            <a:pPr lvl="0" algn="just">
              <a:lnSpc>
                <a:spcPct val="107000"/>
              </a:lnSpc>
              <a:spcAft>
                <a:spcPts val="0"/>
              </a:spcAft>
            </a:pPr>
            <a:endParaRPr lang="es-ES"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pPr>
            <a:r>
              <a:rPr lang="es-MX" b="1" dirty="0">
                <a:effectLst/>
                <a:latin typeface="Arial" panose="020B0604020202020204" pitchFamily="34" charset="0"/>
                <a:ea typeface="Calibri" panose="020F0502020204030204" pitchFamily="34" charset="0"/>
                <a:cs typeface="Arial" panose="020B0604020202020204" pitchFamily="34" charset="0"/>
              </a:rPr>
              <a:t>2. </a:t>
            </a:r>
            <a:r>
              <a:rPr lang="es-MX" u="sng" dirty="0">
                <a:effectLst/>
                <a:latin typeface="Arial" panose="020B0604020202020204" pitchFamily="34" charset="0"/>
                <a:ea typeface="Calibri" panose="020F0502020204030204" pitchFamily="34" charset="0"/>
                <a:cs typeface="Arial" panose="020B0604020202020204" pitchFamily="34" charset="0"/>
              </a:rPr>
              <a:t>Código de Ética</a:t>
            </a:r>
            <a:r>
              <a:rPr lang="es-MX" dirty="0">
                <a:effectLst/>
                <a:latin typeface="Arial" panose="020B0604020202020204" pitchFamily="34" charset="0"/>
                <a:ea typeface="Calibri" panose="020F0502020204030204" pitchFamily="34" charset="0"/>
                <a:cs typeface="Arial" panose="020B0604020202020204" pitchFamily="34" charset="0"/>
              </a:rPr>
              <a:t>. </a:t>
            </a:r>
            <a:r>
              <a:rPr lang="es-ES" dirty="0">
                <a:latin typeface="Arial" panose="020B0604020202020204" pitchFamily="34" charset="0"/>
                <a:ea typeface="Calibri" panose="020F0502020204030204" pitchFamily="34" charset="0"/>
                <a:cs typeface="Arial" panose="020B0604020202020204" pitchFamily="34" charset="0"/>
              </a:rPr>
              <a:t>Los servidores públicos deberán observar el código de ética que al efecto sea emitido por las </a:t>
            </a:r>
            <a:r>
              <a:rPr lang="es-ES" b="1" dirty="0">
                <a:latin typeface="Arial" panose="020B0604020202020204" pitchFamily="34" charset="0"/>
                <a:ea typeface="Calibri" panose="020F0502020204030204" pitchFamily="34" charset="0"/>
                <a:cs typeface="Arial" panose="020B0604020202020204" pitchFamily="34" charset="0"/>
              </a:rPr>
              <a:t>Secretarías o los Órganos internos de control</a:t>
            </a:r>
            <a:r>
              <a:rPr lang="es-ES" dirty="0">
                <a:latin typeface="Arial" panose="020B0604020202020204" pitchFamily="34" charset="0"/>
                <a:ea typeface="Calibri" panose="020F0502020204030204" pitchFamily="34" charset="0"/>
                <a:cs typeface="Arial" panose="020B0604020202020204" pitchFamily="34" charset="0"/>
              </a:rPr>
              <a:t>, conforme a los lineamientos que emita el Sistema Nacional Anticorrupción</a:t>
            </a:r>
            <a:r>
              <a:rPr lang="es-MX" dirty="0">
                <a:effectLst/>
                <a:latin typeface="Arial" panose="020B0604020202020204" pitchFamily="34" charset="0"/>
                <a:ea typeface="Calibri" panose="020F0502020204030204" pitchFamily="34" charset="0"/>
                <a:cs typeface="Arial" panose="020B0604020202020204" pitchFamily="34" charset="0"/>
              </a:rPr>
              <a:t>. (Art. 16 LGRA).</a:t>
            </a:r>
          </a:p>
          <a:p>
            <a:pPr lvl="0" algn="just">
              <a:lnSpc>
                <a:spcPct val="107000"/>
              </a:lnSpc>
              <a:spcAft>
                <a:spcPts val="0"/>
              </a:spcAft>
            </a:pPr>
            <a:endParaRPr lang="es-ES" dirty="0">
              <a:effectLst/>
              <a:latin typeface="Arial" panose="020B0604020202020204" pitchFamily="34" charset="0"/>
              <a:ea typeface="Calibri" panose="020F0502020204030204" pitchFamily="34" charset="0"/>
              <a:cs typeface="Arial" panose="020B0604020202020204" pitchFamily="34" charset="0"/>
            </a:endParaRPr>
          </a:p>
          <a:p>
            <a:pPr lvl="0" algn="just">
              <a:lnSpc>
                <a:spcPct val="107000"/>
              </a:lnSpc>
              <a:spcAft>
                <a:spcPts val="0"/>
              </a:spcAft>
            </a:pPr>
            <a:r>
              <a:rPr lang="es-MX" b="1" dirty="0">
                <a:latin typeface="Arial" panose="020B0604020202020204" pitchFamily="34" charset="0"/>
                <a:ea typeface="Calibri" panose="020F0502020204030204" pitchFamily="34" charset="0"/>
                <a:cs typeface="Arial" panose="020B0604020202020204" pitchFamily="34" charset="0"/>
              </a:rPr>
              <a:t>3</a:t>
            </a:r>
            <a:r>
              <a:rPr lang="es-MX" b="1" dirty="0">
                <a:effectLst/>
                <a:latin typeface="Arial" panose="020B0604020202020204" pitchFamily="34" charset="0"/>
                <a:ea typeface="Calibri" panose="020F0502020204030204" pitchFamily="34" charset="0"/>
                <a:cs typeface="Arial" panose="020B0604020202020204" pitchFamily="34" charset="0"/>
              </a:rPr>
              <a:t>.</a:t>
            </a:r>
            <a:r>
              <a:rPr lang="es-MX" dirty="0">
                <a:effectLst/>
                <a:latin typeface="Arial" panose="020B0604020202020204" pitchFamily="34" charset="0"/>
                <a:ea typeface="Calibri" panose="020F050202020403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Ev</a:t>
            </a:r>
            <a:r>
              <a:rPr lang="es-MX" u="sng" dirty="0">
                <a:effectLst/>
                <a:latin typeface="Arial" panose="020B0604020202020204" pitchFamily="34" charset="0"/>
                <a:ea typeface="Calibri" panose="020F0502020204030204" pitchFamily="34" charset="0"/>
                <a:cs typeface="Arial" panose="020B0604020202020204" pitchFamily="34" charset="0"/>
              </a:rPr>
              <a:t>aluaciones anuales</a:t>
            </a:r>
            <a:r>
              <a:rPr lang="es-MX" dirty="0">
                <a:effectLst/>
                <a:latin typeface="Arial" panose="020B0604020202020204" pitchFamily="34" charset="0"/>
                <a:ea typeface="Calibri" panose="020F0502020204030204" pitchFamily="34" charset="0"/>
                <a:cs typeface="Arial" panose="020B0604020202020204" pitchFamily="34" charset="0"/>
              </a:rPr>
              <a:t> y propuestas de modificación por parte de los órganos </a:t>
            </a:r>
            <a:r>
              <a:rPr lang="es-MX" dirty="0">
                <a:latin typeface="Arial" panose="020B0604020202020204" pitchFamily="34" charset="0"/>
                <a:ea typeface="Calibri" panose="020F0502020204030204" pitchFamily="34" charset="0"/>
                <a:cs typeface="Arial" panose="020B0604020202020204" pitchFamily="34" charset="0"/>
              </a:rPr>
              <a:t>i</a:t>
            </a:r>
            <a:r>
              <a:rPr lang="es-MX" dirty="0">
                <a:effectLst/>
                <a:latin typeface="Arial" panose="020B0604020202020204" pitchFamily="34" charset="0"/>
                <a:ea typeface="Calibri" panose="020F0502020204030204" pitchFamily="34" charset="0"/>
                <a:cs typeface="Arial" panose="020B0604020202020204" pitchFamily="34" charset="0"/>
              </a:rPr>
              <a:t>nternos de </a:t>
            </a:r>
            <a:r>
              <a:rPr lang="es-MX" dirty="0">
                <a:latin typeface="Arial" panose="020B0604020202020204" pitchFamily="34" charset="0"/>
                <a:ea typeface="Calibri" panose="020F0502020204030204" pitchFamily="34" charset="0"/>
                <a:cs typeface="Arial" panose="020B0604020202020204" pitchFamily="34" charset="0"/>
              </a:rPr>
              <a:t>co</a:t>
            </a:r>
            <a:r>
              <a:rPr lang="es-MX" dirty="0">
                <a:effectLst/>
                <a:latin typeface="Arial" panose="020B0604020202020204" pitchFamily="34" charset="0"/>
                <a:ea typeface="Calibri" panose="020F0502020204030204" pitchFamily="34" charset="0"/>
                <a:cs typeface="Arial" panose="020B0604020202020204" pitchFamily="34" charset="0"/>
              </a:rPr>
              <a:t>ntrol de los mecanismos de prevenci</a:t>
            </a:r>
            <a:r>
              <a:rPr lang="es-MX" dirty="0">
                <a:latin typeface="Arial" panose="020B0604020202020204" pitchFamily="34" charset="0"/>
                <a:ea typeface="Calibri" panose="020F0502020204030204" pitchFamily="34" charset="0"/>
                <a:cs typeface="Arial" panose="020B0604020202020204" pitchFamily="34" charset="0"/>
              </a:rPr>
              <a:t>ón que se implementen</a:t>
            </a:r>
            <a:r>
              <a:rPr lang="es-MX" dirty="0">
                <a:effectLst/>
                <a:latin typeface="Arial" panose="020B0604020202020204" pitchFamily="34" charset="0"/>
                <a:ea typeface="Calibri" panose="020F0502020204030204" pitchFamily="34" charset="0"/>
                <a:cs typeface="Arial" panose="020B0604020202020204" pitchFamily="34" charset="0"/>
              </a:rPr>
              <a:t>. (Art. 17 LGRA).</a:t>
            </a:r>
          </a:p>
          <a:p>
            <a:pPr lvl="0" algn="just">
              <a:lnSpc>
                <a:spcPct val="107000"/>
              </a:lnSpc>
              <a:spcAft>
                <a:spcPts val="0"/>
              </a:spcAft>
            </a:pPr>
            <a:endParaRPr lang="es-ES"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pPr>
            <a:r>
              <a:rPr lang="es-MX" b="1" dirty="0">
                <a:latin typeface="Arial" panose="020B0604020202020204" pitchFamily="34" charset="0"/>
                <a:ea typeface="Calibri" panose="020F0502020204030204" pitchFamily="34" charset="0"/>
                <a:cs typeface="Arial" panose="020B0604020202020204" pitchFamily="34" charset="0"/>
              </a:rPr>
              <a:t>4</a:t>
            </a:r>
            <a:r>
              <a:rPr lang="es-MX" b="1" dirty="0">
                <a:effectLst/>
                <a:latin typeface="Arial" panose="020B0604020202020204" pitchFamily="34" charset="0"/>
                <a:ea typeface="Calibri" panose="020F0502020204030204" pitchFamily="34" charset="0"/>
                <a:cs typeface="Arial" panose="020B0604020202020204" pitchFamily="34" charset="0"/>
              </a:rPr>
              <a:t>.</a:t>
            </a:r>
            <a:r>
              <a:rPr lang="es-MX" dirty="0">
                <a:effectLst/>
                <a:latin typeface="Arial" panose="020B0604020202020204" pitchFamily="34" charset="0"/>
                <a:ea typeface="Calibri" panose="020F0502020204030204" pitchFamily="34" charset="0"/>
                <a:cs typeface="Arial" panose="020B0604020202020204" pitchFamily="34" charset="0"/>
              </a:rPr>
              <a:t> Adopción de las r</a:t>
            </a:r>
            <a:r>
              <a:rPr lang="es-MX" u="sng" dirty="0">
                <a:effectLst/>
                <a:latin typeface="Arial" panose="020B0604020202020204" pitchFamily="34" charset="0"/>
                <a:ea typeface="Calibri" panose="020F0502020204030204" pitchFamily="34" charset="0"/>
                <a:cs typeface="Arial" panose="020B0604020202020204" pitchFamily="34" charset="0"/>
              </a:rPr>
              <a:t>ecomendaciones</a:t>
            </a:r>
            <a:r>
              <a:rPr lang="es-MX" dirty="0">
                <a:effectLst/>
                <a:latin typeface="Arial" panose="020B0604020202020204" pitchFamily="34" charset="0"/>
                <a:ea typeface="Calibri" panose="020F0502020204030204" pitchFamily="34" charset="0"/>
                <a:cs typeface="Arial" panose="020B0604020202020204" pitchFamily="34" charset="0"/>
              </a:rPr>
              <a:t> que emita el Comité Coordinador del Sistema Nacional Anticorrupción, </a:t>
            </a:r>
            <a:r>
              <a:rPr lang="es-ES" dirty="0">
                <a:latin typeface="Arial" panose="020B0604020202020204" pitchFamily="34" charset="0"/>
                <a:ea typeface="Calibri" panose="020F0502020204030204" pitchFamily="34" charset="0"/>
                <a:cs typeface="Arial" panose="020B0604020202020204" pitchFamily="34" charset="0"/>
              </a:rPr>
              <a:t>con el objeto de adoptar las medidas necesarias para el fortalecimiento institucional en su desempeño y control interno </a:t>
            </a:r>
            <a:r>
              <a:rPr lang="es-MX" dirty="0">
                <a:effectLst/>
                <a:latin typeface="Arial" panose="020B0604020202020204" pitchFamily="34" charset="0"/>
                <a:ea typeface="Calibri" panose="020F0502020204030204" pitchFamily="34" charset="0"/>
                <a:cs typeface="Arial" panose="020B0604020202020204" pitchFamily="34" charset="0"/>
              </a:rPr>
              <a:t>.</a:t>
            </a:r>
            <a:r>
              <a:rPr lang="es-MX" dirty="0">
                <a:latin typeface="Arial" panose="020B0604020202020204" pitchFamily="34" charset="0"/>
                <a:ea typeface="Calibri" panose="020F0502020204030204" pitchFamily="34" charset="0"/>
                <a:cs typeface="Arial" panose="020B0604020202020204" pitchFamily="34" charset="0"/>
              </a:rPr>
              <a:t> (Art. 18 LGRA).</a:t>
            </a:r>
          </a:p>
          <a:p>
            <a:pPr lvl="0" algn="just">
              <a:lnSpc>
                <a:spcPct val="107000"/>
              </a:lnSpc>
              <a:spcAft>
                <a:spcPts val="0"/>
              </a:spcAft>
            </a:pPr>
            <a:endParaRPr lang="es-ES"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04581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p:cNvSpPr/>
          <p:nvPr/>
        </p:nvSpPr>
        <p:spPr>
          <a:xfrm>
            <a:off x="204397" y="437011"/>
            <a:ext cx="8692178" cy="3872535"/>
          </a:xfrm>
          <a:prstGeom prst="rect">
            <a:avLst/>
          </a:prstGeom>
        </p:spPr>
        <p:txBody>
          <a:bodyPr wrap="square">
            <a:spAutoFit/>
          </a:bodyPr>
          <a:lstStyle/>
          <a:p>
            <a:pPr algn="ctr">
              <a:lnSpc>
                <a:spcPct val="107000"/>
              </a:lnSpc>
              <a:spcAft>
                <a:spcPts val="800"/>
              </a:spcAft>
            </a:pPr>
            <a:r>
              <a:rPr lang="es-MX" b="1" dirty="0">
                <a:effectLst/>
                <a:latin typeface="Arial" panose="020B0604020202020204" pitchFamily="34" charset="0"/>
                <a:ea typeface="Calibri" panose="020F0502020204030204" pitchFamily="34" charset="0"/>
                <a:cs typeface="Arial" panose="020B0604020202020204" pitchFamily="34" charset="0"/>
              </a:rPr>
              <a:t>Mecanismos de Prevención Generales</a:t>
            </a:r>
            <a:endParaRPr lang="es-MX" dirty="0"/>
          </a:p>
          <a:p>
            <a:pPr lvl="0" algn="just"/>
            <a:r>
              <a:rPr lang="es-MX" b="1" dirty="0">
                <a:latin typeface="Arial" panose="020B0604020202020204" pitchFamily="34" charset="0"/>
                <a:cs typeface="Arial" panose="020B0604020202020204" pitchFamily="34" charset="0"/>
              </a:rPr>
              <a:t>5.</a:t>
            </a:r>
            <a:r>
              <a:rPr lang="es-MX" dirty="0">
                <a:latin typeface="Arial" panose="020B0604020202020204" pitchFamily="34" charset="0"/>
                <a:cs typeface="Arial" panose="020B0604020202020204" pitchFamily="34" charset="0"/>
              </a:rPr>
              <a:t> Apoyo al ente público de su adscripción en la implementación de los </a:t>
            </a:r>
            <a:r>
              <a:rPr lang="es-MX" u="sng" dirty="0">
                <a:latin typeface="Arial" panose="020B0604020202020204" pitchFamily="34" charset="0"/>
                <a:cs typeface="Arial" panose="020B0604020202020204" pitchFamily="34" charset="0"/>
              </a:rPr>
              <a:t>mecanismos de coordinación</a:t>
            </a:r>
            <a:r>
              <a:rPr lang="es-MX" dirty="0">
                <a:latin typeface="Arial" panose="020B0604020202020204" pitchFamily="34" charset="0"/>
                <a:cs typeface="Arial" panose="020B0604020202020204" pitchFamily="34" charset="0"/>
              </a:rPr>
              <a:t> que determine el Comité Coordinador del Sistema Nacional Anticorrupción e informar a la instancia su avance y resultados  </a:t>
            </a:r>
            <a:r>
              <a:rPr lang="es-MX" dirty="0">
                <a:latin typeface="Arial" panose="020B0604020202020204" pitchFamily="34" charset="0"/>
                <a:ea typeface="Calibri" panose="020F0502020204030204" pitchFamily="34" charset="0"/>
                <a:cs typeface="Arial" panose="020B0604020202020204" pitchFamily="34" charset="0"/>
              </a:rPr>
              <a:t>(Art. 19 LGRA).  </a:t>
            </a:r>
          </a:p>
          <a:p>
            <a:pPr lvl="0" algn="just"/>
            <a:endParaRPr lang="es-MX" dirty="0">
              <a:latin typeface="Arial" panose="020B0604020202020204" pitchFamily="34" charset="0"/>
              <a:cs typeface="Arial" panose="020B0604020202020204" pitchFamily="34" charset="0"/>
            </a:endParaRPr>
          </a:p>
          <a:p>
            <a:pPr lvl="0" algn="just"/>
            <a:r>
              <a:rPr lang="es-MX" b="1" dirty="0">
                <a:latin typeface="Arial" panose="020B0604020202020204" pitchFamily="34" charset="0"/>
                <a:cs typeface="Arial" panose="020B0604020202020204" pitchFamily="34" charset="0"/>
              </a:rPr>
              <a:t>6.</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Coadyuvancia</a:t>
            </a:r>
            <a:r>
              <a:rPr lang="es-MX" dirty="0">
                <a:latin typeface="Arial" panose="020B0604020202020204" pitchFamily="34" charset="0"/>
                <a:cs typeface="Arial" panose="020B0604020202020204" pitchFamily="34" charset="0"/>
              </a:rPr>
              <a:t> al ente público de su adscripción en la creación de un </a:t>
            </a:r>
            <a:r>
              <a:rPr lang="es-MX" u="sng" dirty="0">
                <a:latin typeface="Arial" panose="020B0604020202020204" pitchFamily="34" charset="0"/>
                <a:cs typeface="Arial" panose="020B0604020202020204" pitchFamily="34" charset="0"/>
              </a:rPr>
              <a:t>sistema para la selección de los integrantes de los Órganos Internos de Control</a:t>
            </a:r>
            <a:r>
              <a:rPr lang="es-MX" dirty="0">
                <a:latin typeface="Arial" panose="020B0604020202020204" pitchFamily="34" charset="0"/>
                <a:cs typeface="Arial" panose="020B0604020202020204" pitchFamily="34" charset="0"/>
              </a:rPr>
              <a:t> que garantice la igualdad de oportunidades con base al mérito a través de procedimientos transparentes, objetivos y equitativos. </a:t>
            </a:r>
            <a:r>
              <a:rPr lang="es-MX" dirty="0">
                <a:latin typeface="Arial" panose="020B0604020202020204" pitchFamily="34" charset="0"/>
                <a:ea typeface="Calibri" panose="020F0502020204030204" pitchFamily="34" charset="0"/>
                <a:cs typeface="Arial" panose="020B0604020202020204" pitchFamily="34" charset="0"/>
              </a:rPr>
              <a:t>(Art. 20 LGRA).</a:t>
            </a:r>
            <a:endParaRPr lang="es-MX" dirty="0">
              <a:latin typeface="Arial" panose="020B0604020202020204" pitchFamily="34" charset="0"/>
              <a:cs typeface="Arial" panose="020B0604020202020204" pitchFamily="34" charset="0"/>
            </a:endParaRPr>
          </a:p>
          <a:p>
            <a:pPr lvl="0" algn="just"/>
            <a:endParaRPr lang="es-MX" dirty="0">
              <a:latin typeface="Arial" panose="020B0604020202020204" pitchFamily="34" charset="0"/>
              <a:cs typeface="Arial" panose="020B0604020202020204" pitchFamily="34" charset="0"/>
            </a:endParaRPr>
          </a:p>
          <a:p>
            <a:pPr lvl="0" algn="just"/>
            <a:r>
              <a:rPr lang="es-MX" b="1" dirty="0">
                <a:latin typeface="Arial" panose="020B0604020202020204" pitchFamily="34" charset="0"/>
                <a:cs typeface="Arial" panose="020B0604020202020204" pitchFamily="34" charset="0"/>
              </a:rPr>
              <a:t>7.</a:t>
            </a:r>
            <a:r>
              <a:rPr lang="es-MX" dirty="0">
                <a:latin typeface="Arial" panose="020B0604020202020204" pitchFamily="34" charset="0"/>
                <a:cs typeface="Arial" panose="020B0604020202020204" pitchFamily="34" charset="0"/>
              </a:rPr>
              <a:t> Promoción de </a:t>
            </a:r>
            <a:r>
              <a:rPr lang="es-MX" u="sng" dirty="0">
                <a:latin typeface="Arial" panose="020B0604020202020204" pitchFamily="34" charset="0"/>
                <a:cs typeface="Arial" panose="020B0604020202020204" pitchFamily="34" charset="0"/>
              </a:rPr>
              <a:t>convenios de colaboración</a:t>
            </a:r>
            <a:r>
              <a:rPr lang="es-MX" dirty="0">
                <a:latin typeface="Arial" panose="020B0604020202020204" pitchFamily="34" charset="0"/>
                <a:cs typeface="Arial" panose="020B0604020202020204" pitchFamily="34" charset="0"/>
              </a:rPr>
              <a:t> con personas físicas y morales q</a:t>
            </a:r>
            <a:r>
              <a:rPr lang="es-ES" dirty="0" err="1">
                <a:latin typeface="Arial" panose="020B0604020202020204" pitchFamily="34" charset="0"/>
                <a:cs typeface="Arial" panose="020B0604020202020204" pitchFamily="34" charset="0"/>
              </a:rPr>
              <a:t>ue</a:t>
            </a:r>
            <a:r>
              <a:rPr lang="es-ES" dirty="0">
                <a:latin typeface="Arial" panose="020B0604020202020204" pitchFamily="34" charset="0"/>
                <a:cs typeface="Arial" panose="020B0604020202020204" pitchFamily="34" charset="0"/>
              </a:rPr>
              <a:t> participen en contrataciones públicas, así como con las cámaras empresariales u organizaciones industriales o de comercio, con la finalidad de orientarlas en el establecimiento de mecanismos de autorregulación que incluyan la instrumentación de controles internos y un programa de integridad que les permita asegurar el desarrollo de una cultura ética en su organización</a:t>
            </a:r>
            <a:r>
              <a:rPr lang="es-MX" dirty="0">
                <a:latin typeface="Arial" panose="020B0604020202020204" pitchFamily="34" charset="0"/>
                <a:cs typeface="Arial" panose="020B0604020202020204" pitchFamily="34" charset="0"/>
              </a:rPr>
              <a:t>promover mecanismos de autorregulación. </a:t>
            </a:r>
            <a:r>
              <a:rPr lang="es-MX" dirty="0">
                <a:latin typeface="Arial" panose="020B0604020202020204" pitchFamily="34" charset="0"/>
                <a:ea typeface="Calibri" panose="020F0502020204030204" pitchFamily="34" charset="0"/>
                <a:cs typeface="Arial" panose="020B0604020202020204" pitchFamily="34" charset="0"/>
              </a:rPr>
              <a:t>(Art. 21 LGRA).</a:t>
            </a:r>
            <a:endParaRPr lang="es-MX" dirty="0">
              <a:latin typeface="Arial" panose="020B0604020202020204" pitchFamily="34" charset="0"/>
              <a:cs typeface="Arial" panose="020B0604020202020204" pitchFamily="34" charset="0"/>
            </a:endParaRPr>
          </a:p>
          <a:p>
            <a:pPr lvl="0" algn="just"/>
            <a:endParaRPr lang="es-MX" dirty="0">
              <a:latin typeface="Arial" panose="020B0604020202020204" pitchFamily="34" charset="0"/>
              <a:cs typeface="Arial" panose="020B0604020202020204" pitchFamily="34" charset="0"/>
            </a:endParaRPr>
          </a:p>
          <a:p>
            <a:pPr lvl="0" algn="just"/>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5090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3" name="Rectángulo 2"/>
          <p:cNvSpPr/>
          <p:nvPr/>
        </p:nvSpPr>
        <p:spPr>
          <a:xfrm>
            <a:off x="204397" y="437011"/>
            <a:ext cx="8692178" cy="3226204"/>
          </a:xfrm>
          <a:prstGeom prst="rect">
            <a:avLst/>
          </a:prstGeom>
        </p:spPr>
        <p:txBody>
          <a:bodyPr wrap="square">
            <a:spAutoFit/>
          </a:bodyPr>
          <a:lstStyle/>
          <a:p>
            <a:pPr algn="ctr">
              <a:lnSpc>
                <a:spcPct val="107000"/>
              </a:lnSpc>
              <a:spcAft>
                <a:spcPts val="800"/>
              </a:spcAft>
            </a:pPr>
            <a:r>
              <a:rPr lang="es-MX" b="1" dirty="0">
                <a:effectLst/>
                <a:latin typeface="Arial" panose="020B0604020202020204" pitchFamily="34" charset="0"/>
                <a:ea typeface="Calibri" panose="020F0502020204030204" pitchFamily="34" charset="0"/>
                <a:cs typeface="Arial" panose="020B0604020202020204" pitchFamily="34" charset="0"/>
              </a:rPr>
              <a:t>Mecanismos de Prevención Generales</a:t>
            </a:r>
            <a:endParaRPr lang="es-MX" dirty="0"/>
          </a:p>
          <a:p>
            <a:pPr lvl="0" algn="just"/>
            <a:endParaRPr lang="es-MX" dirty="0">
              <a:latin typeface="Arial" panose="020B0604020202020204" pitchFamily="34" charset="0"/>
              <a:cs typeface="Arial" panose="020B0604020202020204" pitchFamily="34" charset="0"/>
            </a:endParaRPr>
          </a:p>
          <a:p>
            <a:pPr lvl="0" algn="just"/>
            <a:r>
              <a:rPr lang="es-MX" b="1" dirty="0">
                <a:latin typeface="Arial" panose="020B0604020202020204" pitchFamily="34" charset="0"/>
                <a:cs typeface="Arial" panose="020B0604020202020204" pitchFamily="34" charset="0"/>
              </a:rPr>
              <a:t>7 A. 8.</a:t>
            </a:r>
            <a:r>
              <a:rPr lang="es-MX" dirty="0">
                <a:latin typeface="Arial" panose="020B0604020202020204" pitchFamily="34" charset="0"/>
                <a:cs typeface="Arial" panose="020B0604020202020204" pitchFamily="34" charset="0"/>
              </a:rPr>
              <a:t> Promover ante las personas físicas, jurídicas y organizaciones que en el diseño e implementación de los mecanismos de </a:t>
            </a:r>
            <a:r>
              <a:rPr lang="es-MX" dirty="0" err="1">
                <a:latin typeface="Arial" panose="020B0604020202020204" pitchFamily="34" charset="0"/>
                <a:cs typeface="Arial" panose="020B0604020202020204" pitchFamily="34" charset="0"/>
              </a:rPr>
              <a:t>autoregulación</a:t>
            </a:r>
            <a:r>
              <a:rPr lang="es-MX" dirty="0">
                <a:latin typeface="Arial" panose="020B0604020202020204" pitchFamily="34" charset="0"/>
                <a:cs typeface="Arial" panose="020B0604020202020204" pitchFamily="34" charset="0"/>
              </a:rPr>
              <a:t> se adopten las mejores prácticas internacionales sobre controles de ética e integridad en los negocios; que se </a:t>
            </a:r>
            <a:r>
              <a:rPr lang="es-ES" dirty="0">
                <a:latin typeface="Arial" panose="020B0604020202020204" pitchFamily="34" charset="0"/>
                <a:cs typeface="Arial" panose="020B0604020202020204" pitchFamily="34" charset="0"/>
              </a:rPr>
              <a:t>incluyan medidas que inhiban la práctica de conductas irregulares, que orienten a los socios, directivos y empleados de las empresas sobre el cumplimiento del programa de integridad; y que contengan herramientas de denuncia y de protección a denunciantes. </a:t>
            </a:r>
          </a:p>
          <a:p>
            <a:pPr lvl="0" algn="just"/>
            <a:r>
              <a:rPr lang="es-ES" dirty="0">
                <a:latin typeface="Arial" panose="020B0604020202020204" pitchFamily="34" charset="0"/>
                <a:cs typeface="Arial" panose="020B0604020202020204" pitchFamily="34" charset="0"/>
              </a:rPr>
              <a:t> </a:t>
            </a:r>
            <a:r>
              <a:rPr lang="es-MX" dirty="0">
                <a:latin typeface="Arial" panose="020B0604020202020204" pitchFamily="34" charset="0"/>
                <a:ea typeface="Calibri" panose="020F0502020204030204" pitchFamily="34" charset="0"/>
                <a:cs typeface="Arial" panose="020B0604020202020204" pitchFamily="34" charset="0"/>
              </a:rPr>
              <a:t>(Art. 22 LGRA).</a:t>
            </a:r>
            <a:endParaRPr lang="es-MX" dirty="0">
              <a:latin typeface="Arial" panose="020B0604020202020204" pitchFamily="34" charset="0"/>
              <a:cs typeface="Arial" panose="020B0604020202020204" pitchFamily="34" charset="0"/>
            </a:endParaRPr>
          </a:p>
          <a:p>
            <a:pPr lvl="0" algn="just"/>
            <a:endParaRPr lang="es-MX" dirty="0">
              <a:latin typeface="Arial" panose="020B0604020202020204" pitchFamily="34" charset="0"/>
              <a:cs typeface="Arial" panose="020B0604020202020204" pitchFamily="34" charset="0"/>
            </a:endParaRPr>
          </a:p>
          <a:p>
            <a:pPr lvl="0" algn="just"/>
            <a:r>
              <a:rPr lang="es-MX" b="1" dirty="0">
                <a:latin typeface="Arial" panose="020B0604020202020204" pitchFamily="34" charset="0"/>
                <a:cs typeface="Arial" panose="020B0604020202020204" pitchFamily="34" charset="0"/>
              </a:rPr>
              <a:t>8.</a:t>
            </a:r>
            <a:r>
              <a:rPr lang="es-MX" dirty="0">
                <a:latin typeface="Arial" panose="020B0604020202020204" pitchFamily="34" charset="0"/>
                <a:cs typeface="Arial" panose="020B0604020202020204" pitchFamily="34" charset="0"/>
              </a:rPr>
              <a:t> Adopción de p</a:t>
            </a:r>
            <a:r>
              <a:rPr lang="es-MX" u="sng" dirty="0">
                <a:latin typeface="Arial" panose="020B0604020202020204" pitchFamily="34" charset="0"/>
                <a:cs typeface="Arial" panose="020B0604020202020204" pitchFamily="34" charset="0"/>
              </a:rPr>
              <a:t>olíticas públicas </a:t>
            </a:r>
            <a:r>
              <a:rPr lang="es-MX" dirty="0">
                <a:latin typeface="Arial" panose="020B0604020202020204" pitchFamily="34" charset="0"/>
                <a:cs typeface="Arial" panose="020B0604020202020204" pitchFamily="34" charset="0"/>
              </a:rPr>
              <a:t>que recomiende el Comité de participación Ciudadana.</a:t>
            </a:r>
            <a:r>
              <a:rPr lang="es-MX" dirty="0">
                <a:latin typeface="Arial" panose="020B0604020202020204" pitchFamily="34" charset="0"/>
                <a:ea typeface="Calibri" panose="020F0502020204030204" pitchFamily="34" charset="0"/>
                <a:cs typeface="Arial" panose="020B0604020202020204" pitchFamily="34" charset="0"/>
              </a:rPr>
              <a:t> (Art. 23 LGRA).</a:t>
            </a:r>
            <a:endParaRPr lang="es-MX" dirty="0">
              <a:latin typeface="Arial" panose="020B0604020202020204" pitchFamily="34" charset="0"/>
              <a:cs typeface="Arial" panose="020B0604020202020204" pitchFamily="34" charset="0"/>
            </a:endParaRPr>
          </a:p>
          <a:p>
            <a:pPr lvl="0" algn="just"/>
            <a:endParaRPr lang="es-MX" dirty="0">
              <a:latin typeface="Arial" panose="020B0604020202020204" pitchFamily="34" charset="0"/>
              <a:cs typeface="Arial" panose="020B0604020202020204" pitchFamily="34" charset="0"/>
            </a:endParaRPr>
          </a:p>
          <a:p>
            <a:pPr lvl="0" algn="just"/>
            <a:endParaRPr lang="es-MX" b="1" dirty="0">
              <a:latin typeface="Arial" panose="020B0604020202020204" pitchFamily="34" charset="0"/>
              <a:cs typeface="Arial" panose="020B0604020202020204" pitchFamily="34" charset="0"/>
            </a:endParaRPr>
          </a:p>
          <a:p>
            <a:pPr lvl="0" algn="just"/>
            <a:r>
              <a:rPr lang="es-MX" b="1" dirty="0">
                <a:latin typeface="Arial" panose="020B0604020202020204" pitchFamily="34" charset="0"/>
                <a:cs typeface="Arial" panose="020B0604020202020204" pitchFamily="34" charset="0"/>
              </a:rPr>
              <a:t>9.</a:t>
            </a:r>
            <a:r>
              <a:rPr lang="es-MX" dirty="0">
                <a:latin typeface="Arial" panose="020B0604020202020204" pitchFamily="34" charset="0"/>
                <a:cs typeface="Arial" panose="020B0604020202020204" pitchFamily="34" charset="0"/>
              </a:rPr>
              <a:t> Aterriza el tema de </a:t>
            </a:r>
            <a:r>
              <a:rPr lang="es-MX" u="sng" dirty="0">
                <a:latin typeface="Arial" panose="020B0604020202020204" pitchFamily="34" charset="0"/>
                <a:cs typeface="Arial" panose="020B0604020202020204" pitchFamily="34" charset="0"/>
              </a:rPr>
              <a:t>integridad</a:t>
            </a:r>
            <a:r>
              <a:rPr lang="es-MX" dirty="0">
                <a:latin typeface="Arial" panose="020B0604020202020204" pitchFamily="34" charset="0"/>
                <a:cs typeface="Arial" panose="020B0604020202020204" pitchFamily="34" charset="0"/>
              </a:rPr>
              <a:t> y sanción a las </a:t>
            </a:r>
            <a:r>
              <a:rPr lang="es-MX" u="sng" dirty="0">
                <a:latin typeface="Arial" panose="020B0604020202020204" pitchFamily="34" charset="0"/>
                <a:cs typeface="Arial" panose="020B0604020202020204" pitchFamily="34" charset="0"/>
              </a:rPr>
              <a:t>personas morales</a:t>
            </a:r>
            <a:r>
              <a:rPr lang="es-MX" dirty="0">
                <a:latin typeface="Arial" panose="020B0604020202020204" pitchFamily="34" charset="0"/>
                <a:cs typeface="Arial" panose="020B0604020202020204" pitchFamily="34" charset="0"/>
              </a:rPr>
              <a:t> o jurídicas.</a:t>
            </a:r>
            <a:r>
              <a:rPr lang="es-MX" dirty="0">
                <a:latin typeface="Arial" panose="020B0604020202020204" pitchFamily="34" charset="0"/>
                <a:ea typeface="Calibri" panose="020F0502020204030204" pitchFamily="34" charset="0"/>
                <a:cs typeface="Arial" panose="020B0604020202020204" pitchFamily="34" charset="0"/>
              </a:rPr>
              <a:t> (Art. 24 LGRA).</a:t>
            </a:r>
          </a:p>
          <a:p>
            <a:pPr lvl="0" algn="just"/>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5090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Rectángulo 3"/>
          <p:cNvSpPr/>
          <p:nvPr/>
        </p:nvSpPr>
        <p:spPr>
          <a:xfrm>
            <a:off x="192648" y="-202423"/>
            <a:ext cx="8864301" cy="4806509"/>
          </a:xfrm>
          <a:prstGeom prst="rect">
            <a:avLst/>
          </a:prstGeom>
        </p:spPr>
        <p:txBody>
          <a:bodyPr wrap="square">
            <a:spAutoFit/>
          </a:bodyPr>
          <a:lstStyle/>
          <a:p>
            <a:pPr algn="ctr">
              <a:lnSpc>
                <a:spcPct val="107000"/>
              </a:lnSpc>
              <a:spcAft>
                <a:spcPts val="800"/>
              </a:spcAft>
            </a:pPr>
            <a:endParaRPr lang="es-MX" sz="135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s-MX" sz="135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sz="1350" b="1" dirty="0">
                <a:effectLst/>
                <a:latin typeface="Arial" panose="020B0604020202020204" pitchFamily="34" charset="0"/>
                <a:ea typeface="Calibri" panose="020F0502020204030204" pitchFamily="34" charset="0"/>
                <a:cs typeface="Arial" panose="020B0604020202020204" pitchFamily="34" charset="0"/>
              </a:rPr>
              <a:t>Mecanismos de Prevención  </a:t>
            </a:r>
            <a:r>
              <a:rPr lang="es-MX" sz="1350" b="1" dirty="0">
                <a:latin typeface="Arial" panose="020B0604020202020204" pitchFamily="34" charset="0"/>
                <a:ea typeface="Calibri" panose="020F0502020204030204" pitchFamily="34" charset="0"/>
                <a:cs typeface="Arial" panose="020B0604020202020204" pitchFamily="34" charset="0"/>
              </a:rPr>
              <a:t>dirigidos a particulares</a:t>
            </a:r>
            <a:endParaRPr lang="es-MX" sz="1350" b="1" dirty="0">
              <a:effectLst/>
              <a:latin typeface="Arial" panose="020B0604020202020204" pitchFamily="34" charset="0"/>
              <a:ea typeface="Calibri" panose="020F0502020204030204" pitchFamily="34" charset="0"/>
              <a:cs typeface="Arial" panose="020B0604020202020204" pitchFamily="34" charset="0"/>
            </a:endParaRPr>
          </a:p>
          <a:p>
            <a:pPr algn="just"/>
            <a:endParaRPr lang="es-ES" sz="1350" b="1" dirty="0">
              <a:latin typeface="Arial" panose="020B0604020202020204" pitchFamily="34" charset="0"/>
              <a:cs typeface="Arial" panose="020B0604020202020204" pitchFamily="34" charset="0"/>
            </a:endParaRPr>
          </a:p>
          <a:p>
            <a:pPr algn="just"/>
            <a:r>
              <a:rPr lang="es-ES" sz="1350" b="1" dirty="0">
                <a:latin typeface="Arial" panose="020B0604020202020204" pitchFamily="34" charset="0"/>
                <a:cs typeface="Arial" panose="020B0604020202020204" pitchFamily="34" charset="0"/>
              </a:rPr>
              <a:t>La Secretaría y los Órganos internos de control </a:t>
            </a:r>
            <a:r>
              <a:rPr lang="es-ES" sz="1350" dirty="0">
                <a:latin typeface="Arial" panose="020B0604020202020204" pitchFamily="34" charset="0"/>
                <a:cs typeface="Arial" panose="020B0604020202020204" pitchFamily="34" charset="0"/>
              </a:rPr>
              <a:t>deberán promover ante los particulares que participen en la atención, substanciación y resolución de procedimientos de contrataciones públicas, concesiones, licencias, permisos, autorizaciones, baja de bienes y avalúos, el diseño, implementación y seguimiento de una </a:t>
            </a:r>
            <a:r>
              <a:rPr lang="es-ES" sz="1350" b="1" dirty="0">
                <a:latin typeface="Arial" panose="020B0604020202020204" pitchFamily="34" charset="0"/>
                <a:cs typeface="Arial" panose="020B0604020202020204" pitchFamily="34" charset="0"/>
              </a:rPr>
              <a:t>política de integridad</a:t>
            </a:r>
            <a:r>
              <a:rPr lang="es-ES" sz="1350" dirty="0">
                <a:latin typeface="Arial" panose="020B0604020202020204" pitchFamily="34" charset="0"/>
                <a:cs typeface="Arial" panose="020B0604020202020204" pitchFamily="34" charset="0"/>
              </a:rPr>
              <a:t>, en la que se prevea la adopción de los siguientes mecanismos:</a:t>
            </a:r>
          </a:p>
          <a:p>
            <a:pPr lvl="0"/>
            <a:endParaRPr lang="es-MX" sz="1350" b="1"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11.1. </a:t>
            </a:r>
            <a:r>
              <a:rPr lang="es-MX" sz="1350" dirty="0">
                <a:latin typeface="Arial" panose="020B0604020202020204" pitchFamily="34" charset="0"/>
                <a:cs typeface="Arial" panose="020B0604020202020204" pitchFamily="34" charset="0"/>
              </a:rPr>
              <a:t>Un Manual de Organización y procedimientos claro y completo.</a:t>
            </a:r>
            <a:r>
              <a:rPr lang="es-MX" sz="1350" dirty="0">
                <a:latin typeface="Arial" panose="020B0604020202020204" pitchFamily="34" charset="0"/>
                <a:ea typeface="Calibri" panose="020F0502020204030204" pitchFamily="34" charset="0"/>
                <a:cs typeface="Arial" panose="020B0604020202020204" pitchFamily="34" charset="0"/>
              </a:rPr>
              <a:t> (Art. 25 fracción  I. LGRA).</a:t>
            </a:r>
            <a:endParaRPr lang="es-MX" sz="1350" dirty="0">
              <a:latin typeface="Arial" panose="020B0604020202020204" pitchFamily="34" charset="0"/>
              <a:cs typeface="Arial" panose="020B0604020202020204" pitchFamily="34" charset="0"/>
            </a:endParaRPr>
          </a:p>
          <a:p>
            <a:pPr lvl="0"/>
            <a:endParaRPr lang="es-MX" sz="1350"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11.2.</a:t>
            </a:r>
            <a:r>
              <a:rPr lang="es-MX" sz="1350" dirty="0">
                <a:latin typeface="Arial" panose="020B0604020202020204" pitchFamily="34" charset="0"/>
                <a:cs typeface="Arial" panose="020B0604020202020204" pitchFamily="34" charset="0"/>
              </a:rPr>
              <a:t> Un Código de Conducta debidamente publicado y socializado. </a:t>
            </a:r>
            <a:r>
              <a:rPr lang="es-MX" sz="1350" dirty="0">
                <a:latin typeface="Arial" panose="020B0604020202020204" pitchFamily="34" charset="0"/>
                <a:ea typeface="Calibri" panose="020F0502020204030204" pitchFamily="34" charset="0"/>
                <a:cs typeface="Arial" panose="020B0604020202020204" pitchFamily="34" charset="0"/>
              </a:rPr>
              <a:t>(Art. 25 fracción  II. LGRA).</a:t>
            </a:r>
            <a:endParaRPr lang="es-MX" sz="1350" dirty="0">
              <a:latin typeface="Arial" panose="020B0604020202020204" pitchFamily="34" charset="0"/>
              <a:cs typeface="Arial" panose="020B0604020202020204" pitchFamily="34" charset="0"/>
            </a:endParaRPr>
          </a:p>
          <a:p>
            <a:pPr lvl="0"/>
            <a:endParaRPr lang="es-MX" sz="1350"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11.3.</a:t>
            </a:r>
            <a:r>
              <a:rPr lang="es-MX" sz="1350" dirty="0">
                <a:latin typeface="Arial" panose="020B0604020202020204" pitchFamily="34" charset="0"/>
                <a:cs typeface="Arial" panose="020B0604020202020204" pitchFamily="34" charset="0"/>
              </a:rPr>
              <a:t> Sistemas adecuados de control, vigilancia y auditoría. </a:t>
            </a:r>
            <a:r>
              <a:rPr lang="es-MX" sz="1350" dirty="0">
                <a:latin typeface="Arial" panose="020B0604020202020204" pitchFamily="34" charset="0"/>
                <a:ea typeface="Calibri" panose="020F0502020204030204" pitchFamily="34" charset="0"/>
                <a:cs typeface="Arial" panose="020B0604020202020204" pitchFamily="34" charset="0"/>
              </a:rPr>
              <a:t>(Art. 25 fracción  III. LGRA).</a:t>
            </a:r>
          </a:p>
          <a:p>
            <a:pPr lvl="0"/>
            <a:endParaRPr lang="es-MX" sz="1350" dirty="0">
              <a:latin typeface="Arial" panose="020B0604020202020204" pitchFamily="34" charset="0"/>
              <a:ea typeface="Calibri" panose="020F050202020403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11.4.</a:t>
            </a:r>
            <a:r>
              <a:rPr lang="es-MX" sz="1350" dirty="0">
                <a:latin typeface="Arial" panose="020B0604020202020204" pitchFamily="34" charset="0"/>
                <a:cs typeface="Arial" panose="020B0604020202020204" pitchFamily="34" charset="0"/>
              </a:rPr>
              <a:t> Sistemas adecuados de denuncia, tanto al interior como hacia las autoridades competentes </a:t>
            </a:r>
            <a:r>
              <a:rPr lang="es-MX" sz="1350" dirty="0">
                <a:latin typeface="Arial" panose="020B0604020202020204" pitchFamily="34" charset="0"/>
                <a:ea typeface="Calibri" panose="020F0502020204030204" pitchFamily="34" charset="0"/>
                <a:cs typeface="Arial" panose="020B0604020202020204" pitchFamily="34" charset="0"/>
              </a:rPr>
              <a:t>(Art. 25 fracción  IV. LGRA).</a:t>
            </a:r>
            <a:endParaRPr lang="es-MX" sz="1350" dirty="0">
              <a:latin typeface="Arial" panose="020B0604020202020204" pitchFamily="34" charset="0"/>
              <a:cs typeface="Arial" panose="020B0604020202020204" pitchFamily="34" charset="0"/>
            </a:endParaRPr>
          </a:p>
          <a:p>
            <a:pPr lvl="0"/>
            <a:endParaRPr lang="es-MX" sz="1350" b="1"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11.5</a:t>
            </a:r>
            <a:r>
              <a:rPr lang="es-MX" sz="1350" dirty="0">
                <a:latin typeface="Arial" panose="020B0604020202020204" pitchFamily="34" charset="0"/>
                <a:cs typeface="Arial" panose="020B0604020202020204" pitchFamily="34" charset="0"/>
              </a:rPr>
              <a:t> Sistemas  adecuados de entrenamiento y capacitación. </a:t>
            </a:r>
            <a:r>
              <a:rPr lang="es-MX" sz="1350" dirty="0">
                <a:latin typeface="Arial" panose="020B0604020202020204" pitchFamily="34" charset="0"/>
                <a:ea typeface="Calibri" panose="020F0502020204030204" pitchFamily="34" charset="0"/>
                <a:cs typeface="Arial" panose="020B0604020202020204" pitchFamily="34" charset="0"/>
              </a:rPr>
              <a:t>(Art. 25 Fracción  V. LGRA).. </a:t>
            </a:r>
            <a:endParaRPr lang="es-MX" sz="1350" dirty="0">
              <a:latin typeface="Arial" panose="020B0604020202020204" pitchFamily="34" charset="0"/>
              <a:cs typeface="Arial" panose="020B0604020202020204" pitchFamily="34" charset="0"/>
            </a:endParaRPr>
          </a:p>
          <a:p>
            <a:pPr lvl="0"/>
            <a:endParaRPr lang="es-MX" sz="1350" dirty="0">
              <a:latin typeface="Arial" panose="020B0604020202020204" pitchFamily="34" charset="0"/>
              <a:cs typeface="Arial" panose="020B0604020202020204" pitchFamily="34" charset="0"/>
            </a:endParaRPr>
          </a:p>
          <a:p>
            <a:pPr lvl="0"/>
            <a:endParaRPr lang="es-MX"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6131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4" name="Rectángulo 3"/>
          <p:cNvSpPr/>
          <p:nvPr/>
        </p:nvSpPr>
        <p:spPr>
          <a:xfrm>
            <a:off x="192648" y="-202423"/>
            <a:ext cx="8864301" cy="3650615"/>
          </a:xfrm>
          <a:prstGeom prst="rect">
            <a:avLst/>
          </a:prstGeom>
        </p:spPr>
        <p:txBody>
          <a:bodyPr wrap="square">
            <a:spAutoFit/>
          </a:bodyPr>
          <a:lstStyle/>
          <a:p>
            <a:pPr algn="ctr">
              <a:lnSpc>
                <a:spcPct val="107000"/>
              </a:lnSpc>
              <a:spcAft>
                <a:spcPts val="800"/>
              </a:spcAft>
            </a:pPr>
            <a:endParaRPr lang="es-MX" sz="1350" b="1"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sz="1350" b="1" dirty="0">
                <a:effectLst/>
                <a:latin typeface="Arial" panose="020B0604020202020204" pitchFamily="34" charset="0"/>
                <a:ea typeface="Calibri" panose="020F0502020204030204" pitchFamily="34" charset="0"/>
                <a:cs typeface="Arial" panose="020B0604020202020204" pitchFamily="34" charset="0"/>
              </a:rPr>
              <a:t>Mecanismos de Prevención  </a:t>
            </a:r>
            <a:r>
              <a:rPr lang="es-MX" sz="1350" b="1" dirty="0">
                <a:latin typeface="Arial" panose="020B0604020202020204" pitchFamily="34" charset="0"/>
                <a:ea typeface="Calibri" panose="020F0502020204030204" pitchFamily="34" charset="0"/>
                <a:cs typeface="Arial" panose="020B0604020202020204" pitchFamily="34" charset="0"/>
              </a:rPr>
              <a:t>dirigidos a particulares</a:t>
            </a:r>
            <a:endParaRPr lang="es-MX" sz="1350" b="1" dirty="0">
              <a:effectLst/>
              <a:latin typeface="Arial" panose="020B0604020202020204" pitchFamily="34" charset="0"/>
              <a:ea typeface="Calibri" panose="020F0502020204030204" pitchFamily="34" charset="0"/>
              <a:cs typeface="Arial" panose="020B0604020202020204" pitchFamily="34" charset="0"/>
            </a:endParaRPr>
          </a:p>
          <a:p>
            <a:pPr lvl="0"/>
            <a:endParaRPr lang="es-MX" sz="1350" b="1"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11.6</a:t>
            </a:r>
            <a:r>
              <a:rPr lang="es-MX" sz="1350" dirty="0">
                <a:latin typeface="Arial" panose="020B0604020202020204" pitchFamily="34" charset="0"/>
                <a:cs typeface="Arial" panose="020B0604020202020204" pitchFamily="34" charset="0"/>
              </a:rPr>
              <a:t> Políticas de recursos humanos.</a:t>
            </a:r>
            <a:r>
              <a:rPr lang="es-MX" sz="1350" dirty="0">
                <a:latin typeface="Arial" panose="020B0604020202020204" pitchFamily="34" charset="0"/>
                <a:ea typeface="Calibri" panose="020F0502020204030204" pitchFamily="34" charset="0"/>
                <a:cs typeface="Arial" panose="020B0604020202020204" pitchFamily="34" charset="0"/>
              </a:rPr>
              <a:t> (Art. 25 fracción  VI. LGRA). </a:t>
            </a:r>
          </a:p>
          <a:p>
            <a:pPr lvl="0"/>
            <a:endParaRPr lang="es-MX" sz="1350" dirty="0">
              <a:latin typeface="Arial" panose="020B0604020202020204" pitchFamily="34" charset="0"/>
              <a:cs typeface="Arial" panose="020B0604020202020204" pitchFamily="34" charset="0"/>
            </a:endParaRPr>
          </a:p>
          <a:p>
            <a:pPr lvl="0"/>
            <a:r>
              <a:rPr lang="es-MX" sz="1350" b="1" dirty="0">
                <a:latin typeface="Arial" panose="020B0604020202020204" pitchFamily="34" charset="0"/>
                <a:cs typeface="Arial" panose="020B0604020202020204" pitchFamily="34" charset="0"/>
              </a:rPr>
              <a:t>11.7 </a:t>
            </a:r>
            <a:r>
              <a:rPr lang="es-MX" sz="1350" dirty="0">
                <a:latin typeface="Arial" panose="020B0604020202020204" pitchFamily="34" charset="0"/>
                <a:cs typeface="Arial" panose="020B0604020202020204" pitchFamily="34" charset="0"/>
              </a:rPr>
              <a:t>Mecanismos que aseguren la transparencia y la publicidad de sus intereses. </a:t>
            </a:r>
            <a:r>
              <a:rPr lang="es-MX" sz="1350" dirty="0">
                <a:latin typeface="Arial" panose="020B0604020202020204" pitchFamily="34" charset="0"/>
                <a:ea typeface="Calibri" panose="020F0502020204030204" pitchFamily="34" charset="0"/>
                <a:cs typeface="Arial" panose="020B0604020202020204" pitchFamily="34" charset="0"/>
              </a:rPr>
              <a:t>(Art. 25 fracción  VII. LGRA).</a:t>
            </a:r>
          </a:p>
          <a:p>
            <a:pPr lvl="0"/>
            <a:endParaRPr lang="es-MX" sz="1350" dirty="0">
              <a:latin typeface="Arial" panose="020B0604020202020204" pitchFamily="34" charset="0"/>
              <a:cs typeface="Arial" panose="020B0604020202020204" pitchFamily="34" charset="0"/>
            </a:endParaRPr>
          </a:p>
          <a:p>
            <a:pPr lvl="0" algn="ctr"/>
            <a:r>
              <a:rPr lang="es-MX" sz="1350" b="1" dirty="0">
                <a:latin typeface="Arial" panose="020B0604020202020204" pitchFamily="34" charset="0"/>
                <a:cs typeface="Arial" panose="020B0604020202020204" pitchFamily="34" charset="0"/>
              </a:rPr>
              <a:t>En el ámbito estatal:</a:t>
            </a:r>
          </a:p>
          <a:p>
            <a:pPr lvl="0" algn="just"/>
            <a:r>
              <a:rPr lang="es-MX" sz="1350" dirty="0">
                <a:latin typeface="Arial" panose="020B0604020202020204" pitchFamily="34" charset="0"/>
                <a:cs typeface="Arial" panose="020B0604020202020204" pitchFamily="34" charset="0"/>
              </a:rPr>
              <a:t>1. Sistema de Auditoría Pública.</a:t>
            </a:r>
          </a:p>
          <a:p>
            <a:pPr lvl="0" algn="just"/>
            <a:endParaRPr lang="es-MX" sz="1350" dirty="0">
              <a:latin typeface="Arial" panose="020B0604020202020204" pitchFamily="34" charset="0"/>
              <a:cs typeface="Arial" panose="020B0604020202020204" pitchFamily="34" charset="0"/>
            </a:endParaRPr>
          </a:p>
          <a:p>
            <a:pPr lvl="0" algn="just"/>
            <a:r>
              <a:rPr lang="es-MX" sz="1350" dirty="0">
                <a:latin typeface="Arial" panose="020B0604020202020204" pitchFamily="34" charset="0"/>
                <a:cs typeface="Arial" panose="020B0604020202020204" pitchFamily="34" charset="0"/>
              </a:rPr>
              <a:t>2. Procedimientos de Entrega-Recepción.</a:t>
            </a:r>
          </a:p>
          <a:p>
            <a:pPr lvl="0" algn="just"/>
            <a:r>
              <a:rPr lang="es-MX" sz="1350" dirty="0">
                <a:latin typeface="Arial" panose="020B0604020202020204" pitchFamily="34" charset="0"/>
                <a:cs typeface="Arial" panose="020B0604020202020204" pitchFamily="34" charset="0"/>
              </a:rPr>
              <a:t>  </a:t>
            </a:r>
          </a:p>
          <a:p>
            <a:pPr lvl="0"/>
            <a:r>
              <a:rPr lang="es-MX" sz="1350" dirty="0">
                <a:latin typeface="Arial" panose="020B0604020202020204" pitchFamily="34" charset="0"/>
                <a:cs typeface="Arial" panose="020B0604020202020204" pitchFamily="34" charset="0"/>
              </a:rPr>
              <a:t>3. Sistema de Testigo Social </a:t>
            </a:r>
          </a:p>
          <a:p>
            <a:pPr lvl="0"/>
            <a:endParaRPr lang="es-MX" sz="1350" dirty="0">
              <a:latin typeface="Arial" panose="020B0604020202020204" pitchFamily="34" charset="0"/>
              <a:cs typeface="Arial" panose="020B0604020202020204" pitchFamily="34" charset="0"/>
            </a:endParaRPr>
          </a:p>
          <a:p>
            <a:pPr lvl="0"/>
            <a:r>
              <a:rPr lang="es-MX" sz="1350" dirty="0">
                <a:latin typeface="Arial" panose="020B0604020202020204" pitchFamily="34" charset="0"/>
                <a:cs typeface="Arial" panose="020B0604020202020204" pitchFamily="34" charset="0"/>
              </a:rPr>
              <a:t>4. Entre otros. </a:t>
            </a:r>
          </a:p>
          <a:p>
            <a:pPr lvl="0"/>
            <a:endParaRPr lang="es-MX" sz="1350" dirty="0">
              <a:latin typeface="Arial" panose="020B0604020202020204" pitchFamily="34" charset="0"/>
              <a:cs typeface="Arial" panose="020B0604020202020204" pitchFamily="34" charset="0"/>
            </a:endParaRPr>
          </a:p>
        </p:txBody>
      </p:sp>
      <p:sp>
        <p:nvSpPr>
          <p:cNvPr id="3" name="2 Rectángulo"/>
          <p:cNvSpPr/>
          <p:nvPr/>
        </p:nvSpPr>
        <p:spPr>
          <a:xfrm>
            <a:off x="2765367" y="2819542"/>
            <a:ext cx="5059680" cy="1257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a:p>
            <a:pPr algn="just"/>
            <a:r>
              <a:rPr lang="es-ES" dirty="0"/>
              <a:t>Conforme al orden del día propuesto, se tomarán como referencia únicamente 2 mecanismos de prevención:</a:t>
            </a:r>
          </a:p>
          <a:p>
            <a:r>
              <a:rPr lang="es-ES" dirty="0"/>
              <a:t>1.- Testigo social</a:t>
            </a:r>
          </a:p>
          <a:p>
            <a:r>
              <a:rPr lang="es-ES" dirty="0"/>
              <a:t>2.- Ética</a:t>
            </a:r>
          </a:p>
        </p:txBody>
      </p:sp>
    </p:spTree>
    <p:extLst>
      <p:ext uri="{BB962C8B-B14F-4D97-AF65-F5344CB8AC3E}">
        <p14:creationId xmlns:p14="http://schemas.microsoft.com/office/powerpoint/2010/main" val="140613195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14836</TotalTime>
  <Words>4346</Words>
  <Application>Microsoft Office PowerPoint</Application>
  <PresentationFormat>Presentación en pantalla (16:9)</PresentationFormat>
  <Paragraphs>406</Paragraphs>
  <Slides>42</Slides>
  <Notes>42</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42</vt:i4>
      </vt:variant>
    </vt:vector>
  </HeadingPairs>
  <TitlesOfParts>
    <vt:vector size="51" baseType="lpstr">
      <vt:lpstr>Batang</vt:lpstr>
      <vt:lpstr>Arial</vt:lpstr>
      <vt:lpstr>Arial Rounded MT Bold</vt:lpstr>
      <vt:lpstr>Calibri</vt:lpstr>
      <vt:lpstr>Impact</vt:lpstr>
      <vt:lpstr>Roboto</vt:lpstr>
      <vt:lpstr>Times New Roman</vt:lpstr>
      <vt:lpstr>Simple Light</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FIGURA DE TESTIGO SOCIAL COMO MECANISMO DE PREVENCIÓN DE FALTAS ADMINISTRATIVAS Y HECHOS DE CORRUPCIÓN, EN EL ÁMBITO MUNICIPAL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Jhonatan</dc:creator>
  <cp:lastModifiedBy>Karla Sofia</cp:lastModifiedBy>
  <cp:revision>324</cp:revision>
  <cp:lastPrinted>2018-10-22T13:23:04Z</cp:lastPrinted>
  <dcterms:modified xsi:type="dcterms:W3CDTF">2018-10-22T13:59:57Z</dcterms:modified>
</cp:coreProperties>
</file>