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31"/>
  </p:notesMasterIdLst>
  <p:sldIdLst>
    <p:sldId id="257" r:id="rId5"/>
    <p:sldId id="315" r:id="rId6"/>
    <p:sldId id="308" r:id="rId7"/>
    <p:sldId id="324" r:id="rId8"/>
    <p:sldId id="325" r:id="rId9"/>
    <p:sldId id="306" r:id="rId10"/>
    <p:sldId id="271" r:id="rId11"/>
    <p:sldId id="322" r:id="rId12"/>
    <p:sldId id="340" r:id="rId13"/>
    <p:sldId id="293" r:id="rId14"/>
    <p:sldId id="307" r:id="rId15"/>
    <p:sldId id="310" r:id="rId16"/>
    <p:sldId id="311" r:id="rId17"/>
    <p:sldId id="288" r:id="rId18"/>
    <p:sldId id="291" r:id="rId19"/>
    <p:sldId id="342" r:id="rId20"/>
    <p:sldId id="292" r:id="rId21"/>
    <p:sldId id="313" r:id="rId22"/>
    <p:sldId id="319" r:id="rId23"/>
    <p:sldId id="320" r:id="rId24"/>
    <p:sldId id="338" r:id="rId25"/>
    <p:sldId id="298" r:id="rId26"/>
    <p:sldId id="344" r:id="rId27"/>
    <p:sldId id="345" r:id="rId28"/>
    <p:sldId id="299" r:id="rId29"/>
    <p:sldId id="337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414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24E1-16F7-48B1-A3C3-E4C0037F5316}" type="datetimeFigureOut">
              <a:rPr lang="es-AR" smtClean="0"/>
              <a:pPr/>
              <a:t>22/10/2018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276A-7426-4608-A415-9EE99845937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71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2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7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6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9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1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9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FFE8C-0318-4B99-A80D-A0267DD59462}" type="slidenum">
              <a:rPr lang="es-ES" altLang="es-MX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9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5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1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0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4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0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0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95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3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2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1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MX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87FE6-ABF9-4FC3-8E2A-E829C1A226FE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0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CF16C-0399-40AC-B065-ABFE592D3AE7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98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MX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385B9-B032-4709-AFFD-5B436359682F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6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EDD5F-B1ED-42DD-98F7-6BF51154F95A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8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AB66-44F9-4A2D-A3D8-A44A308C8ABB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0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F5D49-A48A-4A7E-9040-3A437CEE27EF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71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77C10-7B04-4845-85AB-B2DEFC6E1B7F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3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58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03566-8A67-4A84-AD55-4DB20E197CB8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6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4C51-0FE2-4025-9BDE-B1B0F0ACE1C7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4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11D6A-8B32-4931-9885-073F1594C28E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39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92BCF-3C08-4439-A2BE-8F80BA5EB7DC}" type="slidenum">
              <a:rPr lang="es-MX" smtClean="0">
                <a:solidFill>
                  <a:srgbClr val="000000"/>
                </a:solidFill>
              </a:rPr>
              <a:pPr/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93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8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67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2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0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4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26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7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95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0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2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6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D1D1-D10F-471D-853D-4923327FB7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CDF1-8EFD-4FE4-AAC6-46FAD79E9A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83AEF-EB6D-4C14-B585-A2C25D97D2BA}" type="slidenum">
              <a:rPr lang="es-MX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3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268E-EBA2-4A94-B108-0265A09DBE9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FB26-DE88-4658-A279-58A6FCE722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387354" y="5136777"/>
            <a:ext cx="5552856" cy="15305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72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Entrega- Recepción para el Estado de Jalisco y sus Municipios</a:t>
            </a:r>
            <a:endParaRPr lang="es-MX" sz="72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43010" name="Picture 2" descr="http://portal.guadalajara.gob.mx/sites/all/themes/ayuntamiento/images/escudo-de-armas-de-guadalaja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77" y="250265"/>
            <a:ext cx="1526867" cy="1806478"/>
          </a:xfrm>
          <a:prstGeom prst="rect">
            <a:avLst/>
          </a:prstGeom>
          <a:noFill/>
        </p:spPr>
      </p:pic>
      <p:pic>
        <p:nvPicPr>
          <p:cNvPr id="43012" name="Picture 4" descr="https://upload.wikimedia.org/wikipedia/commons/thumb/0/06/Original_COA_Zapopan.svg/220px-Original_COA_Zapopa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166" y="457499"/>
            <a:ext cx="1355173" cy="1798684"/>
          </a:xfrm>
          <a:prstGeom prst="rect">
            <a:avLst/>
          </a:prstGeom>
          <a:noFill/>
        </p:spPr>
      </p:pic>
      <p:pic>
        <p:nvPicPr>
          <p:cNvPr id="43020" name="Picture 12" descr="https://www.jalisco.gob.mx/sites/default/files/archivos-municipios/etzatlan-escu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5696" y="424070"/>
            <a:ext cx="1556893" cy="2027582"/>
          </a:xfrm>
          <a:prstGeom prst="rect">
            <a:avLst/>
          </a:prstGeom>
          <a:noFill/>
        </p:spPr>
      </p:pic>
      <p:pic>
        <p:nvPicPr>
          <p:cNvPr id="43024" name="Picture 16" descr="http://www.inafed.gob.mx/work/enciclopedia/EMM14jalisco/municipios/escudos/14esc0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8940" y="4789252"/>
            <a:ext cx="1951519" cy="2068747"/>
          </a:xfrm>
          <a:prstGeom prst="rect">
            <a:avLst/>
          </a:prstGeom>
          <a:noFill/>
        </p:spPr>
      </p:pic>
      <p:pic>
        <p:nvPicPr>
          <p:cNvPr id="43026" name="Picture 18" descr="https://www.jalisco.gob.mx/sites/default/files/archivos-municipios/tequila-escu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9070" y="170217"/>
            <a:ext cx="1805748" cy="2377099"/>
          </a:xfrm>
          <a:prstGeom prst="rect">
            <a:avLst/>
          </a:prstGeom>
          <a:noFill/>
        </p:spPr>
      </p:pic>
      <p:pic>
        <p:nvPicPr>
          <p:cNvPr id="43028" name="Picture 20" descr="http://www.inafed.gob.mx/work/enciclopedia/EMM14jalisco/municipios/escudos/14esc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437323"/>
            <a:ext cx="1982028" cy="1970702"/>
          </a:xfrm>
          <a:prstGeom prst="rect">
            <a:avLst/>
          </a:prstGeom>
          <a:noFill/>
        </p:spPr>
      </p:pic>
      <p:pic>
        <p:nvPicPr>
          <p:cNvPr id="43030" name="Picture 22" descr="https://www.jalisco.gob.mx/sites/default/files/archivos-municipios/jocotepec-escud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19174"/>
            <a:ext cx="1842052" cy="2068380"/>
          </a:xfrm>
          <a:prstGeom prst="rect">
            <a:avLst/>
          </a:prstGeom>
          <a:noFill/>
        </p:spPr>
      </p:pic>
      <p:pic>
        <p:nvPicPr>
          <p:cNvPr id="43032" name="Picture 24" descr="http://www.inafed.gob.mx/work/enciclopedia/EMM14jalisco/municipios/escudos/14esc11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8676" y="4863483"/>
            <a:ext cx="1721933" cy="1994517"/>
          </a:xfrm>
          <a:prstGeom prst="rect">
            <a:avLst/>
          </a:prstGeom>
          <a:noFill/>
        </p:spPr>
      </p:pic>
      <p:sp>
        <p:nvSpPr>
          <p:cNvPr id="43034" name="AutoShape 26" descr="Resultado de imagen para imagenes de escudos de municipios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36" name="AutoShape 28" descr="Resultado de imagen para imagenes de escudos de municipios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3038" name="Picture 30" descr="http://upload.wikimedia.org/wikipedia/commons/5/53/Escudo_arena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35896" y="2902226"/>
            <a:ext cx="1979272" cy="1711186"/>
          </a:xfrm>
          <a:prstGeom prst="rect">
            <a:avLst/>
          </a:prstGeom>
          <a:noFill/>
        </p:spPr>
      </p:pic>
      <p:pic>
        <p:nvPicPr>
          <p:cNvPr id="43040" name="Picture 32" descr="http://app.jalisco.gob.mx/aytos/heraldica/escudos/barca1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6775" y="2756452"/>
            <a:ext cx="1760294" cy="2105095"/>
          </a:xfrm>
          <a:prstGeom prst="rect">
            <a:avLst/>
          </a:prstGeom>
          <a:noFill/>
        </p:spPr>
      </p:pic>
      <p:sp>
        <p:nvSpPr>
          <p:cNvPr id="43042" name="AutoShape 34" descr="data:image/jpeg;base64,/9j/4AAQSkZJRgABAQAAAQABAAD/2wCEAAkGBxQSEhUUEhQWFhUXFxoYGBgXFhoZGxghICAdHB0cIB8cHSkiHB8lHBkaITEhJSstLi4uHCA1ODMsNygtLisBCgoKDg0OGxAQGzQkICYsLCwtMCwsLC0sNCwvNCwsLCw0LCwsLCw0LCw0LCwvLCwsLCwsLCwsLCwsLCwsLC8sLP/AABEIAQAAxQMBEQACEQEDEQH/xAAcAAACAwEBAQEAAAAAAAAAAAAABgQFBwMBAgj/xABQEAACAQIDBAYFBwkGBAMJAAABAgMAEQQSIQUGMUETIlFhcYEHMpGhsRQjNEJScnMWU2KCkqKywdIkMzWz4fAVdMLRY9PxFyU2Q0RUg5PD/8QAGwEBAAIDAQEAAAAAAAAAAAAAAAMEAQIFBgf/xABAEQACAQIDBAUKBAYBBAMAAAAAAQIDEQQhMQUSQVFhcYGRwRMUIjI0UqGx0fAGFjNyFTVCU4Lh8SNikrIkotL/2gAMAwEAAhEDEQA/ANxoAoAoAoAoAoAoAoAoAoAoBV3i3jwzRYuDpHEiI6HKsgIbJcWZR3jn7qA92RvPhkiw0WaVncRxC8cpOYrzZl14cbn2UA00AUAUAUAUAUAUAUAUAUAUAUAUAUAUAUAUAUAUAUAUAUAtbY2nIkjgM2VWUZVA4FVJPqkmwLHyrhYnGV1iZUouyVuC5dPSXqdKDpqTWZTYnaszRyqQ6hhKpNhqAgsTccDqLjsHkljK0ZRSny4Li7PgFSg08iXsDeW8cSkA/NIygizWIyg3H/YcRrqKsrGzg5b6TSbWRG6EWlYasFjUlF1OvMHiP9O8aVeo16daN4O5BOnKDsyTUxoFAFAFAFAFAFAFAFAFAFAFAFAFAFAFAFAFAFAFAFAJ292AxYk6XDHNGbdIiqC4IAFxfipAGg1B7b6UauCpzq+UauyxCs1HdM921tbGI5UmVUOhDR6WOh9ZdKjlg6O8nu8ekkVR7rzLTYO03mjPTRWVRkWVCUY8Bwv1rWGt/K9UcSlSk1B53vYlhmk2M2zekV1MZBu3VPAAcAgXlwu1+wnTQLWwLl5ZOOT06+bfRy+296yW7noPNepOWFAFAFAFAFAFAFAFAFAFAFAFAFAFAFAFAFAFAFAFAFAQtt/R5/wpP4TQC9BIsSRh2HWRWGvC4Bs3Zx0PCvPY3DblVzTvfPp++R0KMnKGmh1jPRvmjAVvAWPiPIaix0GtUaWOqUJ3jn1/dyaVJTjZnu1NtdTriWNx6rRtdGPK509hHheux/EIVYXzT6CGnhmpWVmuklbqbWadXV9WQjXtBva9ueh91W8HXlUi1LVEWLoqnJOOjL6rhUCgCgCgCgCgCgCgCgCgCgCgCgCgCgCgCgCgCgFPaW9TK00cQQuhH2iUBZkDEWs12jksAb6C4sb1skauViJgY4pbNP8APsdbyHOPIeqPAACtmuRonzLKbYOGlWyIIm5NGMoHio6rDxHmKgq0IVFaS+pPTrTh6r+goRY+TDu0ZscjFWX6unNTyB4/yrgYrAqM7PsZ1aVVVY72j4jBg9rwzrlBFyNUa1z/ACYf70qlVTpobruSNhhcNI5UMVcC4FyVy31HaOtz8r8KubLxkt5qUW1zSvbrSI8VDeSzGmKQMAym4PA16NZnMasfdAFAFAFAFAFAFAFAFAFAcMXjY4heR1QfpMB8aGrko6sMJjI5RmjdXHapB+FDMZKWaK3eXa74dY1hj6WeV8kaE2F7FiSewAEmsN2I6s3FJRV2yu2ZvFiEmjg2hAkTS3EUkbZo3I1KG5JVuy/H467zvZmsakk1GorX5aDVW5OR8Zjo4heWREHa7BfiaGspRjq7HmA2hFOuaGRJFBsSjBgD2aHjWE09BGSlmnck1k2MI27KwxLm9j0yk/qpiAvskYHxqZRIHLU77O2u6A631tr2WFvPv4m9bbppvMacJvEF+tn6oOilbHW6m5PCw17+Fa7tzbesRN35UmxbSShSvMsLrc5rEjmL/CqeMUFOG90lvBuTjO3QN+ypgZmgZhMhiDklVspuAy6AaG4I7Kr0ZXm6be8rdHauos1Y2gppWd7f7LGPZpjkVoz1dbhibgEcjzF7Gx7OPKlLAwo1fKU8k9V9CKVdzjuyOGI3rwaSmJsRGJAbFb3sewkaA91Xd5FN1qadmy2gmV1DIwZTwKkEHzFZJE01dEba+0kw0Mk0pska5jbiewDvJsB3msN2MTkoRcmKEm2tqCI4wxYYYYL0hizMZQlrklrZcwW5/keFaXlrwKznWtv2VuXEeIZQyqw4MAR4HWpC0ndXKrFb0YON8j4iMNwtmv5aaVjeRG69NOzZawyq4DKQyngQbg1kkTvofdDIUAUAUBU4ndzDyyGSeNZmPDpRnVRyCqeqPG1zzJrDinqRulFu7Vyr2juNCethXfBy/agJVT3FAQLeFqxurgRzw0XnH0X0CVvU+O2dNh5JMUMV0ZZ1VkC5QRkN7XNmVmF76WrRpriVazq0pRk3exdbK2fBtXFR49cS/wA2Y2bDEC8bJw1v6pIve2uuvEDZLedySEY15qopacDRa3Lxmy7MXaW1MUmJzGKAAZAxW5JsuoN8oAY2HM1Ha7zKCgqtaW9oj30cbr4nCYzEs6dHBZkUFgc/XuhFjwCg6m3reNkU0zOGoTpzlfQ0ipC8IO8m4LSyTTQuuZussbA2LcT1r6XJJ4c7d9SRqWViKVO7uIDbLmR8ssbqw0ylT7raW8NKmi09CCSktSa+DmGhRl4CxUr8axOpGEXJ6IQpznJRQ37l7IQ5hLHI1yNRdUHbc3F/DXwrjxmsTUcpxfRyt9TsuDw1NRg1087jrgdmRQ3MSBSeJ1JPmdatwpQp+qrFWdWc/WZLNSGhmG6Po3KyYgY+NZFIAjfObsbklxY3U8PW1v744w5lCjhLSl5RXLf0VSt0WIiZiwhmKAnna4J9wPnWYaEmEbtKPJjVt3ZKYuCSCS4RwASpsRYhgR4EA1s1dWLFSCnFxZkm2tsx4TDvs3AO0odm6WVrEdbRkSwtYganhqbam4i4bqObUqKnHyVN3GTYG5j4mCOSfaGJkRlF41cqotoU1J0BBGgHlW6jfiT08O5xTlJsccFu3hIVyR4eIC1jdAxPizXLeJNbKKRajShFWSJWz9nRwArCoRSb5F0UH9EcF5aDT30SsbRio6EusmwUAUAUBD2rtSLDJnmcKvLtPcANSfCsN2NJzjBXkZvvB6VmBK4WID9KTU/sg2HmT4Vo58jn1ce9ILvFhNibU2ienKSOH1DuyxgjlYEjq9mUWrGbIPJYir6TOqbo7TwJ+UIBGUGrLLHw7CGNmB06ut9NKbrWZlYevS9JDXu/6V4zZMahRuBkjBZD3lfWXyzeVZU+Zap46LynkcV3lw0G1unjmVoMVGFkINujYWAYgjQaDU/aY8qXSdzVVoRr7yeUtesfN6NsjB4aScjNlGg7SdBW7dlcu1ank4OQoYDevHRQYp8bFlaN0EZKWHWDEjTRgoUEH9LjWik87lZV6sYSc0ctw978bPiuhxSdR4jKpMeQqv1WvpdDwvbXTWkZO5jDV6k57s1wuOfy8Fy4PVtlTv5s3gdAPu34EVKkXGzPt6trhp3y68B3aAA++rEI5Facs8i13U3mxbKydE2ICg2bgVNtAzHQ+2/jUdSKWhJTnJrQX9lb2bTjmifFZ+jmYhVeNUBsdQBYEdgv79aqqT4lONevGSc9GXcm3to4fHM2IX+yPiegRSANDcoyWFz1RcknibeGbtPMldWrCpeXq3sNm9+8KYHDtKxGcgiNPttyHgOJPZW8nZFmtVVOO8xE3Q3xweAwYDu8s7s0kiohvmbldrDQAXsTre160jJJFKhiadOGbu3myp2pvhi9qP8AJ4mTDRvplLkZu5ntex4WAA1sb1htsjliJ13uxyR5/wCynHAaNB4CR/8Ay6bsjHmFTmiH8o2lsdgGLIjHQEiSN7dnGx8LG1M0a3r4d9Heh33b9JqS2XEoIz9tLlfNTqvtNbKfMtUsapZTVh/ikDAMpBUi4INwR2ity8nfQ+6GQoAoD5dwASdABcmgMO23tCbaOLVI9XkbLGpOka6nXssAST3HwqFu7ONOUq1Sy46F9vBuJFg8PDLHklkjmR5jNIsYlUalBnOVQTy42J1Nqy42RZqYWNOCazaed+I87nY+afDLJOIwzM1ujZWGW/VuVJW4GmndwNxW8W2sy3RlKUbsy70j73CeUQ9JkiDWOhNhwLELqTbl2ac61d2Vasald2jofGBxe76KA5xErW1ZllW58EsB/vjWdxEscDSSzVyJth9iSKfk82IhbkDE7p5g9bzB8jTcXA1qYCEl6ORTflfP8mbCNLngIyhWW+UA3GViMwtYWB4dgrXdlaxD5DE7m47NDZtb0nw4rBNh54H6RkALqwy5hqG11AuLkdlxfnW+dizOE6lPdks+sYsJvGz4SDphkCxqGU/XIFsxHYeIXtOvAVLTg2szbfaik9RY27vfc5S+QdguWPjbh/vjUl4xMKM55rQrtkbXwRcHEyOqDWyRsS3de2g7/wD1GJVssjMcO75mg4T0mbMjUJGXVRwAhYD4VDcsbop70ekSKfFYd0iZ4cOxcKxydI2ljwNgpFx263rR3uVa1OpKaaWS6SDvT6RpcWYTGgh6F+kXUSHOBZW6yAaXNhbnWHvM0rQrztZJWz1uVWGx8eLm6TaWKlsPsoXY9y6ZYx5eXOm63qRLB1Kkr1WOGE2pu/GLCJm73jlY+86eVbbqLccJSX9JR70TbKZM+AaSKZTfKUkyP2jrXynstpytrcYcVwIK2CTV6eTNB9GW8pxUZiY3aNQb8wOFj/Lz7Kyiejvr0ZoqfSRiZZJnwhnwqwyLHbpZFVoWDZix+tdvZbs1J0m+BXxLlJ7l1Z8zzfTcONYflWBADIgZ0XVZFA1ZRyNtdND48cyjxRivhY7u9DU+/RRtwsTATdSpdL/VI9Yed7+R7aQZjBVb+iaXUh0AoAoCq3qnyYPENw+acDxIyj3kVh6EVZ2py6jMvRAofHTufWWIhfAsoJ9gA86jhqUMDnUkywUwbS2riIsWz/NFosPGAcvUv0jXsQCSt9eII7BWcnLMk9GtWcZcMl4lHDtp9jYjGQobp0chVT6okCkxtbv6oI7x2CiydjXDy8lWdPgzO8NH0mZ5CWZmJJJ1YnUsTzJJvXUwWFhUi5zN8bip05KEMiT8lT7Pxq/5nQ935lDz2v73y+gfJl7KeZ0fd+Y88r+98j35OvZTzOj7vzHnlf3vkfUcSgg5QbEG1YeDotZRMrG1k85fIvMbt0vwB8+A8udRQwefpPuN54tf0rvKN4wSSRcnUk31qbzOj7vzI/PK/vfId90t3sNLhw8kQZszC5Lcj3Gvn/4jxlbC4106Mt2O6nbLp5nqdlQVbDqdTN3ZcDdTB/mF/af+qq6e0PJuXlXvcrLtX0L/AJCl7p6N08H+YX9p/wCqubLamOhbem1dX0WncbebUuR7+SeD/MD9p/6q1/i+M/ufBfQea0uQfkng/wAwP2n/AKqfxfGf3PgvoPNaXIDupg/zI/af+qpaW0doVGlGbzdtFb5cA8NS5Hyu6mD/ADI/bf8AqqzisTtCgr+UuupfTjwMLD0nwFvZ+O/4ZtOUxeoscgyknUGLpFW/4gXXsr0Gz8RKthY1J6u9+xteBycYlScrcC93A2LDio8Ti8YDMQWLaZmJtmJsOdrWA7fCrcVzONhqcailOeZfeiTaQlixMKZzBFJ8yXtcI9zkNrjS17XPr0pu+hYwc96LXBaXEj0c4lY9oIAep0jKveGDIPitYjqUsM0q2Wlzd6lOyFAFAJvpTxoTBiPnLIot3L1yfaF9tay0KmMlanbn/wAmRbubbfA4oTJrYkMv2lPEfA+IFRrJ3OXSqulPeRpsnpBwUd5lw7dMy2LKkYLdxe+a2g5cuFb7yOi8ZTXpWz7DId4tpNiZJpn9ZyWsOAvwA7gLDyrVZspUZueIUnxZB2b6nmf5V39n/pdpttH9XsXiSqvFAlwYTTO5yp7z4Vz8Xj40fRWb+/ux1MFsyddb88o/F/fM6rioF4Rk95t/M1xp7RrSfrPsyO7T2dh4LKKfXmTcL8nm6tsrHgD1SfC2hranj6qeUu/MxUwGHks4Lsy+Rx2psNohmXrLz7R411sNj1Ue7PJ/A4eL2a6S36ea+K+pUV0Tlmk7i/RF+83xr5d+Lf5i/wBsfE9rsT2RdbL4CpsDWjUopx4ZdP3yOk1mCMCLi9u8EHv0NZxuHjWpNPVZr76TKyZ9V5IkA1NQpeVqRhzMM+SRcDW5vyPnc8q9fTpxpxUYqyRHqArkbXqRsqd89bfXwNoIy3fX6dL+p/lrXb2R7DDt/wDZnB2rpPs8Cz3D3xbAM6lM8UlrrexBHMcuBsRz01Fq6Kdjg4bEuk7cGMu83pIBw7R4aPo2kBGa4uoPEgLwPfesuXIsVcb6Noqxn+xJzG4kXirKw8VNx7wK1RRpuzufpPDzh0V1N1ZQwPaCLj3VMegTTV0dKGQoDGPSVtnp8UVU3SEGMd5+ufaAv6tRSeZyMXU355cMvqI0kDMC4U5QwUtyuQSB42U+ytSm4tq5JwmxZ5YHnjjZ4o2yuV1I5+rxtqLkDSsm8aM5RcksiL/wqaSGWVI2McaM7vaygDv4E9w1rMdSXCU5SqJpZEHZfqeZ/lXe2d+k+v6G20f1V1fUuMFgiSC+iAFmPcNffWcVjIU4Pdeen31fM3weAnUqRc16Ov07/kR8XO0jXOg+qOQHZXlpScndnq0klY4FTWpk8oB43P2h06tFJq6i9z9ZeGvaRwPiKsUpXyZBUVs0UG8uzOgmIX1GGZe7tHkf5V6XBV3Vp56o8vtDDqlUvHR/bQ57jfRF+83xr51+Lf5i/wBsfE9NsT2RdbGCuFhsTPDz3o9q5nWauK29+9Bw56KIfOkAliNFB5i/rH3Dv4V6/BSjiaflOGlipWqbnorU83L3j6cdDKfnVGhP/wAwf1Dn2jXtrhbW2b5u/K016D+D+j4d3I3w9be9F6jVattm4JxarT7F4/Qmk+AXq5jMfHD+is5cvqYSuFeZqVJVJOctWSGa7wbPfEbUaGO2d8oW5sCREGtfvtavbbHV8DDt/wDZnB2lBzc4r70IkW62MaURfJpQ5NtUIUd5a2W3fe1dDM80sNVct2xE2tsx8PNJDJbPGbNlNxwB0NhyNDSpTcJOLOhw7wyNFIpV0NmU8v8AfG/OhndcXus2P0X7Y6XDmBj14dB3ofV9huvgF7akizq4OpvQ3Xw+Q6VsXBW343nXCxmONh07jTX+7H2z2d1/5GtZOxWxFdQVlqZpsfd+XGkJh1OS/XnYERjttf1z3DuuRxqNJvQoU6MqmS05jdvvu3FhdlLHCNIpUdmPF2N0LN3nOPYByrdxsi1iaMYUbR4NfQ4+hPEjo8TF9YSK/kRl/wCn31iHExgH6LXSNHpH/wALxv8Ay8n8JqQvn5z2T6h+8fgK7Ozv0n1/Q420f1V1fUY8MueGRgDmLIhA17Tf90e2udtNShaF8s7drOxsycZqVS1m7J9i4HwmE7q5NjqXB8JSwuRHwpJAHEmw1t8axYzcs9mYSTC4mEsR17jQ34i1jp2kGs08pI1bUkyx3yOaNDzDW9o/0rt7Nl/1Wug421Yf9FPk/qXm430RfvN8a8T+Lf5i/wBsfE6mxPZF1sYK80dcWN+9j9ND0qD5yIE/eX6w8vWHn212djYzyNbycvVl8Hw+ndyK2Jp70brVGbwysjBkJVlNwRxBr2EoqStJXRQTtmjV92dvLior6CVbB1/6h+ifdwrkY+qsLDefZ0v71L9Ke+i4rx85ynJylqyyFagSsF/8QxffX/Jr3OxfYodvzZxsX+q+w3CuqVDANskYrakuXUSYhYx39YR387XqHVnFq+nXfWl4Gob8blrjLTQkJiFFgT6sg+y1uHc3+lpJRvodGvh1UzWpn+FxcuzsQkkkbQyLoyPosi8wrjqt5HiB2VHezKKcqMt5qxsWyNqRYmMSQtmU8e1T2EcjUqdzqQnGavEhy7u4NWaZ4Ii2rs8i5z2lrtf20sjXyVNPeaEXDbem2jtKKBXaPDIS5jQ5bqguAxGpzHKCvCx8zre7K0akqlVLgPu9eB6fBzxgXJjYqP0h1l/eArZ6FqtHeptdBjO423Bgsakjm0Ui9HIeQBsQ3kQPLNUSdmcnDVVTqXejGn0tbexaRzRrGgwkkRjDnUyl0uSpB0y9ndfW4qRt3OhOrNVUrei8jI9hSWW9gbMdCLg6CuzgY71Fq9s+GuiKeOlu107Xy49o+4IpNGrKzR8iqEAAjuINcHF0pUarjJ36XxO1hakatJSirdB7PDl+uz/fIPwAquncsWzIjjWx4GtjZei7FdjI6wyVE2Ul3wrcSASfYDf2ikPWNY5XRz3ln6qL33/l/Ou5suF5yl0W7/8Ag4+2JpU4w5u/d/yNO430RfvN8a8V+KYOe1N2OrjFfM6mxPZF1sYLGqUNjP8Aqn3L/fgdTePctXKOy6NN7zu30/Qw5Myne/Yvyac5R8092Tu7V8j7iK79Ke9HpOfVhuy6Ct2XtB8PIskZsw5Hgw5g9oP/AGrXE4aGIpunPT5Pmawm4O6G4ekLT6Pr+Lp/BXA/Lrv+p/8AX/ZZ876Pid8Bv6ryIjw5FYgZukzWvoDbINL99R19gSp03OM7tK9rW8WbRxSbs0Um8WPeDarSxnK6ZcrWBteILex0OhPGuxsd/wDwYdvzZzNpTcXOS6PA0eTfGTDbPZsU6HFHMsIUoS4IGWRghKra5J4XAHAm1dLeaWZzXiHCneevASvRls/pMdDzCZpW8hYfvFaxFZlPCRvUXebo63BGuotobH2jhUp2DNN3t6pY8VJgscwmRZDGHdVzceqWsLMCLHUXF60T4MpQrNTcJj9h9i4aMkph4VLetliQX8bDXifbW1kW1CK0RXb+Y7osFKb6tZB334/u5qPQjrytBiF6HMGz4ufEWORY+ivyLMytYd4Ca/eHbWsdSthItycjXa3L5+ft+Nj/ACbEzRgdUNnT7rageVyv6tRSVmcTEU92TR3k3QM2ynxvyq6xwysIuj1BW91vn01HG3C1Zir5lnDYe+7U3tBJ2DGWXKouS9gPIV2sDOMKMpSdkn4Ijx8JTrxjFZteLHjB4YxIE58T41wcZiPL1nNaaLqO9gsP5CkovXj1nuKBGvKq6TRZkiOZLm55VuaJXdyM0TSHTh2nhWGyVFksfRhSdQBl/wB+yswydzVi5tOcvISRbsHYK9VgowVFbjvz6zye0Kk513vq3JdA/bjfRF++3xr5/wDiSr5Laym+EY+J6fYnsa62MOasS2jho/1d12dTdZ5m7qrT2vRXqpv4ffcZ3WV+29lpiYjHIbc1bmp5EfDwvVRbXrqopxVkuHPrfy5Gs6SkrMzXaG7OJhYjomccmjUuD32XUeYr0lDamFqxvvqL5Sy+eXcUJUZx4EP/AITiP/t5/wD9Mn9NT+eYb+5H/wAl9TXyc+T7j0bGxDdUYeYX0uYZABfTU5dB30eOw0Vfykf/ACX1Hk5vg+4YMfsxcTtoYd2IWQqpZbXFob89OIqtsZXwUO35sgx8FOcovo8D43z3djweJWCOVpDkDOSAMtybDTuF/MV0GrOx52vQjTmopmg+iXZoSGXEtYZzkUnkq6k912Ov3RW8UXsHC0XIf4ZldQyMGU8CpBB8xW5dTuYl6RYGh2rIxFllVHXyUIfeh9tRvU5mJTVW/M2PYmM6bDxSfaRSfG2vvvUiOjCW9FMh7wbupjMgmd+jS5yKcuYntPHhppbidaw1c1qUlPUsNnYCOCNYoUVEXgqjT/UnmTqaybxioqyM8xOzFl2zNJLiBC8LYeSLMbZowoLKt2FgSGB4+sdDc1Fa8ik43rtt2tawr757S+V42d41LRRBUzAXFgctyeV3YgdulG7srVp+UqNrREbYm2OjwO0sG50kw0skd/tBDmHiVAP6h7azB2diXBVN1um+tC56P3USDN9pgPEqLVcnGcsDNQ97PqyLG9FYyO97uXXmPmJjzdgPI/yrhW3c0dmLIuKxAVbaHt7D3VsvSzZs0UmKkjTiWIPALoQO+4q/g8JPEXtlYpYjGww7W9nfkMawJkUL6thYj499UJxmm76rgWYTvmuJDxcmVbNYnkL389DWVJvI3kyh2lGuXMCOVhz7x8da62yJT8s1bK2fgcnaqi6N3rfIddxvoi/eb415L8W/zF/tj4nT2J7IutjBXmjrnHE4lYwCxtmbKCeFzci/ZwqSnSlUb3Vor9hhyS1FDbA6T5OcSsBb5Wq3BVvm7voTb1OGh8wDXewv/T8oqDkl5NvO69LLNdP2sipPO29bX4F9s7HMpKymIAyBIhGwOltBYDQafHurmYihGSUqale15bytn9fvmTQnbJ9hb1QJgoBAbGJDt9ZZDZEIZj3CA+/ur3OxvYodvzZxMbJRqSb+8iueeTG4l5ipMk0nVUa8dFUeAst+6r+p5q7qTcuY37pY+GXBYjZ+Ml+TlZb3YhdM4Yob8wykEdhrKzVmWqE4uDpzdsxo9FkAXDz5CTCcTJ0J5MoCrmHYCVOnjW0CxhFaD5Xduov94d3oMbGEnW+XVHXR0Pap9mhuDYXGlbNXJ6lOM1Znm7exzhIjF0nSIGJS62Kg8QbGx11vpxNEjFOG4rXLaskgUBQ7y7oYbHFWnVs6iwdGytbjbsIv2jS57TWrimQ1aEKnrI+9l7q4bD4d8PGnUkBDkm7NcWuT3craDlWVFIzCjCEd1LI/P+9OEMYlVvWQvG3iLj+RqNanMjG1aPXYpdhHqH738hXc2d+k+vwQ2j+qurxY2YbeR1WzqH772PnUVXZFKUrxduglpbVqRjaSucsTtovwQDzvWkNjQT9KTfw+pvLbE2solZJIWNzxrq0qUKUd2Csjl1Ks6kt6buybgNsSRDKpBXkGF7eGtVsRgKNeW9LJ9BYoY6rRjurNdJ7Nth24hfIH/vUC2RQXF9/+id7VrvgvvtIUspbib1fo0KdFWgrFGrXqVXebuaLuN9EX7zfGvmf4t/mL/bHxPYbE9kXWxgrzR1yLtHAJOoWQZlDBsp4Na+h7tanw+InQk5Qdm1a/I1nBSVmJ+N2UoEHSYWKItjFjITXMl30Og0sB48bDhXepYuTdTcquVqTefCWXS/8AWmepUlBZXjbMuNl7EXOWbDRwmOQGNozcsAOBuo07+fYLa0MTjpbijGq5qUbNPg+/Xo+uUsKSvdq1hirklgKAyTff/EZf1P8ALWvcbH9hh2/+zPPbV/r6l4D76JNmBp3kI/uUAH3nuL+xWH61dKKOZhIK9+Q87X3LwWKk6WaEFzxIZ0zW7crC57+NbOKZanh6c3eSLrCYVIkWONQqKLKoFgBWxKkkrI7UMhQBQBQBQBQH549I7Ay4wjh0knxIPvvUfE5sv1l+5fMjejndyPFYeR3d1ImK9W32UPMd9UcZt+ts6apU4Jprezv0rh1HWjsuni1vzbVssrdfiNf5Cw/nJP3f6aqfnTFf2o97Nvy/Q95/D6B+QsP5yT93+mn50xX9qPex+X6HvP4fQPyFh/OSfu/00/OmK/tR72Py/Q95/D6B+QsP5yT93+mn50xX9qPex+X6HvP4fQPyFh/OSfu/00/OmK/tR72Py/Q95/D6B+QsP5yT93+mn50xX9qPex+X6HvP4fQjYvap2cRh41zrbPmY2OpOmg7qt0Nmx2/Hz2tJwl6to6ZdfWQVsZ/DGsPBby1u+k4fl3J+ZT9o1P8AkvD/AN2XciL8w1PcXeH5dyfmU/aNPyXh/wC7LuQ/MNT3F3kTGb0JKc0uEgc2tdxmNuzUcO6p6X4VVJWp4iaWuVkavb0pa00SY9+HUACFAALAAkAAcBUL/BlCTu60r9SNvzDNf0LvPr8u5PzKftGsfkvD/wB2Xch+YanuLvD8u5PzKftGn5Lw/wDdl3IfmGp7i7xQ2vjziMYZCApYroO5QP5VNHBRwUPN4u6XF9OfiYrYh4ii6rVr/WxsPojkFsQvO6Hy6w/l762iR4XijQ63LYUAUAUAUAUByxM6xozubKqlmPYALk+yhhuyuZvtX0kSMGWCIR30Ds2ZgO3KBYHzI8a03irLEN6IzPeM/MPfmDx8CawtSsvXj1oYvQ59El/5g/wR15P8Q+0R/b4s9VgP031/QfK4JeCsA8LDtoD0GlwFAFZBnW/30ofhr8Wr6d+Ef5f/AJS8Dx23val+1eIt16g4gwYWAH5MfkysGVc7ZJtPnGS5ysFN1CnUG5PgK8xWqOPnC84as5bq3oZ+ipWV1dWd1k1pzuzsQgn5J+TWaV3Z87X5ZlJivXfQL1m0AsBqdLcrcK9Bhf0Ielveis9b5a36TmV/1JZWzZL2Ct8RGCoYEm6lcwIsb6c+2qe2HbBze9u6Zp24rj0k+AV66yvrwuScUjjDsXw6xkvGA3RMuhDEkMT2hb2063fVKhOnLHQUK7mrTy3081ZWaS4Jtrna/B3sVVJYeTlTSd1wtlz+9LlNXoDlkBjabzHwrz+P/Wl2fJHYp+xd/wAx52TtKXCyCWE2a1tRcMDyI5jQVTTNYScXdGibp78HEzCGaNVZgcrJexIFyCDe2gJvfurZMt06287Mdq2JwoAoAoAoCHtnBdPBLEDYujKCeRIsD4XozWSvFowr5SqFo5R0ciEq6tyI4686hucmU7OzyZAx+AkxcWIaFfmoIZJHc6Lopa3ibWA778Kys2bUYyqVE46J3Lj0Nn+yTfjn+COvKfiL2iP7fFnrMB+m+v6D4T26DmeyuRhqSq1Ywej/AOS5JtLIpNqNi2b+xthXTkC3zn7wI9lvCvVUKGGprKP316lOqq1yokbbK8IAfuyQD4sKuLyPP5lf/q8vkfcP/GDxiRfvvCfhesPyPP5mV5XkW+BxskQIxsuHVzYIkRJa5+0LAa3HAedc/FYGhVi3GNnz0/57SxSlUWpc15JF0zrf76UPw1+LV9P/AAj/AC//ACl4Hjtve1L9q8Rbr1BxDscU/V67dXReser4dlV1hKC3vQXpa5LO+tybzirl6Ty0LuFBjwFsFxajQ2ss4HJuSyAcG4NwOtjXGqSlsh72tBvTjBvlzi+Wq1XG92KWNVtKi7mvr99XLHYpcMrYfDnr+rPNYgsQdY0vqqAjU8WI5AAGTDYeWPksVil6OsIapJ/1S4OTWi0iunTSrVWHTpUtf6pcepdBSq5AIBIB4gGwNuFxzrtOlBzU2ldaO2a7Sl5SW7u3yPmtzQ57K2c2JxscCEBpCQpPC4Qtr45bX764GOV60uz5I7dCDnhN1dPzGJZzAxhxKtHImhDA+R04+PA8QaoFLecPRnkxs9HGEOJxYnUERQXu5FszkEBR4A5j2adtbR1LOF9OV1ojWqkOiFAFAFAFAFAVG1t2MJiXDzwI7j62oJ7ASCLjuNYcUyOdKE3eSIW+ODji2TjUiRUQYSeyqAoHzbchWTdJJWRlPoZP9km/HP8AAleQ/EXtEf2+LOvgPUfWO+0EvGwD9HpfPa+Wxve3MaajmK5mzvaYdvyZbn6pXAHpA2HXDSWAtZ8r3trpcDjflXrFCnxyZVlVq6cD2bZVsrrC5LDMwWYAK3EjneoZKzyzLlPEycbTaXYe7Qwhe0hw92YnODMFC2sB2cR8K13b5tClKK9HfyWmRxeKPMhboYpSbMFHSObBQi5tcmgsTccqlcZuD5WIpVKUW1ry4Z9Re14laExnW/30ofhr8Wr6f+Ef5f8A5S8Dx23val+1eIt16g4hIwGCeZwkYux17AAOLE8lHMmq+KxVLC0nVquy+LfBJcW+CJaNGVWW7EscbjkhQwYY3B0lm4GX9Feaxjs4tz00rm4bCVMTUWKxi09SHCPS+c/l16WqtaNGPkqL65c+ro++vqki40BZCFxQACSE2E9tAjnlJyVz62gOtjUcoT2XJzpq9B5yis3DnKP/AG+9HhqsrmylHFrdllU4Pn0Pp5MpJYirFWBVgbEEWII4giu3TqRqRU4O6eaaKEouL3ZKzPitzUn7g/41hPxD/lPXBxv68uz5I7+C/Qj2/Nn6J2jsqDEW6eGOS3DOga3hcaVUaT1J5QjLVXO+FwyRqEjVUQaBVAUDwA0FZSsZSSVkdaGQoAoAoAoAoAoCi38H/uzHf8pP/ltQGQ+hg/2Sb8c/wJXkPxF7RH9vizrYD1H1j1jY8yEBsnDrWvaxB4HiO6uZs/2mHb8mXXJRV2rop4pwZg+GGGb7AN0fhY6aA8+2vVyhUWqIacsPKNpNpns2zVR0aKAMQFZrTgZXBuRqTcA2rRKJLLE1c1fLq4Bj8GGOdoIw7XMgfEWym+nBhxGvnWrSuSUKs92zk1ysr+B1Z1DIWaNHOrLEuYvf1Rn5LltfXW9ZlU9GzK0qPpNxWXN/EuK8WtCczrf76UPw1+LV9P8Awj/L/wDKXgeO297Uv2rxFuvUHEGjY21oYoHVRkYCNmzqHM7BhmW97Kg0stjpdiGItXlNpbOxlfExnL0k3JLdbSgrZPTV8XdK9o3SzO1hMTQp02lk8m78Xx++2wvY2cSSM4VUDG+VRZR4C5t224a6WGlekwtGVGjGnKTk0tXr98OfPM5VaoqlRyStc67KxKRyBnjSQWIyuLrrzI56X4g2vexsBUG0cPVr0HClNxfRq+i/+1fS6TbJMLUhTqXmrrp+/vUt95sdDKFF88ypH86nA6dZHzMSSosQwJIvlN8t65GxMLi6Lba3ablL0ZarlKNktXk00k/WSzsXdoVaE8lnKyzXyf2+QuV6U5JO3B/xrCfiH/KeuDjf15dnyR38F+hHt+bP0tVUshQBQBQBQBQBQBQBQFHv3/huO/5TEf5bUBj/AKFvok34/wD0JXkPxF+vH9vizrYD1H1j1j480bAl10vdPWFtbr36Vzdne1Q7fky3UdotlPHihJKpgeEvYWEkRV7ganMF4mxPGvWThUiuggpTwzVpp36BP3s34jw83Rx4eOV1AMj5nCZzZjkytqBfiedbUsJvx3mzWtjPJScEnlzt9GW+yd44cdEJyuGSXMwlWVnHALlKjNqLc+6tKtCUJW1LGFxUZR1kkuCt252Lv5QCUQt1x6ww8ZAK2XJmY2OUKNbX0PdUD0ZM4+i5pZWy3n13y5sva8atDUzrf76UPw1+LV9P/CP8v/yl4Hjtve1L9q8Rbr1BxAoBrTdS+y2xlnV1e9jbLIhIW4HEWvz42PG4tycPVmsVOM+LaWfDhZfbO/jYU5YOl5JJWim7LO+ju2k+myy69Rf2bs2XEPkgjaRrXsovYdp5Ad5rpzqRgrydjh06cqjtFXPnH4GSBzHMjRuPqsLHx7x31mE4zV4u4nTlB2krEatjQm+j/wDxvC/iH/KeuBjf15dnyR38F+hHt+bP0vVYshQBQBQBQBQBQBQBQFPvjh2kwGMjQFnfDTKoHEkxsAPMmgMU9CeJUwTx364kDkdxUAH2qfd215P8RQl5WE+Frdt/9nU2fJbrXSP+0lvE2hOl9GynQ348uHGuPgWliIX+8mdDecc46las80suZC8elxniV0Fl1s/HW3Ic69W01oyOMqaW7OGfXZmf7V3XmxUskkURZWbRgFjU8rqGI00qdbRwtGKjOaT7X8kzm4jD1ZVZNLi+JN3Q2WcIJUniUMWBUSQiQnS3V0ItpWlbEwq2lSlddBbwGHluy3lx52HSR3aREkDWVjrcRq5HqkL9e1ha1QOruQe93k88PGUd9PsWfeXVeMWhIZ1v99KH4a/Fq+n/AIR/l/8AlLwPHbe9qX7V4i3XqDiHqgX1NhzPZWHpkZVr5n6SfZ8M+F6FbGB4gi5CLZSLKVPDhYg15tSlGe9xv8T0m7GUN3hYhbt7uwbNifI2hJeSSQqDYcLmwAVRf2k86krVp1pK/wADSlRhRjkZh6StvxYwxmO3VLhTpcrcqSbciy3Hd4mujgqUqbd+g52OqwmlYSK6Bziy9F+HafbUDRi4jzyOexQhS/mzKPMV53EzU6spL74HosNBwpRiz9JVCTBQBQBQBQBQBQBQBQBQH539IGw5dh7RGOwy3w0zHq8FBbV4jbgDbMp7ueU1VxmFhiaTpy7HyfMkpVXTlvIfNg7ahxkIlga6niD6yHmrDkfjxFxXg8ThamGqOFRZ/B9KO5TqxqR3onabAAm6s6G1uoxHuqWltCtBWvfrJetEsVWq1HUm5viapWVjhicMXt85Ig5hGy38TxqXD4udBNQtmbKy4J9Z9x4dVtYXIFgTqbdlzrWlXEVavryv8u4xc6VCDOt/vpQ/DX4tX078I/y//KXgeO297Uv2rxFuvUHECgHfcPfw4IdDOGeDUrlsWjJ10uQCpNyR2m47Dzsbh006i1OlgcQ01TfYU+9W9E2LlkvI3QlzkQXChRcLp221Pf5WsUMPCnFO2ZXxGJnOTV8igqyVSv2njLdRdWOmnEX5eJ7K5+NxO6vJx149H+zoYLDb78pLRadP+jefRJuadn4UvMLYmezSD7Ci+SPxAJJ7yeIArjnYHugCgCgCgCgCgCgCgCgCgIu09nxYiJ4Z0WSNxZlYXB/7EHUEaggEUBh28Xotx2zpTidkSPJHxMYI6RR9kqerMvv4aG16gr4elXjuVFdG8KkoO8WQcB6VGjJjx2GdJF0bILG/fG9iD5156v8Ah13vRn2S+q+hfhj/AH13DFhvSNs97XmKE8njce8KR765s9i4yP8ATfqa+pYWMpPiXWB2/hZjaLEROfsiRc3sveqdTCV6Wc4NdniTRqwloyyquSBQGdb/AH0ofhr8Wr6d+Ef5f/lLwPHbe9qX7V4i3XqDiBQHGXFovrOoPZfX2VXrSotbtRrqv4FmhGunvU0+u3iyO214u0nwU/zqN4+iuN+w3WArPhbtOeHxU2JkEOFid5G4BRmbxsNFH6R0HdVSttCUlaCt08S3S2fGLvN36OBsnoy9FowjLisbZ8QNUjvmWE/aJ+vJ38ByvxrnHRNSoAoAoAoAoAoAoAoAoAoAoAoAoCBtXYmHxQAxEEUwHDpEVreFxp5UAp4v0Q7JkJPyYoT9iWQe7MQPZQC3tT0B4Vgfk+Jmjb/xAkq+FgEPvPnQCtjd1NubI60LHEwLyjJlUDleNusunEpwtqapYnZ2GxHrxz5rJ/fWTU8RUhoy33S9IsOKIjmAhmNgLnqOexSeB/RPkTXl8dsWrh050/Sj8V1/VfA6VDGRnlLJlf6QGAxNzoBGt7+LV7T8ItLZ1370vA81t1N4pJe6vERsRtm7BIVLsTYaE3J4AAatXXrbQSypq/TwK1HZ7edR26OIz7F9F21cbZpQMPGfzxKm34ai9+57Vz6lepU9ZnRp0KdP1V9R42T6CMKgHyjETSnsjCxKe76zexhUJKM+D9FWyo9RhQx7ZJJH9zNb3UA07N2XDh1yYeKOJfsxoqD2KNTQEugCgCgCgCgCgCgCgCgCgCgCgCgCgCgCgCgCgM39Jnothx6tPhlWLF2vcaLN3OOAbsfj23FrAYtsnZ2N2rio8EzEPGCkhcG8aodS/MlSctuZsO+sUoqlTdOCtG7dulmJLenvy1tbsP0VubuLhNmoOgjDS2s0zgGRu3X6q/orYeJ1rJkZ6AKAKAKAKAKAKAKAKAKAKAKAKAKAKAKAKA4YrGRxC8jog7XYKPaTWHJLUyk3oVr70Yb6rNJ+HG7j9pVy++qtTHYeHrTRKsPUfAgT75oGCiF7lggzvEl2IzBbZy1yova17VXltWjrFN8clw5m6wsuLRCj31kcIyxRKryNEpaSQnMpZSCOiGXVCNTqbDmKhntfdbShok9Vo7fU3WFT/q+BxxO9uIVyt4FCyRxMeidrNJbIP7xb6sov+kO+0X8XqSV4wWjevBa+PcbebQWrZA2fvviZhEQUXpRmUtAQD1In0PTHN/ehezMjC+l6zV2lWhvZLLXXm14X6mhGhTdtfu31KvYuPyYnHY6HJ0rLaX5gsCY3kjKqBMCHcxBiL63Q6XNJbTrRcU4rO3Pik79WfwYWHpu+uQy4jezER9D/AHEgmbKhVWQHqM41aQjXLYdpZfGsU9sTlvb0NNdedvvoMywsFaz1OsW+cpJHQxsQXBCyOD1CFYgCI6XNuOtSLbCXrQ5cVx0NPNVwfwJab5rpmhfVzHdJIjdlvmUZnUkjK2gHI1NHa1F6prK+nDma+ay4NEyLezDm1+lW4B1idhY8DmQMtu+9Tx2jhpZb3eaPDVORMw+3sNIbLPEW+znUN7Cb1ZjVhL1ZJ9pG6clqixBqQ0CgCgCgCgCgCgI+PxPRxvIFZ8ilsq6s1tbDtPdWsnZNmYq7sVeB3qw8gUsxizAEdLZVN+FnBKG/YGvValjaNV2Us+TyZLOhOPAu1YEXGoq2QntAQtr7RGHjLkFjcKqjizHQKOzx5C55VFWqxpQc5aI3hBzluoWZpZ5dZZmUH6kJMaj9Ydc+NwD2CvL19sV5v0PRXxOlDCwjrmcodnxKcwRc32iLsfFjqfbXMnWqTd5SbLCiloUs+zZn6frOSJkMYc3VkzB2sCberI8Vj9hb30NWY1aa3cuDvbW+i+SfayJwk79f39D6w275yFZnBBiiiYKW1MRYLKCTmVyrDW5IZVNzluUsTneC4t99rrq7rq+WYVPLP76SY2yIirKxZgzZ7X9VuocykAFTmQNe/Ek1GqtS6a6uzP626jbciSXw8ZbOVu3VJ1OpW5UkcCQTofDsFaJzStf7eptZXuUEO08MBGqxOojvBGA7DL88MMFuDexZVNzewHbVuVCq223rm8v+3e++khU45K3R8bH0uOw8RLCEqfngetozxu7lDr1ixaSRb8AW9XhWPJVZqzl7vc0lfsyT7NTO9FcOZ3wGNgHQKkZVUfoYusSFJi6S1r6qE6tzwIsBbWtalKp6Tb1V332775mYyjlbq+BIbZEfWyNIhcShmVrN845kYg8VIYnKRwvz0tp5WeV0na3wVv8AkzuLgc12SQIwJNEnlnsV9YydMSCc2gDTAjT6vfpl1b3utYqPdu//AJ+Jjd0z4t99/qfJ2U6KUhcBBNHIi6jKgdHeL7v97bsDKLDKDWfKqTvNZ2afXZpPr0v1X4jcaVlzJWxMOxitiAS5JZlku2XMS2XUkHLmy3XSwUDhUVeS3vQ06OjK/b05m1NO2ZLiwCx6wloT2xHKPNfUbzBrejjq9J+jLvE6UJaotMFvC8ZC4oLkJsJlFgOzpF+r94Ejty16HBbWhWe5UyfwKNbCOOcRmrsFMKA54idY1LOyqo4liAB5msNpZsyk3oUz71Q540jEkvSOEDInVued2IzAC5JW9gDVZYyi5+Ti7voJfIT3d55F7VohCgFLeHAph80sbxoGJLwyOqK5PEoWNlc9nqsewkmuPtDZ1Or6cXuyLmHryXotXRV4VIygkhzxBteoXi9qqQD5g1waeJxFGW6pPLpui9KEJao7fL8QvDEyW7CsTe8x399X4bTxHF/AheGp8iNjsZO+RnkMnRvnC5UF+qyngBrlZrd9qzXxU8TDyc/tiFONN3RPTFKQGBuCLiuN5Gd7NFneRynxyoLsQo7WNhW8cO2a75WSbwKWCoHcsQoyrYEk2GrW5mrcMDJu3zNHUReJsTFn6sKjvlYn2CO3vroR2NPjJFd4uPA7DdrEHjPEvhCzf/0HwqZbFjxl8DTzzoOq7rP9bEn9WJR8SalWx6PFs187lyI67gw/nZOZ0EfEv0pOqHXpOtfiDwqX+G0/efw5W5csjTzl8l95n2dxYrZTLLa7HhDxbNmP93xPSPc8TmNP4ZSve77+ro6EPOZckeJuNGpBWaQEG46sR1C9Hm/u/WydXNxtpWHsyk1a77+m/Lnn1mViZckdm3WfliT+tGp+BFRvY9Hg2bedy5HE7tYgcJom8YmT39I3wqJ7GXCXwNvO+ggbSwOIw8bySJGyICxMchJsOJsyD41XqbJnBN3ViSOJjJ2KnBbywvwcr98WHt1HvqlUwclqiaNRPRlzHiwRfiDzGoNU5Yd8CRTI+0saAhULmZ7qqngbjW/6IGp/1ralhpOWbyQc0feG2niURUE2iqFBMak6C2p7a7X8TqxVkkVfNoN3Po4zEN62Jlt2KI096pm99Vqm1MQ9HbsJI4anyIuKMUZQsA8rGyNNJex5kySE5R7zyB4VUh5fFz3XPvZI92mrpdw2bC2OsfzrsJZWFs49VR9lByXtPE8+QHqMHg6eHjaOvM5latKo89C5q4QlPtrY0mIYWxMsSAaomgJ7SVs3le2lQ1aTqZKTXUSQmo8LlVFui8ZvHJBc8ScOcx8WEtz7K5dXYym7uo+3MsrGW/pCbY2K5CBv/wAjofZ0bfGqz2HJerPvJFjI8UQptmYkccOzfceM/wATqfdWr2XXjpZ9pssTTfEjSRyL60M48IXf+ANWvmleOsGZ8rB8SHM+S5Rgl+KyI4F+0XAIPbyPdxrDpSfrRfczN1wZXQbN6Rs0krSH/wAKJ5G8rKQo8BU8YyWUIvuNW1xYy7J3ZLSRP0HRJHIsheQ/OPl1AABJte3rEWtwq5hsLV31KeSIKlaO60h7rqlMKAKAKAKAKAKAKAi7UwnTQyxXt0kbJc8swIv761nHei48zaLs0zOsVu30ahXgkjYC3SRAyo3ecoJt95VrizoV6b0v1Zl5VISKjAxNh5CRPAyHijOYz42INjUFVbyzVmSRXSW2GkBJcsZHOnzaMwUfZUKDp2nifYBGqM7WjF9xlyS1JkUcjerBOfGJk/jy08yry0iY8rBcSXDs3FH/AOnK/fkjH8LNWVsmvLWyMPFU0TYti4o6MIFH33f3ZF+Nbx2FJ+tPuRq8bHgjmm50gOZZo4iecMTxnzKzC/mKu0dmSpaVWRSxSlrEY9k4WSJMssxma+jMqqbdnV4+PHWunCLirN3Ksmm8l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44" name="AutoShape 36" descr="data:image/jpeg;base64,/9j/4AAQSkZJRgABAQAAAQABAAD/2wCEAAkGBxQSEhUUEhQWFhUXFxoYGBgXFhoZGxghICAdHB0cIB8cHSkiHB8lHBkaITEhJSstLi4uHCA1ODMsNygtLisBCgoKDg0OGxAQGzQkICYsLCwtMCwsLC0sNCwvNCwsLCw0LCwsLCw0LCw0LCwvLCwsLCwsLCwsLCwsLCwsLC8sLP/AABEIAQAAxQMBEQACEQEDEQH/xAAcAAACAwEBAQEAAAAAAAAAAAAABgQFBwMBAgj/xABQEAACAQIDBAYFBwkGBAMJAAABAgMAEQQSIQUGMUETIlFhcYEHMpGhsRQjNEJScnMWU2KCkqKywdIkMzWz4fAVdMLRY9PxFyU2Q0RUg5PD/8QAGwEBAAIDAQEAAAAAAAAAAAAAAAMEAQIFBgf/xABAEQACAQIDBAUKBAYBBAMAAAAAAQIDEQQhMQUSQVFhcYGRwRMUIjI0UqGx0fAGFjNyFTVCU4Lh8SNikrIkotL/2gAMAwEAAhEDEQA/ANxoAoAoAoAoAoAoAoAoAoAoBV3i3jwzRYuDpHEiI6HKsgIbJcWZR3jn7qA92RvPhkiw0WaVncRxC8cpOYrzZl14cbn2UA00AUAUAUAUAUAUAUAUAUAUAUAUAUAUAUAUAUAUAUAUAUAtbY2nIkjgM2VWUZVA4FVJPqkmwLHyrhYnGV1iZUouyVuC5dPSXqdKDpqTWZTYnaszRyqQ6hhKpNhqAgsTccDqLjsHkljK0ZRSny4Li7PgFSg08iXsDeW8cSkA/NIygizWIyg3H/YcRrqKsrGzg5b6TSbWRG6EWlYasFjUlF1OvMHiP9O8aVeo16daN4O5BOnKDsyTUxoFAFAFAFAFAFAFAFAFAFAFAFAFAFAFAFAFAFAFAFAJ292AxYk6XDHNGbdIiqC4IAFxfipAGg1B7b6UauCpzq+UauyxCs1HdM921tbGI5UmVUOhDR6WOh9ZdKjlg6O8nu8ekkVR7rzLTYO03mjPTRWVRkWVCUY8Bwv1rWGt/K9UcSlSk1B53vYlhmk2M2zekV1MZBu3VPAAcAgXlwu1+wnTQLWwLl5ZOOT06+bfRy+296yW7noPNepOWFAFAFAFAFAFAFAFAFAFAFAFAFAFAFAFAFAFAFAFAFAQtt/R5/wpP4TQC9BIsSRh2HWRWGvC4Bs3Zx0PCvPY3DblVzTvfPp++R0KMnKGmh1jPRvmjAVvAWPiPIaix0GtUaWOqUJ3jn1/dyaVJTjZnu1NtdTriWNx6rRtdGPK509hHheux/EIVYXzT6CGnhmpWVmuklbqbWadXV9WQjXtBva9ueh91W8HXlUi1LVEWLoqnJOOjL6rhUCgCgCgCgCgCgCgCgCgCgCgCgCgCgCgCgCgCgFPaW9TK00cQQuhH2iUBZkDEWs12jksAb6C4sb1skauViJgY4pbNP8APsdbyHOPIeqPAACtmuRonzLKbYOGlWyIIm5NGMoHio6rDxHmKgq0IVFaS+pPTrTh6r+goRY+TDu0ZscjFWX6unNTyB4/yrgYrAqM7PsZ1aVVVY72j4jBg9rwzrlBFyNUa1z/ACYf70qlVTpobruSNhhcNI5UMVcC4FyVy31HaOtz8r8KubLxkt5qUW1zSvbrSI8VDeSzGmKQMAym4PA16NZnMasfdAFAFAFAFAFAFAFAFAFAcMXjY4heR1QfpMB8aGrko6sMJjI5RmjdXHapB+FDMZKWaK3eXa74dY1hj6WeV8kaE2F7FiSewAEmsN2I6s3FJRV2yu2ZvFiEmjg2hAkTS3EUkbZo3I1KG5JVuy/H467zvZmsakk1GorX5aDVW5OR8Zjo4heWREHa7BfiaGspRjq7HmA2hFOuaGRJFBsSjBgD2aHjWE09BGSlmnck1k2MI27KwxLm9j0yk/qpiAvskYHxqZRIHLU77O2u6A631tr2WFvPv4m9bbppvMacJvEF+tn6oOilbHW6m5PCw17+Fa7tzbesRN35UmxbSShSvMsLrc5rEjmL/CqeMUFOG90lvBuTjO3QN+ypgZmgZhMhiDklVspuAy6AaG4I7Kr0ZXm6be8rdHauos1Y2gppWd7f7LGPZpjkVoz1dbhibgEcjzF7Gx7OPKlLAwo1fKU8k9V9CKVdzjuyOGI3rwaSmJsRGJAbFb3sewkaA91Xd5FN1qadmy2gmV1DIwZTwKkEHzFZJE01dEba+0kw0Mk0pska5jbiewDvJsB3msN2MTkoRcmKEm2tqCI4wxYYYYL0hizMZQlrklrZcwW5/keFaXlrwKznWtv2VuXEeIZQyqw4MAR4HWpC0ndXKrFb0YON8j4iMNwtmv5aaVjeRG69NOzZawyq4DKQyngQbg1kkTvofdDIUAUAUBU4ndzDyyGSeNZmPDpRnVRyCqeqPG1zzJrDinqRulFu7Vyr2juNCethXfBy/agJVT3FAQLeFqxurgRzw0XnH0X0CVvU+O2dNh5JMUMV0ZZ1VkC5QRkN7XNmVmF76WrRpriVazq0pRk3exdbK2fBtXFR49cS/wA2Y2bDEC8bJw1v6pIve2uuvEDZLedySEY15qopacDRa3Lxmy7MXaW1MUmJzGKAAZAxW5JsuoN8oAY2HM1Ha7zKCgqtaW9oj30cbr4nCYzEs6dHBZkUFgc/XuhFjwCg6m3reNkU0zOGoTpzlfQ0ipC8IO8m4LSyTTQuuZussbA2LcT1r6XJJ4c7d9SRqWViKVO7uIDbLmR8ssbqw0ylT7raW8NKmi09CCSktSa+DmGhRl4CxUr8axOpGEXJ6IQpznJRQ37l7IQ5hLHI1yNRdUHbc3F/DXwrjxmsTUcpxfRyt9TsuDw1NRg1087jrgdmRQ3MSBSeJ1JPmdatwpQp+qrFWdWc/WZLNSGhmG6Po3KyYgY+NZFIAjfObsbklxY3U8PW1v744w5lCjhLSl5RXLf0VSt0WIiZiwhmKAnna4J9wPnWYaEmEbtKPJjVt3ZKYuCSCS4RwASpsRYhgR4EA1s1dWLFSCnFxZkm2tsx4TDvs3AO0odm6WVrEdbRkSwtYganhqbam4i4bqObUqKnHyVN3GTYG5j4mCOSfaGJkRlF41cqotoU1J0BBGgHlW6jfiT08O5xTlJsccFu3hIVyR4eIC1jdAxPizXLeJNbKKRajShFWSJWz9nRwArCoRSb5F0UH9EcF5aDT30SsbRio6EusmwUAUAUBD2rtSLDJnmcKvLtPcANSfCsN2NJzjBXkZvvB6VmBK4WID9KTU/sg2HmT4Vo58jn1ce9ILvFhNibU2ienKSOH1DuyxgjlYEjq9mUWrGbIPJYir6TOqbo7TwJ+UIBGUGrLLHw7CGNmB06ut9NKbrWZlYevS9JDXu/6V4zZMahRuBkjBZD3lfWXyzeVZU+Zap46LynkcV3lw0G1unjmVoMVGFkINujYWAYgjQaDU/aY8qXSdzVVoRr7yeUtesfN6NsjB4aScjNlGg7SdBW7dlcu1ank4OQoYDevHRQYp8bFlaN0EZKWHWDEjTRgoUEH9LjWik87lZV6sYSc0ctw978bPiuhxSdR4jKpMeQqv1WvpdDwvbXTWkZO5jDV6k57s1wuOfy8Fy4PVtlTv5s3gdAPu34EVKkXGzPt6trhp3y68B3aAA++rEI5Facs8i13U3mxbKydE2ICg2bgVNtAzHQ+2/jUdSKWhJTnJrQX9lb2bTjmifFZ+jmYhVeNUBsdQBYEdgv79aqqT4lONevGSc9GXcm3to4fHM2IX+yPiegRSANDcoyWFz1RcknibeGbtPMldWrCpeXq3sNm9+8KYHDtKxGcgiNPttyHgOJPZW8nZFmtVVOO8xE3Q3xweAwYDu8s7s0kiohvmbldrDQAXsTre160jJJFKhiadOGbu3myp2pvhi9qP8AJ4mTDRvplLkZu5ntex4WAA1sb1htsjliJ13uxyR5/wCynHAaNB4CR/8Ay6bsjHmFTmiH8o2lsdgGLIjHQEiSN7dnGx8LG1M0a3r4d9Heh33b9JqS2XEoIz9tLlfNTqvtNbKfMtUsapZTVh/ikDAMpBUi4INwR2ity8nfQ+6GQoAoD5dwASdABcmgMO23tCbaOLVI9XkbLGpOka6nXssAST3HwqFu7ONOUq1Sy46F9vBuJFg8PDLHklkjmR5jNIsYlUalBnOVQTy42J1Nqy42RZqYWNOCazaed+I87nY+afDLJOIwzM1ujZWGW/VuVJW4GmndwNxW8W2sy3RlKUbsy70j73CeUQ9JkiDWOhNhwLELqTbl2ac61d2Vasald2jofGBxe76KA5xErW1ZllW58EsB/vjWdxEscDSSzVyJth9iSKfk82IhbkDE7p5g9bzB8jTcXA1qYCEl6ORTflfP8mbCNLngIyhWW+UA3GViMwtYWB4dgrXdlaxD5DE7m47NDZtb0nw4rBNh54H6RkALqwy5hqG11AuLkdlxfnW+dizOE6lPdks+sYsJvGz4SDphkCxqGU/XIFsxHYeIXtOvAVLTg2szbfaik9RY27vfc5S+QdguWPjbh/vjUl4xMKM55rQrtkbXwRcHEyOqDWyRsS3de2g7/wD1GJVssjMcO75mg4T0mbMjUJGXVRwAhYD4VDcsbop70ekSKfFYd0iZ4cOxcKxydI2ljwNgpFx263rR3uVa1OpKaaWS6SDvT6RpcWYTGgh6F+kXUSHOBZW6yAaXNhbnWHvM0rQrztZJWz1uVWGx8eLm6TaWKlsPsoXY9y6ZYx5eXOm63qRLB1Kkr1WOGE2pu/GLCJm73jlY+86eVbbqLccJSX9JR70TbKZM+AaSKZTfKUkyP2jrXynstpytrcYcVwIK2CTV6eTNB9GW8pxUZiY3aNQb8wOFj/Lz7Kyiejvr0ZoqfSRiZZJnwhnwqwyLHbpZFVoWDZix+tdvZbs1J0m+BXxLlJ7l1Z8zzfTcONYflWBADIgZ0XVZFA1ZRyNtdND48cyjxRivhY7u9DU+/RRtwsTATdSpdL/VI9Yed7+R7aQZjBVb+iaXUh0AoAoCq3qnyYPENw+acDxIyj3kVh6EVZ2py6jMvRAofHTufWWIhfAsoJ9gA86jhqUMDnUkywUwbS2riIsWz/NFosPGAcvUv0jXsQCSt9eII7BWcnLMk9GtWcZcMl4lHDtp9jYjGQobp0chVT6okCkxtbv6oI7x2CiydjXDy8lWdPgzO8NH0mZ5CWZmJJJ1YnUsTzJJvXUwWFhUi5zN8bip05KEMiT8lT7Pxq/5nQ935lDz2v73y+gfJl7KeZ0fd+Y88r+98j35OvZTzOj7vzHnlf3vkfUcSgg5QbEG1YeDotZRMrG1k85fIvMbt0vwB8+A8udRQwefpPuN54tf0rvKN4wSSRcnUk31qbzOj7vzI/PK/vfId90t3sNLhw8kQZszC5Lcj3Gvn/4jxlbC4106Mt2O6nbLp5nqdlQVbDqdTN3ZcDdTB/mF/af+qq6e0PJuXlXvcrLtX0L/AJCl7p6N08H+YX9p/wCqubLamOhbem1dX0WncbebUuR7+SeD/MD9p/6q1/i+M/ufBfQea0uQfkng/wAwP2n/AKqfxfGf3PgvoPNaXIDupg/zI/af+qpaW0doVGlGbzdtFb5cA8NS5Hyu6mD/ADI/bf8AqqzisTtCgr+UuupfTjwMLD0nwFvZ+O/4ZtOUxeoscgyknUGLpFW/4gXXsr0Gz8RKthY1J6u9+xteBycYlScrcC93A2LDio8Ti8YDMQWLaZmJtmJsOdrWA7fCrcVzONhqcailOeZfeiTaQlixMKZzBFJ8yXtcI9zkNrjS17XPr0pu+hYwc96LXBaXEj0c4lY9oIAep0jKveGDIPitYjqUsM0q2Wlzd6lOyFAFAJvpTxoTBiPnLIot3L1yfaF9tay0KmMlanbn/wAmRbubbfA4oTJrYkMv2lPEfA+IFRrJ3OXSqulPeRpsnpBwUd5lw7dMy2LKkYLdxe+a2g5cuFb7yOi8ZTXpWz7DId4tpNiZJpn9ZyWsOAvwA7gLDyrVZspUZueIUnxZB2b6nmf5V39n/pdpttH9XsXiSqvFAlwYTTO5yp7z4Vz8Xj40fRWb+/ux1MFsyddb88o/F/fM6rioF4Rk95t/M1xp7RrSfrPsyO7T2dh4LKKfXmTcL8nm6tsrHgD1SfC2hranj6qeUu/MxUwGHks4Lsy+Rx2psNohmXrLz7R411sNj1Ue7PJ/A4eL2a6S36ea+K+pUV0Tlmk7i/RF+83xr5d+Lf5i/wBsfE9rsT2RdbL4CpsDWjUopx4ZdP3yOk1mCMCLi9u8EHv0NZxuHjWpNPVZr76TKyZ9V5IkA1NQpeVqRhzMM+SRcDW5vyPnc8q9fTpxpxUYqyRHqArkbXqRsqd89bfXwNoIy3fX6dL+p/lrXb2R7DDt/wDZnB2rpPs8Cz3D3xbAM6lM8UlrrexBHMcuBsRz01Fq6Kdjg4bEuk7cGMu83pIBw7R4aPo2kBGa4uoPEgLwPfesuXIsVcb6Noqxn+xJzG4kXirKw8VNx7wK1RRpuzufpPDzh0V1N1ZQwPaCLj3VMegTTV0dKGQoDGPSVtnp8UVU3SEGMd5+ufaAv6tRSeZyMXU355cMvqI0kDMC4U5QwUtyuQSB42U+ytSm4tq5JwmxZ5YHnjjZ4o2yuV1I5+rxtqLkDSsm8aM5RcksiL/wqaSGWVI2McaM7vaygDv4E9w1rMdSXCU5SqJpZEHZfqeZ/lXe2d+k+v6G20f1V1fUuMFgiSC+iAFmPcNffWcVjIU4Pdeen31fM3weAnUqRc16Ov07/kR8XO0jXOg+qOQHZXlpScndnq0klY4FTWpk8oB43P2h06tFJq6i9z9ZeGvaRwPiKsUpXyZBUVs0UG8uzOgmIX1GGZe7tHkf5V6XBV3Vp56o8vtDDqlUvHR/bQ57jfRF+83xr51+Lf5i/wBsfE9NsT2RdbGCuFhsTPDz3o9q5nWauK29+9Bw56KIfOkAliNFB5i/rH3Dv4V6/BSjiaflOGlipWqbnorU83L3j6cdDKfnVGhP/wAwf1Dn2jXtrhbW2b5u/K016D+D+j4d3I3w9be9F6jVattm4JxarT7F4/Qmk+AXq5jMfHD+is5cvqYSuFeZqVJVJOctWSGa7wbPfEbUaGO2d8oW5sCREGtfvtavbbHV8DDt/wDZnB2lBzc4r70IkW62MaURfJpQ5NtUIUd5a2W3fe1dDM80sNVct2xE2tsx8PNJDJbPGbNlNxwB0NhyNDSpTcJOLOhw7wyNFIpV0NmU8v8AfG/OhndcXus2P0X7Y6XDmBj14dB3ofV9huvgF7akizq4OpvQ3Xw+Q6VsXBW343nXCxmONh07jTX+7H2z2d1/5GtZOxWxFdQVlqZpsfd+XGkJh1OS/XnYERjttf1z3DuuRxqNJvQoU6MqmS05jdvvu3FhdlLHCNIpUdmPF2N0LN3nOPYByrdxsi1iaMYUbR4NfQ4+hPEjo8TF9YSK/kRl/wCn31iHExgH6LXSNHpH/wALxv8Ay8n8JqQvn5z2T6h+8fgK7Ozv0n1/Q420f1V1fUY8MueGRgDmLIhA17Tf90e2udtNShaF8s7drOxsycZqVS1m7J9i4HwmE7q5NjqXB8JSwuRHwpJAHEmw1t8axYzcs9mYSTC4mEsR17jQ34i1jp2kGs08pI1bUkyx3yOaNDzDW9o/0rt7Nl/1Wug421Yf9FPk/qXm430RfvN8a8T+Lf5i/wBsfE6mxPZF1sYK80dcWN+9j9ND0qD5yIE/eX6w8vWHn212djYzyNbycvVl8Hw+ndyK2Jp70brVGbwysjBkJVlNwRxBr2EoqStJXRQTtmjV92dvLior6CVbB1/6h+ifdwrkY+qsLDefZ0v71L9Ke+i4rx85ynJylqyyFagSsF/8QxffX/Jr3OxfYodvzZxsX+q+w3CuqVDANskYrakuXUSYhYx39YR387XqHVnFq+nXfWl4Gob8blrjLTQkJiFFgT6sg+y1uHc3+lpJRvodGvh1UzWpn+FxcuzsQkkkbQyLoyPosi8wrjqt5HiB2VHezKKcqMt5qxsWyNqRYmMSQtmU8e1T2EcjUqdzqQnGavEhy7u4NWaZ4Ii2rs8i5z2lrtf20sjXyVNPeaEXDbem2jtKKBXaPDIS5jQ5bqguAxGpzHKCvCx8zre7K0akqlVLgPu9eB6fBzxgXJjYqP0h1l/eArZ6FqtHeptdBjO423Bgsakjm0Ui9HIeQBsQ3kQPLNUSdmcnDVVTqXejGn0tbexaRzRrGgwkkRjDnUyl0uSpB0y9ndfW4qRt3OhOrNVUrei8jI9hSWW9gbMdCLg6CuzgY71Fq9s+GuiKeOlu107Xy49o+4IpNGrKzR8iqEAAjuINcHF0pUarjJ36XxO1hakatJSirdB7PDl+uz/fIPwAquncsWzIjjWx4GtjZei7FdjI6wyVE2Ul3wrcSASfYDf2ikPWNY5XRz3ln6qL33/l/Ou5suF5yl0W7/8Ag4+2JpU4w5u/d/yNO430RfvN8a8V+KYOe1N2OrjFfM6mxPZF1sYLGqUNjP8Aqn3L/fgdTePctXKOy6NN7zu30/Qw5Myne/Yvyac5R8092Tu7V8j7iK79Ke9HpOfVhuy6Ct2XtB8PIskZsw5Hgw5g9oP/AGrXE4aGIpunPT5Pmawm4O6G4ekLT6Pr+Lp/BXA/Lrv+p/8AX/ZZ876Pid8Bv6ryIjw5FYgZukzWvoDbINL99R19gSp03OM7tK9rW8WbRxSbs0Um8WPeDarSxnK6ZcrWBteILex0OhPGuxsd/wDwYdvzZzNpTcXOS6PA0eTfGTDbPZsU6HFHMsIUoS4IGWRghKra5J4XAHAm1dLeaWZzXiHCneevASvRls/pMdDzCZpW8hYfvFaxFZlPCRvUXebo63BGuotobH2jhUp2DNN3t6pY8VJgscwmRZDGHdVzceqWsLMCLHUXF60T4MpQrNTcJj9h9i4aMkph4VLetliQX8bDXifbW1kW1CK0RXb+Y7osFKb6tZB334/u5qPQjrytBiF6HMGz4ufEWORY+ivyLMytYd4Ca/eHbWsdSthItycjXa3L5+ft+Nj/ACbEzRgdUNnT7rageVyv6tRSVmcTEU92TR3k3QM2ynxvyq6xwysIuj1BW91vn01HG3C1Zir5lnDYe+7U3tBJ2DGWXKouS9gPIV2sDOMKMpSdkn4Ijx8JTrxjFZteLHjB4YxIE58T41wcZiPL1nNaaLqO9gsP5CkovXj1nuKBGvKq6TRZkiOZLm55VuaJXdyM0TSHTh2nhWGyVFksfRhSdQBl/wB+yswydzVi5tOcvISRbsHYK9VgowVFbjvz6zye0Kk513vq3JdA/bjfRF++3xr5/wDiSr5Laym+EY+J6fYnsa62MOasS2jho/1d12dTdZ5m7qrT2vRXqpv4ffcZ3WV+29lpiYjHIbc1bmp5EfDwvVRbXrqopxVkuHPrfy5Gs6SkrMzXaG7OJhYjomccmjUuD32XUeYr0lDamFqxvvqL5Sy+eXcUJUZx4EP/AITiP/t5/wD9Mn9NT+eYb+5H/wAl9TXyc+T7j0bGxDdUYeYX0uYZABfTU5dB30eOw0Vfykf/ACX1Hk5vg+4YMfsxcTtoYd2IWQqpZbXFob89OIqtsZXwUO35sgx8FOcovo8D43z3djweJWCOVpDkDOSAMtybDTuF/MV0GrOx52vQjTmopmg+iXZoSGXEtYZzkUnkq6k912Ov3RW8UXsHC0XIf4ZldQyMGU8CpBB8xW5dTuYl6RYGh2rIxFllVHXyUIfeh9tRvU5mJTVW/M2PYmM6bDxSfaRSfG2vvvUiOjCW9FMh7wbupjMgmd+jS5yKcuYntPHhppbidaw1c1qUlPUsNnYCOCNYoUVEXgqjT/UnmTqaybxioqyM8xOzFl2zNJLiBC8LYeSLMbZowoLKt2FgSGB4+sdDc1Fa8ik43rtt2tawr757S+V42d41LRRBUzAXFgctyeV3YgdulG7srVp+UqNrREbYm2OjwO0sG50kw0skd/tBDmHiVAP6h7azB2diXBVN1um+tC56P3USDN9pgPEqLVcnGcsDNQ97PqyLG9FYyO97uXXmPmJjzdgPI/yrhW3c0dmLIuKxAVbaHt7D3VsvSzZs0UmKkjTiWIPALoQO+4q/g8JPEXtlYpYjGww7W9nfkMawJkUL6thYj499UJxmm76rgWYTvmuJDxcmVbNYnkL389DWVJvI3kyh2lGuXMCOVhz7x8da62yJT8s1bK2fgcnaqi6N3rfIddxvoi/eb415L8W/zF/tj4nT2J7IutjBXmjrnHE4lYwCxtmbKCeFzci/ZwqSnSlUb3Vor9hhyS1FDbA6T5OcSsBb5Wq3BVvm7voTb1OGh8wDXewv/T8oqDkl5NvO69LLNdP2sipPO29bX4F9s7HMpKymIAyBIhGwOltBYDQafHurmYihGSUqale15bytn9fvmTQnbJ9hb1QJgoBAbGJDt9ZZDZEIZj3CA+/ur3OxvYodvzZxMbJRqSb+8iueeTG4l5ipMk0nVUa8dFUeAst+6r+p5q7qTcuY37pY+GXBYjZ+Ml+TlZb3YhdM4Yob8wykEdhrKzVmWqE4uDpzdsxo9FkAXDz5CTCcTJ0J5MoCrmHYCVOnjW0CxhFaD5Xduov94d3oMbGEnW+XVHXR0Pap9mhuDYXGlbNXJ6lOM1Znm7exzhIjF0nSIGJS62Kg8QbGx11vpxNEjFOG4rXLaskgUBQ7y7oYbHFWnVs6iwdGytbjbsIv2jS57TWrimQ1aEKnrI+9l7q4bD4d8PGnUkBDkm7NcWuT3craDlWVFIzCjCEd1LI/P+9OEMYlVvWQvG3iLj+RqNanMjG1aPXYpdhHqH738hXc2d+k+vwQ2j+qurxY2YbeR1WzqH772PnUVXZFKUrxduglpbVqRjaSucsTtovwQDzvWkNjQT9KTfw+pvLbE2solZJIWNzxrq0qUKUd2Csjl1Ks6kt6buybgNsSRDKpBXkGF7eGtVsRgKNeW9LJ9BYoY6rRjurNdJ7Nth24hfIH/vUC2RQXF9/+id7VrvgvvtIUspbib1fo0KdFWgrFGrXqVXebuaLuN9EX7zfGvmf4t/mL/bHxPYbE9kXWxgrzR1yLtHAJOoWQZlDBsp4Na+h7tanw+InQk5Qdm1a/I1nBSVmJ+N2UoEHSYWKItjFjITXMl30Og0sB48bDhXepYuTdTcquVqTefCWXS/8AWmepUlBZXjbMuNl7EXOWbDRwmOQGNozcsAOBuo07+fYLa0MTjpbijGq5qUbNPg+/Xo+uUsKSvdq1hirklgKAyTff/EZf1P8ALWvcbH9hh2/+zPPbV/r6l4D76JNmBp3kI/uUAH3nuL+xWH61dKKOZhIK9+Q87X3LwWKk6WaEFzxIZ0zW7crC57+NbOKZanh6c3eSLrCYVIkWONQqKLKoFgBWxKkkrI7UMhQBQBQBQBQH549I7Ay4wjh0knxIPvvUfE5sv1l+5fMjejndyPFYeR3d1ImK9W32UPMd9UcZt+ts6apU4Jprezv0rh1HWjsuni1vzbVssrdfiNf5Cw/nJP3f6aqfnTFf2o97Nvy/Q95/D6B+QsP5yT93+mn50xX9qPex+X6HvP4fQPyFh/OSfu/00/OmK/tR72Py/Q95/D6B+QsP5yT93+mn50xX9qPex+X6HvP4fQPyFh/OSfu/00/OmK/tR72Py/Q95/D6B+QsP5yT93+mn50xX9qPex+X6HvP4fQjYvap2cRh41zrbPmY2OpOmg7qt0Nmx2/Hz2tJwl6to6ZdfWQVsZ/DGsPBby1u+k4fl3J+ZT9o1P8AkvD/AN2XciL8w1PcXeH5dyfmU/aNPyXh/wC7LuQ/MNT3F3kTGb0JKc0uEgc2tdxmNuzUcO6p6X4VVJWp4iaWuVkavb0pa00SY9+HUACFAALAAkAAcBUL/BlCTu60r9SNvzDNf0LvPr8u5PzKftGsfkvD/wB2Xch+YanuLvD8u5PzKftGn5Lw/wDdl3IfmGp7i7xQ2vjziMYZCApYroO5QP5VNHBRwUPN4u6XF9OfiYrYh4ii6rVr/WxsPojkFsQvO6Hy6w/l762iR4XijQ63LYUAUAUAUAUByxM6xozubKqlmPYALk+yhhuyuZvtX0kSMGWCIR30Ds2ZgO3KBYHzI8a03irLEN6IzPeM/MPfmDx8CawtSsvXj1oYvQ59El/5g/wR15P8Q+0R/b4s9VgP031/QfK4JeCsA8LDtoD0GlwFAFZBnW/30ofhr8Wr6d+Ef5f/AJS8Dx23val+1eIt16g4gwYWAH5MfkysGVc7ZJtPnGS5ysFN1CnUG5PgK8xWqOPnC84as5bq3oZ+ipWV1dWd1k1pzuzsQgn5J+TWaV3Z87X5ZlJivXfQL1m0AsBqdLcrcK9Bhf0Ielveis9b5a36TmV/1JZWzZL2Ct8RGCoYEm6lcwIsb6c+2qe2HbBze9u6Zp24rj0k+AV66yvrwuScUjjDsXw6xkvGA3RMuhDEkMT2hb2063fVKhOnLHQUK7mrTy3081ZWaS4Jtrna/B3sVVJYeTlTSd1wtlz+9LlNXoDlkBjabzHwrz+P/Wl2fJHYp+xd/wAx52TtKXCyCWE2a1tRcMDyI5jQVTTNYScXdGibp78HEzCGaNVZgcrJexIFyCDe2gJvfurZMt06287Mdq2JwoAoAoAoCHtnBdPBLEDYujKCeRIsD4XozWSvFowr5SqFo5R0ciEq6tyI4686hucmU7OzyZAx+AkxcWIaFfmoIZJHc6Lopa3ibWA778Kys2bUYyqVE46J3Lj0Nn+yTfjn+COvKfiL2iP7fFnrMB+m+v6D4T26DmeyuRhqSq1Ywej/AOS5JtLIpNqNi2b+xthXTkC3zn7wI9lvCvVUKGGprKP316lOqq1yokbbK8IAfuyQD4sKuLyPP5lf/q8vkfcP/GDxiRfvvCfhesPyPP5mV5XkW+BxskQIxsuHVzYIkRJa5+0LAa3HAedc/FYGhVi3GNnz0/57SxSlUWpc15JF0zrf76UPw1+LV9P/AAj/AC//ACl4Hjtve1L9q8Rbr1BxDscU/V67dXReser4dlV1hKC3vQXpa5LO+tybzirl6Ty0LuFBjwFsFxajQ2ss4HJuSyAcG4NwOtjXGqSlsh72tBvTjBvlzi+Wq1XG92KWNVtKi7mvr99XLHYpcMrYfDnr+rPNYgsQdY0vqqAjU8WI5AAGTDYeWPksVil6OsIapJ/1S4OTWi0iunTSrVWHTpUtf6pcepdBSq5AIBIB4gGwNuFxzrtOlBzU2ldaO2a7Sl5SW7u3yPmtzQ57K2c2JxscCEBpCQpPC4Qtr45bX764GOV60uz5I7dCDnhN1dPzGJZzAxhxKtHImhDA+R04+PA8QaoFLecPRnkxs9HGEOJxYnUERQXu5FszkEBR4A5j2adtbR1LOF9OV1ojWqkOiFAFAFAFAFAVG1t2MJiXDzwI7j62oJ7ASCLjuNYcUyOdKE3eSIW+ODji2TjUiRUQYSeyqAoHzbchWTdJJWRlPoZP9km/HP8AAleQ/EXtEf2+LOvgPUfWO+0EvGwD9HpfPa+Wxve3MaajmK5mzvaYdvyZbn6pXAHpA2HXDSWAtZ8r3trpcDjflXrFCnxyZVlVq6cD2bZVsrrC5LDMwWYAK3EjneoZKzyzLlPEycbTaXYe7Qwhe0hw92YnODMFC2sB2cR8K13b5tClKK9HfyWmRxeKPMhboYpSbMFHSObBQi5tcmgsTccqlcZuD5WIpVKUW1ry4Z9Re14laExnW/30ofhr8Wr6f+Ef5f8A5S8Dx23val+1eIt16g4hIwGCeZwkYux17AAOLE8lHMmq+KxVLC0nVquy+LfBJcW+CJaNGVWW7EscbjkhQwYY3B0lm4GX9Feaxjs4tz00rm4bCVMTUWKxi09SHCPS+c/l16WqtaNGPkqL65c+ro++vqki40BZCFxQACSE2E9tAjnlJyVz62gOtjUcoT2XJzpq9B5yis3DnKP/AG+9HhqsrmylHFrdllU4Pn0Pp5MpJYirFWBVgbEEWII4giu3TqRqRU4O6eaaKEouL3ZKzPitzUn7g/41hPxD/lPXBxv68uz5I7+C/Qj2/Nn6J2jsqDEW6eGOS3DOga3hcaVUaT1J5QjLVXO+FwyRqEjVUQaBVAUDwA0FZSsZSSVkdaGQoAoAoAoAoAoCi38H/uzHf8pP/ltQGQ+hg/2Sb8c/wJXkPxF7RH9vizrYD1H1j1jY8yEBsnDrWvaxB4HiO6uZs/2mHb8mXXJRV2rop4pwZg+GGGb7AN0fhY6aA8+2vVyhUWqIacsPKNpNpns2zVR0aKAMQFZrTgZXBuRqTcA2rRKJLLE1c1fLq4Bj8GGOdoIw7XMgfEWym+nBhxGvnWrSuSUKs92zk1ysr+B1Z1DIWaNHOrLEuYvf1Rn5LltfXW9ZlU9GzK0qPpNxWXN/EuK8WtCczrf76UPw1+LV9P8Awj/L/wDKXgeO297Uv2rxFuvUHEGjY21oYoHVRkYCNmzqHM7BhmW97Kg0stjpdiGItXlNpbOxlfExnL0k3JLdbSgrZPTV8XdK9o3SzO1hMTQp02lk8m78Xx++2wvY2cSSM4VUDG+VRZR4C5t224a6WGlekwtGVGjGnKTk0tXr98OfPM5VaoqlRyStc67KxKRyBnjSQWIyuLrrzI56X4g2vexsBUG0cPVr0HClNxfRq+i/+1fS6TbJMLUhTqXmrrp+/vUt95sdDKFF88ypH86nA6dZHzMSSosQwJIvlN8t65GxMLi6Lba3ablL0ZarlKNktXk00k/WSzsXdoVaE8lnKyzXyf2+QuV6U5JO3B/xrCfiH/KeuDjf15dnyR38F+hHt+bP0tVUshQBQBQBQBQBQBQBQFHv3/huO/5TEf5bUBj/AKFvok34/wD0JXkPxF+vH9vizrYD1H1j1j480bAl10vdPWFtbr36Vzdne1Q7fky3UdotlPHihJKpgeEvYWEkRV7ganMF4mxPGvWThUiuggpTwzVpp36BP3s34jw83Rx4eOV1AMj5nCZzZjkytqBfiedbUsJvx3mzWtjPJScEnlzt9GW+yd44cdEJyuGSXMwlWVnHALlKjNqLc+6tKtCUJW1LGFxUZR1kkuCt252Lv5QCUQt1x6ww8ZAK2XJmY2OUKNbX0PdUD0ZM4+i5pZWy3n13y5sva8atDUzrf76UPw1+LV9P/CP8v/yl4Hjtve1L9q8Rbr1BxAoBrTdS+y2xlnV1e9jbLIhIW4HEWvz42PG4tycPVmsVOM+LaWfDhZfbO/jYU5YOl5JJWim7LO+ju2k+myy69Rf2bs2XEPkgjaRrXsovYdp5Ad5rpzqRgrydjh06cqjtFXPnH4GSBzHMjRuPqsLHx7x31mE4zV4u4nTlB2krEatjQm+j/wDxvC/iH/KeuBjf15dnyR38F+hHt+bP0vVYshQBQBQBQBQBQBQBQFPvjh2kwGMjQFnfDTKoHEkxsAPMmgMU9CeJUwTx364kDkdxUAH2qfd215P8RQl5WE+Frdt/9nU2fJbrXSP+0lvE2hOl9GynQ348uHGuPgWliIX+8mdDecc46las80suZC8elxniV0Fl1s/HW3Ic69W01oyOMqaW7OGfXZmf7V3XmxUskkURZWbRgFjU8rqGI00qdbRwtGKjOaT7X8kzm4jD1ZVZNLi+JN3Q2WcIJUniUMWBUSQiQnS3V0ItpWlbEwq2lSlddBbwGHluy3lx52HSR3aREkDWVjrcRq5HqkL9e1ha1QOruQe93k88PGUd9PsWfeXVeMWhIZ1v99KH4a/Fq+n/AIR/l/8AlLwPHbe9qX7V4i3XqDiHqgX1NhzPZWHpkZVr5n6SfZ8M+F6FbGB4gi5CLZSLKVPDhYg15tSlGe9xv8T0m7GUN3hYhbt7uwbNifI2hJeSSQqDYcLmwAVRf2k86krVp1pK/wADSlRhRjkZh6StvxYwxmO3VLhTpcrcqSbciy3Hd4mujgqUqbd+g52OqwmlYSK6Bziy9F+HafbUDRi4jzyOexQhS/mzKPMV53EzU6spL74HosNBwpRiz9JVCTBQBQBQBQBQBQBQBQBQH539IGw5dh7RGOwy3w0zHq8FBbV4jbgDbMp7ueU1VxmFhiaTpy7HyfMkpVXTlvIfNg7ahxkIlga6niD6yHmrDkfjxFxXg8ThamGqOFRZ/B9KO5TqxqR3onabAAm6s6G1uoxHuqWltCtBWvfrJetEsVWq1HUm5viapWVjhicMXt85Ig5hGy38TxqXD4udBNQtmbKy4J9Z9x4dVtYXIFgTqbdlzrWlXEVavryv8u4xc6VCDOt/vpQ/DX4tX078I/y//KXgeO297Uv2rxFuvUHECgHfcPfw4IdDOGeDUrlsWjJ10uQCpNyR2m47Dzsbh006i1OlgcQ01TfYU+9W9E2LlkvI3QlzkQXChRcLp221Pf5WsUMPCnFO2ZXxGJnOTV8igqyVSv2njLdRdWOmnEX5eJ7K5+NxO6vJx149H+zoYLDb78pLRadP+jefRJuadn4UvMLYmezSD7Ci+SPxAJJ7yeIArjnYHugCgCgCgCgCgCgCgCgCgIu09nxYiJ4Z0WSNxZlYXB/7EHUEaggEUBh28Xotx2zpTidkSPJHxMYI6RR9kqerMvv4aG16gr4elXjuVFdG8KkoO8WQcB6VGjJjx2GdJF0bILG/fG9iD5156v8Ah13vRn2S+q+hfhj/AH13DFhvSNs97XmKE8njce8KR765s9i4yP8ATfqa+pYWMpPiXWB2/hZjaLEROfsiRc3sveqdTCV6Wc4NdniTRqwloyyquSBQGdb/AH0ofhr8Wr6d+Ef5f/lLwPHbe9qX7V4i3XqDiBQHGXFovrOoPZfX2VXrSotbtRrqv4FmhGunvU0+u3iyO214u0nwU/zqN4+iuN+w3WArPhbtOeHxU2JkEOFid5G4BRmbxsNFH6R0HdVSttCUlaCt08S3S2fGLvN36OBsnoy9FowjLisbZ8QNUjvmWE/aJ+vJ38ByvxrnHRNSoAoAoAoAoAoAoAoAoAoAoAoAoCBtXYmHxQAxEEUwHDpEVreFxp5UAp4v0Q7JkJPyYoT9iWQe7MQPZQC3tT0B4Vgfk+Jmjb/xAkq+FgEPvPnQCtjd1NubI60LHEwLyjJlUDleNusunEpwtqapYnZ2GxHrxz5rJ/fWTU8RUhoy33S9IsOKIjmAhmNgLnqOexSeB/RPkTXl8dsWrh050/Sj8V1/VfA6VDGRnlLJlf6QGAxNzoBGt7+LV7T8ItLZ1370vA81t1N4pJe6vERsRtm7BIVLsTYaE3J4AAatXXrbQSypq/TwK1HZ7edR26OIz7F9F21cbZpQMPGfzxKm34ai9+57Vz6lepU9ZnRp0KdP1V9R42T6CMKgHyjETSnsjCxKe76zexhUJKM+D9FWyo9RhQx7ZJJH9zNb3UA07N2XDh1yYeKOJfsxoqD2KNTQEugCgCgCgCgCgCgCgCgCgCgCgCgCgCgCgCgCgM39Jnothx6tPhlWLF2vcaLN3OOAbsfj23FrAYtsnZ2N2rio8EzEPGCkhcG8aodS/MlSctuZsO+sUoqlTdOCtG7dulmJLenvy1tbsP0VubuLhNmoOgjDS2s0zgGRu3X6q/orYeJ1rJkZ6AKAKAKAKAKAKAKAKAKAKAKAKAKAKAKAKA4YrGRxC8jog7XYKPaTWHJLUyk3oVr70Yb6rNJ+HG7j9pVy++qtTHYeHrTRKsPUfAgT75oGCiF7lggzvEl2IzBbZy1yova17VXltWjrFN8clw5m6wsuLRCj31kcIyxRKryNEpaSQnMpZSCOiGXVCNTqbDmKhntfdbShok9Vo7fU3WFT/q+BxxO9uIVyt4FCyRxMeidrNJbIP7xb6sov+kO+0X8XqSV4wWjevBa+PcbebQWrZA2fvviZhEQUXpRmUtAQD1In0PTHN/ehezMjC+l6zV2lWhvZLLXXm14X6mhGhTdtfu31KvYuPyYnHY6HJ0rLaX5gsCY3kjKqBMCHcxBiL63Q6XNJbTrRcU4rO3Pik79WfwYWHpu+uQy4jezER9D/AHEgmbKhVWQHqM41aQjXLYdpZfGsU9sTlvb0NNdedvvoMywsFaz1OsW+cpJHQxsQXBCyOD1CFYgCI6XNuOtSLbCXrQ5cVx0NPNVwfwJab5rpmhfVzHdJIjdlvmUZnUkjK2gHI1NHa1F6prK+nDma+ay4NEyLezDm1+lW4B1idhY8DmQMtu+9Tx2jhpZb3eaPDVORMw+3sNIbLPEW+znUN7Cb1ZjVhL1ZJ9pG6clqixBqQ0CgCgCgCgCgCgI+PxPRxvIFZ8ilsq6s1tbDtPdWsnZNmYq7sVeB3qw8gUsxizAEdLZVN+FnBKG/YGvValjaNV2Us+TyZLOhOPAu1YEXGoq2QntAQtr7RGHjLkFjcKqjizHQKOzx5C55VFWqxpQc5aI3hBzluoWZpZ5dZZmUH6kJMaj9Ydc+NwD2CvL19sV5v0PRXxOlDCwjrmcodnxKcwRc32iLsfFjqfbXMnWqTd5SbLCiloUs+zZn6frOSJkMYc3VkzB2sCberI8Vj9hb30NWY1aa3cuDvbW+i+SfayJwk79f39D6w275yFZnBBiiiYKW1MRYLKCTmVyrDW5IZVNzluUsTneC4t99rrq7rq+WYVPLP76SY2yIirKxZgzZ7X9VuocykAFTmQNe/Ek1GqtS6a6uzP626jbciSXw8ZbOVu3VJ1OpW5UkcCQTofDsFaJzStf7eptZXuUEO08MBGqxOojvBGA7DL88MMFuDexZVNzewHbVuVCq223rm8v+3e++khU45K3R8bH0uOw8RLCEqfngetozxu7lDr1ixaSRb8AW9XhWPJVZqzl7vc0lfsyT7NTO9FcOZ3wGNgHQKkZVUfoYusSFJi6S1r6qE6tzwIsBbWtalKp6Tb1V332775mYyjlbq+BIbZEfWyNIhcShmVrN845kYg8VIYnKRwvz0tp5WeV0na3wVv8AkzuLgc12SQIwJNEnlnsV9YydMSCc2gDTAjT6vfpl1b3utYqPdu//AJ+Jjd0z4t99/qfJ2U6KUhcBBNHIi6jKgdHeL7v97bsDKLDKDWfKqTvNZ2afXZpPr0v1X4jcaVlzJWxMOxitiAS5JZlku2XMS2XUkHLmy3XSwUDhUVeS3vQ06OjK/b05m1NO2ZLiwCx6wloT2xHKPNfUbzBrejjq9J+jLvE6UJaotMFvC8ZC4oLkJsJlFgOzpF+r94Ejty16HBbWhWe5UyfwKNbCOOcRmrsFMKA54idY1LOyqo4liAB5msNpZsyk3oUz71Q540jEkvSOEDInVued2IzAC5JW9gDVZYyi5+Ti7voJfIT3d55F7VohCgFLeHAph80sbxoGJLwyOqK5PEoWNlc9nqsewkmuPtDZ1Or6cXuyLmHryXotXRV4VIygkhzxBteoXi9qqQD5g1waeJxFGW6pPLpui9KEJao7fL8QvDEyW7CsTe8x399X4bTxHF/AheGp8iNjsZO+RnkMnRvnC5UF+qyngBrlZrd9qzXxU8TDyc/tiFONN3RPTFKQGBuCLiuN5Gd7NFneRynxyoLsQo7WNhW8cO2a75WSbwKWCoHcsQoyrYEk2GrW5mrcMDJu3zNHUReJsTFn6sKjvlYn2CO3vroR2NPjJFd4uPA7DdrEHjPEvhCzf/0HwqZbFjxl8DTzzoOq7rP9bEn9WJR8SalWx6PFs187lyI67gw/nZOZ0EfEv0pOqHXpOtfiDwqX+G0/efw5W5csjTzl8l95n2dxYrZTLLa7HhDxbNmP93xPSPc8TmNP4ZSve77+ro6EPOZckeJuNGpBWaQEG46sR1C9Hm/u/WydXNxtpWHsyk1a77+m/Lnn1mViZckdm3WfliT+tGp+BFRvY9Hg2bedy5HE7tYgcJom8YmT39I3wqJ7GXCXwNvO+ggbSwOIw8bySJGyICxMchJsOJsyD41XqbJnBN3ViSOJjJ2KnBbywvwcr98WHt1HvqlUwclqiaNRPRlzHiwRfiDzGoNU5Yd8CRTI+0saAhULmZ7qqngbjW/6IGp/1ralhpOWbyQc0feG2niURUE2iqFBMak6C2p7a7X8TqxVkkVfNoN3Po4zEN62Jlt2KI096pm99Vqm1MQ9HbsJI4anyIuKMUZQsA8rGyNNJex5kySE5R7zyB4VUh5fFz3XPvZI92mrpdw2bC2OsfzrsJZWFs49VR9lByXtPE8+QHqMHg6eHjaOvM5latKo89C5q4QlPtrY0mIYWxMsSAaomgJ7SVs3le2lQ1aTqZKTXUSQmo8LlVFui8ZvHJBc8ScOcx8WEtz7K5dXYym7uo+3MsrGW/pCbY2K5CBv/wAjofZ0bfGqz2HJerPvJFjI8UQptmYkccOzfceM/wATqfdWr2XXjpZ9pssTTfEjSRyL60M48IXf+ANWvmleOsGZ8rB8SHM+S5Rgl+KyI4F+0XAIPbyPdxrDpSfrRfczN1wZXQbN6Rs0krSH/wAKJ5G8rKQo8BU8YyWUIvuNW1xYy7J3ZLSRP0HRJHIsheQ/OPl1AABJte3rEWtwq5hsLV31KeSIKlaO60h7rqlMKAKAKAKAKAKAKAi7UwnTQyxXt0kbJc8swIv761nHei48zaLs0zOsVu30ahXgkjYC3SRAyo3ecoJt95VrizoV6b0v1Zl5VISKjAxNh5CRPAyHijOYz42INjUFVbyzVmSRXSW2GkBJcsZHOnzaMwUfZUKDp2nifYBGqM7WjF9xlyS1JkUcjerBOfGJk/jy08yry0iY8rBcSXDs3FH/AOnK/fkjH8LNWVsmvLWyMPFU0TYti4o6MIFH33f3ZF+Nbx2FJ+tPuRq8bHgjmm50gOZZo4iecMTxnzKzC/mKu0dmSpaVWRSxSlrEY9k4WSJMssxma+jMqqbdnV4+PHWunCLirN3Ksmm8l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3046" name="Picture 38" descr="Archivo:Escudo Tlaquepaque Jalisco.sv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0862" y="2661433"/>
            <a:ext cx="1673225" cy="2169398"/>
          </a:xfrm>
          <a:prstGeom prst="rect">
            <a:avLst/>
          </a:prstGeom>
          <a:noFill/>
        </p:spPr>
      </p:pic>
      <p:sp>
        <p:nvSpPr>
          <p:cNvPr id="43048" name="AutoShape 40" descr="Resultado de imagen para imagenes de escudos de municipios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3050" name="Picture 42" descr="http://www.jalisco.gob.mx/sites/default/files/archivos-municipios/ameca-escud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08022" y="2756452"/>
            <a:ext cx="1938041" cy="2077900"/>
          </a:xfrm>
          <a:prstGeom prst="rect">
            <a:avLst/>
          </a:prstGeom>
          <a:noFill/>
        </p:spPr>
      </p:pic>
      <p:pic>
        <p:nvPicPr>
          <p:cNvPr id="43052" name="Picture 44" descr="http://www.jalisco.gob.mx/sites/default/files/archivos-municipios/tomatlan-escud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764" y="4755687"/>
            <a:ext cx="1563757" cy="2102313"/>
          </a:xfrm>
          <a:prstGeom prst="rect">
            <a:avLst/>
          </a:prstGeom>
          <a:noFill/>
        </p:spPr>
      </p:pic>
      <p:pic>
        <p:nvPicPr>
          <p:cNvPr id="43054" name="Picture 46" descr="http://app.jalisco.gob.mx/aytos/heraldica/escudos/tonala1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83157" y="2829255"/>
            <a:ext cx="1620217" cy="1986599"/>
          </a:xfrm>
          <a:prstGeom prst="rect">
            <a:avLst/>
          </a:prstGeom>
          <a:noFill/>
        </p:spPr>
      </p:pic>
      <p:pic>
        <p:nvPicPr>
          <p:cNvPr id="43056" name="Picture 48" descr="http://www.inafed.gob.mx/work/enciclopedia/EMM14jalisco/municipios/escudos/14esc09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05595" y="569845"/>
            <a:ext cx="1470988" cy="198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8046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humbs.dreamstime.com/z/marca-de-cotejo-verde-en-la-lista-de-comprobaci%C3%B3n-25370924.jpg"/>
          <p:cNvPicPr>
            <a:picLocks noChangeAspect="1" noChangeArrowheads="1"/>
          </p:cNvPicPr>
          <p:nvPr/>
        </p:nvPicPr>
        <p:blipFill>
          <a:blip r:embed="rId3"/>
          <a:srcRect b="8789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78306" y="834842"/>
            <a:ext cx="9144000" cy="584775"/>
          </a:xfrm>
          <a:prstGeom prst="rect">
            <a:avLst/>
          </a:prstGeom>
          <a:noFill/>
          <a:ln w="53975"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u="sng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Entrega del Gobierno y la Administración Pública </a:t>
            </a:r>
            <a:endParaRPr lang="es-ES" sz="2000" b="1" u="sng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13930" y="4346714"/>
            <a:ext cx="9739598" cy="2398636"/>
          </a:xfrm>
          <a:prstGeom prst="round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rgbClr val="FFFF00"/>
                </a:solidFill>
              </a:rPr>
              <a:t>A más tardar el 31 de octubre del año posterior al de la elección, el Ayuntamiento entrante coteja el inventario del patrimonio municipal, con el de la administración anterior</a:t>
            </a:r>
            <a:r>
              <a:rPr lang="es-MX" sz="3200" b="1" dirty="0">
                <a:solidFill>
                  <a:prstClr val="white"/>
                </a:solidFill>
              </a:rPr>
              <a:t>. </a:t>
            </a:r>
          </a:p>
          <a:p>
            <a:pPr algn="r"/>
            <a:r>
              <a:rPr lang="es-MX" sz="1600" b="1" dirty="0">
                <a:solidFill>
                  <a:prstClr val="white"/>
                </a:solidFill>
              </a:rPr>
              <a:t>(art. 17 LGAPMEJ).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847" y="0"/>
            <a:ext cx="3398153" cy="8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patiño\Desktop\Nueva carpeta\entrega-llav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264" y="827475"/>
            <a:ext cx="7897975" cy="5260663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14350" y="6189206"/>
            <a:ext cx="11158537" cy="528639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4400" b="1" dirty="0">
                <a:solidFill>
                  <a:schemeClr val="bg1"/>
                </a:solidFill>
              </a:rPr>
              <a:t>LEY DE RESPONSABILIDADES  POLÍTICAS Y ADMINISTRATIVAS DEL ESTADO DE JALISCO</a:t>
            </a:r>
            <a:endParaRPr lang="es-A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6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patino\Desktop\servidores públicos\Cabildo 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684" y="3344090"/>
            <a:ext cx="4591596" cy="2808515"/>
          </a:xfrm>
          <a:prstGeom prst="rect">
            <a:avLst/>
          </a:prstGeom>
          <a:noFill/>
        </p:spPr>
      </p:pic>
      <p:pic>
        <p:nvPicPr>
          <p:cNvPr id="8" name="Picture 2" descr="C:\Users\mpatino\Desktop\servidores públicos\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3933">
            <a:off x="5508932" y="2434605"/>
            <a:ext cx="5450806" cy="3012617"/>
          </a:xfrm>
          <a:prstGeom prst="rect">
            <a:avLst/>
          </a:prstGeom>
          <a:noFill/>
        </p:spPr>
      </p:pic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291548" y="141123"/>
            <a:ext cx="743928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Responsabilidad de servidores públicos salientes en el procedimiento de  entrega – recepción con motivo de sustitución del cargo.</a:t>
            </a:r>
            <a:endParaRPr lang="es-AR" sz="28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91548" y="2404681"/>
            <a:ext cx="1149867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32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Entregar formalmente a quien le sustituya en el cargo, los recursos patrimoniales que haya tenido a su disposición, así como los documentos y una relación de los asuntos relacionados con sus funciones.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3200" b="1" dirty="0">
              <a:solidFill>
                <a:schemeClr val="bg1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32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A más tardar a los cinco días hábiles contados a partir del relevo del cargo</a:t>
            </a: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6539201" y="6267050"/>
            <a:ext cx="4797889" cy="36933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355600">
                    <a:schemeClr val="tx1"/>
                  </a:glow>
                </a:effectLst>
                <a:cs typeface="Arial" charset="0"/>
              </a:rPr>
              <a:t>(LRPAEJ art. 48, apartado 1, frac. X )</a:t>
            </a:r>
            <a:endParaRPr lang="es-MX" sz="2800" b="1" dirty="0">
              <a:solidFill>
                <a:srgbClr val="FFFF00"/>
              </a:solidFill>
              <a:effectLst>
                <a:glow rad="355600">
                  <a:schemeClr val="tx1"/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82807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patino\Desktop\servidores públicos\Cabildo 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684" y="3344090"/>
            <a:ext cx="4591596" cy="2808515"/>
          </a:xfrm>
          <a:prstGeom prst="rect">
            <a:avLst/>
          </a:prstGeom>
          <a:noFill/>
        </p:spPr>
      </p:pic>
      <p:pic>
        <p:nvPicPr>
          <p:cNvPr id="8" name="Picture 2" descr="C:\Users\mpatino\Desktop\servidores públicos\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3933">
            <a:off x="5508932" y="2434605"/>
            <a:ext cx="5450806" cy="3012617"/>
          </a:xfrm>
          <a:prstGeom prst="rect">
            <a:avLst/>
          </a:prstGeom>
          <a:noFill/>
        </p:spPr>
      </p:pic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569844" y="141123"/>
            <a:ext cx="686560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Responsabilidad de servidores públicos entrantes  (relevo del cargo). </a:t>
            </a:r>
            <a:endParaRPr lang="es-AR" sz="28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927818" y="1710313"/>
            <a:ext cx="9895591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2800" b="1" dirty="0">
              <a:solidFill>
                <a:schemeClr val="bg2">
                  <a:lumMod val="50000"/>
                </a:schemeClr>
              </a:solidFill>
              <a:effectLst>
                <a:glow rad="406400">
                  <a:schemeClr val="tx1"/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Recibir, al entrar en posesión del cargo (recursos y documentos)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2800" b="1" dirty="0">
              <a:solidFill>
                <a:schemeClr val="bg1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Verificar que correspondan al contenido del acta circunstanciada (verificar inventarios)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2800" b="1" dirty="0">
              <a:solidFill>
                <a:schemeClr val="bg1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Solicitar aclaraciones pertinentes dentro del término de cinco días hábiles contados a partir del acto de entrega y recepción.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6539201" y="6267050"/>
            <a:ext cx="4797889" cy="36933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355600">
                    <a:schemeClr val="tx1"/>
                  </a:glow>
                </a:effectLst>
                <a:cs typeface="Arial" charset="0"/>
              </a:rPr>
              <a:t>(LRPAEJ art. 48, apartado 1, frac.  XI )</a:t>
            </a:r>
            <a:endParaRPr lang="es-MX" sz="2800" b="1" dirty="0">
              <a:solidFill>
                <a:srgbClr val="FFFF00"/>
              </a:solidFill>
              <a:effectLst>
                <a:glow rad="355600">
                  <a:schemeClr val="tx1"/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82807"/>
      </p:ext>
    </p:extLst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668016" y="197768"/>
            <a:ext cx="8820472" cy="1143000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LEY DE ENTREGA-RECEPCIÓN DEL ESTADO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A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JALISCO Y SUS MUNICIPIOS</a:t>
            </a:r>
          </a:p>
        </p:txBody>
      </p:sp>
      <p:pic>
        <p:nvPicPr>
          <p:cNvPr id="3074" name="Picture 2" descr="C:\Users\mpatiño\Desktop\Nueva carpeta\entrega-llav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116" y="1268761"/>
            <a:ext cx="7897975" cy="5260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16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aravania.es/WebRoot/StoreES2/Shops/63998000/MediaGallery/Logos/manuales-recor2.png"/>
          <p:cNvPicPr>
            <a:picLocks noChangeAspect="1" noChangeArrowheads="1"/>
          </p:cNvPicPr>
          <p:nvPr/>
        </p:nvPicPr>
        <p:blipFill>
          <a:blip r:embed="rId3"/>
          <a:srcRect l="7793" t="2153" r="5578" b="1140"/>
          <a:stretch>
            <a:fillRect/>
          </a:stretch>
        </p:blipFill>
        <p:spPr bwMode="auto">
          <a:xfrm>
            <a:off x="4797287" y="808383"/>
            <a:ext cx="3498574" cy="2809460"/>
          </a:xfrm>
          <a:prstGeom prst="rect">
            <a:avLst/>
          </a:prstGeom>
          <a:noFill/>
        </p:spPr>
      </p:pic>
      <p:pic>
        <p:nvPicPr>
          <p:cNvPr id="24580" name="Picture 4" descr="http://www.fundacioncadah.org/j289eghfd7511986_uploads/TDAH%20ESTRUCTURA%20EQUIPOS%20ORIENTAC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5144"/>
            <a:ext cx="4286250" cy="3105150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829020" y="389980"/>
            <a:ext cx="3968267" cy="995164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Órgano Interno de Control o Contraloría:</a:t>
            </a:r>
            <a:endParaRPr lang="es-E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938702" y="4004974"/>
            <a:ext cx="8286808" cy="2709336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dirty="0">
                <a:solidFill>
                  <a:srgbClr val="FFFF00"/>
                </a:solidFill>
              </a:rPr>
              <a:t>Encargada de expedir manuales y demás formatos, la orientación técnica, la capacitación, programación, coordinación y supervisión de las actividades relativas a los procesos de entrega-recepción y en su caso de fincar responsabilidad</a:t>
            </a:r>
            <a:r>
              <a:rPr lang="es-MX" sz="3600" dirty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s-MX" dirty="0">
                <a:solidFill>
                  <a:prstClr val="white"/>
                </a:solidFill>
              </a:rPr>
              <a:t>(art. 17 LE-REJM).</a:t>
            </a:r>
          </a:p>
        </p:txBody>
      </p:sp>
      <p:pic>
        <p:nvPicPr>
          <p:cNvPr id="24584" name="Picture 8" descr="http://noticias.universia.net.mx/mx/images/investigacion/a/au/aum/aumenta-el-presupuesto-destinado-a-la-ciencia-y-la-tecnolog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462" y="1879117"/>
            <a:ext cx="3238500" cy="185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49113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aravania.es/WebRoot/StoreES2/Shops/63998000/MediaGallery/Logos/manuales-recor2.png"/>
          <p:cNvPicPr>
            <a:picLocks noChangeAspect="1" noChangeArrowheads="1"/>
          </p:cNvPicPr>
          <p:nvPr/>
        </p:nvPicPr>
        <p:blipFill>
          <a:blip r:embed="rId3"/>
          <a:srcRect l="7793" t="2153" r="5578" b="1140"/>
          <a:stretch>
            <a:fillRect/>
          </a:stretch>
        </p:blipFill>
        <p:spPr bwMode="auto">
          <a:xfrm>
            <a:off x="4797287" y="808383"/>
            <a:ext cx="3498574" cy="2809460"/>
          </a:xfrm>
          <a:prstGeom prst="rect">
            <a:avLst/>
          </a:prstGeom>
          <a:noFill/>
        </p:spPr>
      </p:pic>
      <p:pic>
        <p:nvPicPr>
          <p:cNvPr id="24580" name="Picture 4" descr="http://www.fundacioncadah.org/j289eghfd7511986_uploads/TDAH%20ESTRUCTURA%20EQUIPOS%20ORIENTAC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5144"/>
            <a:ext cx="4286250" cy="310515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1952596" y="5251269"/>
            <a:ext cx="8143932" cy="1249565"/>
          </a:xfrm>
          <a:prstGeom prst="round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rgbClr val="FFFF00"/>
                </a:solidFill>
              </a:rPr>
              <a:t>La vigilancia del cumplimiento de las disposiciones relativas a la entrega- recepción 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(art. 31 LE-REJM).</a:t>
            </a:r>
            <a:endParaRPr lang="es-MX" sz="2800" dirty="0">
              <a:solidFill>
                <a:schemeClr val="bg1"/>
              </a:solidFill>
            </a:endParaRPr>
          </a:p>
        </p:txBody>
      </p:sp>
      <p:pic>
        <p:nvPicPr>
          <p:cNvPr id="24584" name="Picture 8" descr="http://noticias.universia.net.mx/mx/images/investigacion/a/au/aum/aumenta-el-presupuesto-destinado-a-la-ciencia-y-la-tecnolog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462" y="1879117"/>
            <a:ext cx="3238500" cy="1857376"/>
          </a:xfrm>
          <a:prstGeom prst="rect">
            <a:avLst/>
          </a:prstGeom>
          <a:noFill/>
        </p:spPr>
      </p:pic>
      <p:sp>
        <p:nvSpPr>
          <p:cNvPr id="8" name="8 Rectángulo redondeado"/>
          <p:cNvSpPr/>
          <p:nvPr/>
        </p:nvSpPr>
        <p:spPr>
          <a:xfrm>
            <a:off x="829020" y="389980"/>
            <a:ext cx="3968267" cy="995164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Órgano Interno de Control o Contraloría:</a:t>
            </a:r>
            <a:endParaRPr lang="es-E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73209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erebriti.com/uploads/96f2d4f7e38ea30d150ef37090fff5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138" y="821636"/>
            <a:ext cx="10631695" cy="5949398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1738282" y="4293706"/>
            <a:ext cx="8572560" cy="2431798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200" dirty="0">
                <a:solidFill>
                  <a:srgbClr val="FFFF00"/>
                </a:solidFill>
              </a:rPr>
              <a:t>Conocer</a:t>
            </a:r>
            <a:r>
              <a:rPr lang="es-MX" sz="3200" dirty="0">
                <a:solidFill>
                  <a:prstClr val="white"/>
                </a:solidFill>
              </a:rPr>
              <a:t> </a:t>
            </a:r>
            <a:r>
              <a:rPr lang="es-MX" sz="3200" dirty="0">
                <a:solidFill>
                  <a:srgbClr val="FFFF00"/>
                </a:solidFill>
              </a:rPr>
              <a:t>el resultado de la verificación de inventarios y previo al 31 de octubre del año posterior al de la elección, emite el informe para el cotejo de inventarios </a:t>
            </a:r>
          </a:p>
          <a:p>
            <a:pPr algn="r"/>
            <a:r>
              <a:rPr lang="es-MX" sz="1600" dirty="0">
                <a:solidFill>
                  <a:prstClr val="white"/>
                </a:solidFill>
              </a:rPr>
              <a:t>(art. 17 LGAPMEJ).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24819" y="954339"/>
            <a:ext cx="6500227" cy="1000132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la Contraloría (OIC) le corresponde:</a:t>
            </a:r>
            <a:endParaRPr lang="es-E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862" y="27941"/>
            <a:ext cx="3398153" cy="8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2626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patino\Desktop\servidores públicos\noti_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8653">
            <a:off x="577298" y="2398644"/>
            <a:ext cx="5116167" cy="3410778"/>
          </a:xfrm>
          <a:prstGeom prst="rect">
            <a:avLst/>
          </a:prstGeom>
          <a:noFill/>
        </p:spPr>
      </p:pic>
      <p:pic>
        <p:nvPicPr>
          <p:cNvPr id="1026" name="Picture 2" descr="C:\Users\mpatiño\Desktop\Nueva carpeta\La-firma-del-convenio-une-los-lazos-de-cooperación-entre-ambas-instituci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1242" y="980281"/>
            <a:ext cx="5132774" cy="3448593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192698" y="4095858"/>
            <a:ext cx="11597520" cy="2570922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s-MX" sz="2800" dirty="0">
                <a:solidFill>
                  <a:srgbClr val="FFFF00"/>
                </a:solidFill>
              </a:rPr>
              <a:t>Registros actualizados </a:t>
            </a:r>
            <a:r>
              <a:rPr lang="es-MX" sz="1600" dirty="0">
                <a:solidFill>
                  <a:prstClr val="white"/>
                </a:solidFill>
              </a:rPr>
              <a:t>(art. 8° LE-REJM).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>
                <a:solidFill>
                  <a:srgbClr val="FFFF00"/>
                </a:solidFill>
              </a:rPr>
              <a:t>Entregar y/o recibir, 5 días hábiles siguientes al relevo del cargo </a:t>
            </a:r>
            <a:r>
              <a:rPr lang="es-MX" sz="1600" dirty="0">
                <a:solidFill>
                  <a:prstClr val="white"/>
                </a:solidFill>
              </a:rPr>
              <a:t>(art. 48, apartado 1, frac. X y XI LRPAEJ y art. 2°, 9°, 11 LE-REJM).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>
                <a:solidFill>
                  <a:srgbClr val="FFFF00"/>
                </a:solidFill>
              </a:rPr>
              <a:t>Llevar a cabo un acto formal</a:t>
            </a:r>
            <a:r>
              <a:rPr lang="es-MX" sz="2800" dirty="0"/>
              <a:t>, haciendo constar la entrega en el acta de entrega-recepción y sus anexos correspondientes </a:t>
            </a:r>
            <a:r>
              <a:rPr lang="es-MX" sz="1600" dirty="0">
                <a:solidFill>
                  <a:prstClr val="white"/>
                </a:solidFill>
              </a:rPr>
              <a:t>(art. 22 LE-REJM).</a:t>
            </a:r>
          </a:p>
          <a:p>
            <a:pPr>
              <a:buFont typeface="Courier New" pitchFamily="49" charset="0"/>
              <a:buChar char="o"/>
            </a:pPr>
            <a:endParaRPr lang="es-MX" sz="1600" dirty="0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09089" y="198783"/>
            <a:ext cx="5101093" cy="1117399"/>
          </a:xfrm>
          <a:prstGeom prst="round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Responsabilidad de los Servidores públicos:</a:t>
            </a:r>
            <a:endParaRPr lang="es-E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46178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mpatino\Desktop\servidores públicos\descarg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2239">
            <a:off x="786480" y="1119596"/>
            <a:ext cx="1866900" cy="1562100"/>
          </a:xfrm>
          <a:prstGeom prst="rect">
            <a:avLst/>
          </a:prstGeom>
          <a:noFill/>
        </p:spPr>
      </p:pic>
      <p:pic>
        <p:nvPicPr>
          <p:cNvPr id="18434" name="Picture 2" descr="http://www.oic.ipn.mx/Ilustraciones/FirmaActa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9822">
            <a:off x="497642" y="2050298"/>
            <a:ext cx="5946203" cy="3902224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/>
        </p:nvSpPr>
        <p:spPr>
          <a:xfrm>
            <a:off x="753874" y="195941"/>
            <a:ext cx="3447065" cy="679647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Deberá contener:</a:t>
            </a:r>
            <a:endParaRPr lang="es-MX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022572" y="861391"/>
            <a:ext cx="7171509" cy="5837583"/>
          </a:xfrm>
          <a:prstGeom prst="round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Lugar y fecha;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 Hora de inicio;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Entidad o dependencia que se entrega;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Nombre y carácter de los servidores públicos entrante y saliente;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Nombre del representante de la Contraloría;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 Descripción detallada de los bienes, recursos y documentos que se entregan;</a:t>
            </a:r>
          </a:p>
          <a:p>
            <a:pPr algn="r"/>
            <a:r>
              <a:rPr lang="es-MX" sz="1600" b="1" dirty="0">
                <a:solidFill>
                  <a:srgbClr val="FFFF00"/>
                </a:solidFill>
              </a:rPr>
              <a:t>(art. 26 LE-REJM).</a:t>
            </a:r>
          </a:p>
        </p:txBody>
      </p:sp>
    </p:spTree>
    <p:extLst>
      <p:ext uri="{BB962C8B-B14F-4D97-AF65-F5344CB8AC3E}">
        <p14:creationId xmlns:p14="http://schemas.microsoft.com/office/powerpoint/2010/main" val="41856890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t="11949" r="1921" b="14890"/>
          <a:stretch>
            <a:fillRect/>
          </a:stretch>
        </p:blipFill>
        <p:spPr bwMode="auto">
          <a:xfrm>
            <a:off x="0" y="94130"/>
            <a:ext cx="12191999" cy="665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82882" y="5497301"/>
            <a:ext cx="5355770" cy="11778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72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Entrega- Recepción para el Estado de Jalisco y sus Municipios</a:t>
            </a:r>
            <a:endParaRPr lang="es-MX" sz="72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3034" name="AutoShape 26" descr="Resultado de imagen para imagenes de escudos de municipios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36" name="AutoShape 28" descr="Resultado de imagen para imagenes de escudos de municipios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42" name="AutoShape 34" descr="data:image/jpeg;base64,/9j/4AAQSkZJRgABAQAAAQABAAD/2wCEAAkGBxQSEhUUEhQWFhUXFxoYGBgXFhoZGxghICAdHB0cIB8cHSkiHB8lHBkaITEhJSstLi4uHCA1ODMsNygtLisBCgoKDg0OGxAQGzQkICYsLCwtMCwsLC0sNCwvNCwsLCw0LCwsLCw0LCw0LCwvLCwsLCwsLCwsLCwsLCwsLC8sLP/AABEIAQAAxQMBEQACEQEDEQH/xAAcAAACAwEBAQEAAAAAAAAAAAAABgQFBwMBAgj/xABQEAACAQIDBAYFBwkGBAMJAAABAgMAEQQSIQUGMUETIlFhcYEHMpGhsRQjNEJScnMWU2KCkqKywdIkMzWz4fAVdMLRY9PxFyU2Q0RUg5PD/8QAGwEBAAIDAQEAAAAAAAAAAAAAAAMEAQIFBgf/xABAEQACAQIDBAUKBAYBBAMAAAAAAQIDEQQhMQUSQVFhcYGRwRMUIjI0UqGx0fAGFjNyFTVCU4Lh8SNikrIkotL/2gAMAwEAAhEDEQA/ANxoAoAoAoAoAoAoAoAoAoAoBV3i3jwzRYuDpHEiI6HKsgIbJcWZR3jn7qA92RvPhkiw0WaVncRxC8cpOYrzZl14cbn2UA00AUAUAUAUAUAUAUAUAUAUAUAUAUAUAUAUAUAUAUAUAUAtbY2nIkjgM2VWUZVA4FVJPqkmwLHyrhYnGV1iZUouyVuC5dPSXqdKDpqTWZTYnaszRyqQ6hhKpNhqAgsTccDqLjsHkljK0ZRSny4Li7PgFSg08iXsDeW8cSkA/NIygizWIyg3H/YcRrqKsrGzg5b6TSbWRG6EWlYasFjUlF1OvMHiP9O8aVeo16daN4O5BOnKDsyTUxoFAFAFAFAFAFAFAFAFAFAFAFAFAFAFAFAFAFAFAFAJ292AxYk6XDHNGbdIiqC4IAFxfipAGg1B7b6UauCpzq+UauyxCs1HdM921tbGI5UmVUOhDR6WOh9ZdKjlg6O8nu8ekkVR7rzLTYO03mjPTRWVRkWVCUY8Bwv1rWGt/K9UcSlSk1B53vYlhmk2M2zekV1MZBu3VPAAcAgXlwu1+wnTQLWwLl5ZOOT06+bfRy+296yW7noPNepOWFAFAFAFAFAFAFAFAFAFAFAFAFAFAFAFAFAFAFAFAFAQtt/R5/wpP4TQC9BIsSRh2HWRWGvC4Bs3Zx0PCvPY3DblVzTvfPp++R0KMnKGmh1jPRvmjAVvAWPiPIaix0GtUaWOqUJ3jn1/dyaVJTjZnu1NtdTriWNx6rRtdGPK509hHheux/EIVYXzT6CGnhmpWVmuklbqbWadXV9WQjXtBva9ueh91W8HXlUi1LVEWLoqnJOOjL6rhUCgCgCgCgCgCgCgCgCgCgCgCgCgCgCgCgCgCgFPaW9TK00cQQuhH2iUBZkDEWs12jksAb6C4sb1skauViJgY4pbNP8APsdbyHOPIeqPAACtmuRonzLKbYOGlWyIIm5NGMoHio6rDxHmKgq0IVFaS+pPTrTh6r+goRY+TDu0ZscjFWX6unNTyB4/yrgYrAqM7PsZ1aVVVY72j4jBg9rwzrlBFyNUa1z/ACYf70qlVTpobruSNhhcNI5UMVcC4FyVy31HaOtz8r8KubLxkt5qUW1zSvbrSI8VDeSzGmKQMAym4PA16NZnMasfdAFAFAFAFAFAFAFAFAFAcMXjY4heR1QfpMB8aGrko6sMJjI5RmjdXHapB+FDMZKWaK3eXa74dY1hj6WeV8kaE2F7FiSewAEmsN2I6s3FJRV2yu2ZvFiEmjg2hAkTS3EUkbZo3I1KG5JVuy/H467zvZmsakk1GorX5aDVW5OR8Zjo4heWREHa7BfiaGspRjq7HmA2hFOuaGRJFBsSjBgD2aHjWE09BGSlmnck1k2MI27KwxLm9j0yk/qpiAvskYHxqZRIHLU77O2u6A631tr2WFvPv4m9bbppvMacJvEF+tn6oOilbHW6m5PCw17+Fa7tzbesRN35UmxbSShSvMsLrc5rEjmL/CqeMUFOG90lvBuTjO3QN+ypgZmgZhMhiDklVspuAy6AaG4I7Kr0ZXm6be8rdHauos1Y2gppWd7f7LGPZpjkVoz1dbhibgEcjzF7Gx7OPKlLAwo1fKU8k9V9CKVdzjuyOGI3rwaSmJsRGJAbFb3sewkaA91Xd5FN1qadmy2gmV1DIwZTwKkEHzFZJE01dEba+0kw0Mk0pska5jbiewDvJsB3msN2MTkoRcmKEm2tqCI4wxYYYYL0hizMZQlrklrZcwW5/keFaXlrwKznWtv2VuXEeIZQyqw4MAR4HWpC0ndXKrFb0YON8j4iMNwtmv5aaVjeRG69NOzZawyq4DKQyngQbg1kkTvofdDIUAUAUBU4ndzDyyGSeNZmPDpRnVRyCqeqPG1zzJrDinqRulFu7Vyr2juNCethXfBy/agJVT3FAQLeFqxurgRzw0XnH0X0CVvU+O2dNh5JMUMV0ZZ1VkC5QRkN7XNmVmF76WrRpriVazq0pRk3exdbK2fBtXFR49cS/wA2Y2bDEC8bJw1v6pIve2uuvEDZLedySEY15qopacDRa3Lxmy7MXaW1MUmJzGKAAZAxW5JsuoN8oAY2HM1Ha7zKCgqtaW9oj30cbr4nCYzEs6dHBZkUFgc/XuhFjwCg6m3reNkU0zOGoTpzlfQ0ipC8IO8m4LSyTTQuuZussbA2LcT1r6XJJ4c7d9SRqWViKVO7uIDbLmR8ssbqw0ylT7raW8NKmi09CCSktSa+DmGhRl4CxUr8axOpGEXJ6IQpznJRQ37l7IQ5hLHI1yNRdUHbc3F/DXwrjxmsTUcpxfRyt9TsuDw1NRg1087jrgdmRQ3MSBSeJ1JPmdatwpQp+qrFWdWc/WZLNSGhmG6Po3KyYgY+NZFIAjfObsbklxY3U8PW1v744w5lCjhLSl5RXLf0VSt0WIiZiwhmKAnna4J9wPnWYaEmEbtKPJjVt3ZKYuCSCS4RwASpsRYhgR4EA1s1dWLFSCnFxZkm2tsx4TDvs3AO0odm6WVrEdbRkSwtYganhqbam4i4bqObUqKnHyVN3GTYG5j4mCOSfaGJkRlF41cqotoU1J0BBGgHlW6jfiT08O5xTlJsccFu3hIVyR4eIC1jdAxPizXLeJNbKKRajShFWSJWz9nRwArCoRSb5F0UH9EcF5aDT30SsbRio6EusmwUAUAUBD2rtSLDJnmcKvLtPcANSfCsN2NJzjBXkZvvB6VmBK4WID9KTU/sg2HmT4Vo58jn1ce9ILvFhNibU2ienKSOH1DuyxgjlYEjq9mUWrGbIPJYir6TOqbo7TwJ+UIBGUGrLLHw7CGNmB06ut9NKbrWZlYevS9JDXu/6V4zZMahRuBkjBZD3lfWXyzeVZU+Zap46LynkcV3lw0G1unjmVoMVGFkINujYWAYgjQaDU/aY8qXSdzVVoRr7yeUtesfN6NsjB4aScjNlGg7SdBW7dlcu1ank4OQoYDevHRQYp8bFlaN0EZKWHWDEjTRgoUEH9LjWik87lZV6sYSc0ctw978bPiuhxSdR4jKpMeQqv1WvpdDwvbXTWkZO5jDV6k57s1wuOfy8Fy4PVtlTv5s3gdAPu34EVKkXGzPt6trhp3y68B3aAA++rEI5Facs8i13U3mxbKydE2ICg2bgVNtAzHQ+2/jUdSKWhJTnJrQX9lb2bTjmifFZ+jmYhVeNUBsdQBYEdgv79aqqT4lONevGSc9GXcm3to4fHM2IX+yPiegRSANDcoyWFz1RcknibeGbtPMldWrCpeXq3sNm9+8KYHDtKxGcgiNPttyHgOJPZW8nZFmtVVOO8xE3Q3xweAwYDu8s7s0kiohvmbldrDQAXsTre160jJJFKhiadOGbu3myp2pvhi9qP8AJ4mTDRvplLkZu5ntex4WAA1sb1htsjliJ13uxyR5/wCynHAaNB4CR/8Ay6bsjHmFTmiH8o2lsdgGLIjHQEiSN7dnGx8LG1M0a3r4d9Heh33b9JqS2XEoIz9tLlfNTqvtNbKfMtUsapZTVh/ikDAMpBUi4INwR2ity8nfQ+6GQoAoD5dwASdABcmgMO23tCbaOLVI9XkbLGpOka6nXssAST3HwqFu7ONOUq1Sy46F9vBuJFg8PDLHklkjmR5jNIsYlUalBnOVQTy42J1Nqy42RZqYWNOCazaed+I87nY+afDLJOIwzM1ujZWGW/VuVJW4GmndwNxW8W2sy3RlKUbsy70j73CeUQ9JkiDWOhNhwLELqTbl2ac61d2Vasald2jofGBxe76KA5xErW1ZllW58EsB/vjWdxEscDSSzVyJth9iSKfk82IhbkDE7p5g9bzB8jTcXA1qYCEl6ORTflfP8mbCNLngIyhWW+UA3GViMwtYWB4dgrXdlaxD5DE7m47NDZtb0nw4rBNh54H6RkALqwy5hqG11AuLkdlxfnW+dizOE6lPdks+sYsJvGz4SDphkCxqGU/XIFsxHYeIXtOvAVLTg2szbfaik9RY27vfc5S+QdguWPjbh/vjUl4xMKM55rQrtkbXwRcHEyOqDWyRsS3de2g7/wD1GJVssjMcO75mg4T0mbMjUJGXVRwAhYD4VDcsbop70ekSKfFYd0iZ4cOxcKxydI2ljwNgpFx263rR3uVa1OpKaaWS6SDvT6RpcWYTGgh6F+kXUSHOBZW6yAaXNhbnWHvM0rQrztZJWz1uVWGx8eLm6TaWKlsPsoXY9y6ZYx5eXOm63qRLB1Kkr1WOGE2pu/GLCJm73jlY+86eVbbqLccJSX9JR70TbKZM+AaSKZTfKUkyP2jrXynstpytrcYcVwIK2CTV6eTNB9GW8pxUZiY3aNQb8wOFj/Lz7Kyiejvr0ZoqfSRiZZJnwhnwqwyLHbpZFVoWDZix+tdvZbs1J0m+BXxLlJ7l1Z8zzfTcONYflWBADIgZ0XVZFA1ZRyNtdND48cyjxRivhY7u9DU+/RRtwsTATdSpdL/VI9Yed7+R7aQZjBVb+iaXUh0AoAoCq3qnyYPENw+acDxIyj3kVh6EVZ2py6jMvRAofHTufWWIhfAsoJ9gA86jhqUMDnUkywUwbS2riIsWz/NFosPGAcvUv0jXsQCSt9eII7BWcnLMk9GtWcZcMl4lHDtp9jYjGQobp0chVT6okCkxtbv6oI7x2CiydjXDy8lWdPgzO8NH0mZ5CWZmJJJ1YnUsTzJJvXUwWFhUi5zN8bip05KEMiT8lT7Pxq/5nQ935lDz2v73y+gfJl7KeZ0fd+Y88r+98j35OvZTzOj7vzHnlf3vkfUcSgg5QbEG1YeDotZRMrG1k85fIvMbt0vwB8+A8udRQwefpPuN54tf0rvKN4wSSRcnUk31qbzOj7vzI/PK/vfId90t3sNLhw8kQZszC5Lcj3Gvn/4jxlbC4106Mt2O6nbLp5nqdlQVbDqdTN3ZcDdTB/mF/af+qq6e0PJuXlXvcrLtX0L/AJCl7p6N08H+YX9p/wCqubLamOhbem1dX0WncbebUuR7+SeD/MD9p/6q1/i+M/ufBfQea0uQfkng/wAwP2n/AKqfxfGf3PgvoPNaXIDupg/zI/af+qpaW0doVGlGbzdtFb5cA8NS5Hyu6mD/ADI/bf8AqqzisTtCgr+UuupfTjwMLD0nwFvZ+O/4ZtOUxeoscgyknUGLpFW/4gXXsr0Gz8RKthY1J6u9+xteBycYlScrcC93A2LDio8Ti8YDMQWLaZmJtmJsOdrWA7fCrcVzONhqcailOeZfeiTaQlixMKZzBFJ8yXtcI9zkNrjS17XPr0pu+hYwc96LXBaXEj0c4lY9oIAep0jKveGDIPitYjqUsM0q2Wlzd6lOyFAFAJvpTxoTBiPnLIot3L1yfaF9tay0KmMlanbn/wAmRbubbfA4oTJrYkMv2lPEfA+IFRrJ3OXSqulPeRpsnpBwUd5lw7dMy2LKkYLdxe+a2g5cuFb7yOi8ZTXpWz7DId4tpNiZJpn9ZyWsOAvwA7gLDyrVZspUZueIUnxZB2b6nmf5V39n/pdpttH9XsXiSqvFAlwYTTO5yp7z4Vz8Xj40fRWb+/ux1MFsyddb88o/F/fM6rioF4Rk95t/M1xp7RrSfrPsyO7T2dh4LKKfXmTcL8nm6tsrHgD1SfC2hranj6qeUu/MxUwGHks4Lsy+Rx2psNohmXrLz7R411sNj1Ue7PJ/A4eL2a6S36ea+K+pUV0Tlmk7i/RF+83xr5d+Lf5i/wBsfE9rsT2RdbL4CpsDWjUopx4ZdP3yOk1mCMCLi9u8EHv0NZxuHjWpNPVZr76TKyZ9V5IkA1NQpeVqRhzMM+SRcDW5vyPnc8q9fTpxpxUYqyRHqArkbXqRsqd89bfXwNoIy3fX6dL+p/lrXb2R7DDt/wDZnB2rpPs8Cz3D3xbAM6lM8UlrrexBHMcuBsRz01Fq6Kdjg4bEuk7cGMu83pIBw7R4aPo2kBGa4uoPEgLwPfesuXIsVcb6Noqxn+xJzG4kXirKw8VNx7wK1RRpuzufpPDzh0V1N1ZQwPaCLj3VMegTTV0dKGQoDGPSVtnp8UVU3SEGMd5+ufaAv6tRSeZyMXU355cMvqI0kDMC4U5QwUtyuQSB42U+ytSm4tq5JwmxZ5YHnjjZ4o2yuV1I5+rxtqLkDSsm8aM5RcksiL/wqaSGWVI2McaM7vaygDv4E9w1rMdSXCU5SqJpZEHZfqeZ/lXe2d+k+v6G20f1V1fUuMFgiSC+iAFmPcNffWcVjIU4Pdeen31fM3weAnUqRc16Ov07/kR8XO0jXOg+qOQHZXlpScndnq0klY4FTWpk8oB43P2h06tFJq6i9z9ZeGvaRwPiKsUpXyZBUVs0UG8uzOgmIX1GGZe7tHkf5V6XBV3Vp56o8vtDDqlUvHR/bQ57jfRF+83xr51+Lf5i/wBsfE9NsT2RdbGCuFhsTPDz3o9q5nWauK29+9Bw56KIfOkAliNFB5i/rH3Dv4V6/BSjiaflOGlipWqbnorU83L3j6cdDKfnVGhP/wAwf1Dn2jXtrhbW2b5u/K016D+D+j4d3I3w9be9F6jVattm4JxarT7F4/Qmk+AXq5jMfHD+is5cvqYSuFeZqVJVJOctWSGa7wbPfEbUaGO2d8oW5sCREGtfvtavbbHV8DDt/wDZnB2lBzc4r70IkW62MaURfJpQ5NtUIUd5a2W3fe1dDM80sNVct2xE2tsx8PNJDJbPGbNlNxwB0NhyNDSpTcJOLOhw7wyNFIpV0NmU8v8AfG/OhndcXus2P0X7Y6XDmBj14dB3ofV9huvgF7akizq4OpvQ3Xw+Q6VsXBW343nXCxmONh07jTX+7H2z2d1/5GtZOxWxFdQVlqZpsfd+XGkJh1OS/XnYERjttf1z3DuuRxqNJvQoU6MqmS05jdvvu3FhdlLHCNIpUdmPF2N0LN3nOPYByrdxsi1iaMYUbR4NfQ4+hPEjo8TF9YSK/kRl/wCn31iHExgH6LXSNHpH/wALxv8Ay8n8JqQvn5z2T6h+8fgK7Ozv0n1/Q420f1V1fUY8MueGRgDmLIhA17Tf90e2udtNShaF8s7drOxsycZqVS1m7J9i4HwmE7q5NjqXB8JSwuRHwpJAHEmw1t8axYzcs9mYSTC4mEsR17jQ34i1jp2kGs08pI1bUkyx3yOaNDzDW9o/0rt7Nl/1Wug421Yf9FPk/qXm430RfvN8a8T+Lf5i/wBsfE6mxPZF1sYK80dcWN+9j9ND0qD5yIE/eX6w8vWHn212djYzyNbycvVl8Hw+ndyK2Jp70brVGbwysjBkJVlNwRxBr2EoqStJXRQTtmjV92dvLior6CVbB1/6h+ifdwrkY+qsLDefZ0v71L9Ke+i4rx85ynJylqyyFagSsF/8QxffX/Jr3OxfYodvzZxsX+q+w3CuqVDANskYrakuXUSYhYx39YR387XqHVnFq+nXfWl4Gob8blrjLTQkJiFFgT6sg+y1uHc3+lpJRvodGvh1UzWpn+FxcuzsQkkkbQyLoyPosi8wrjqt5HiB2VHezKKcqMt5qxsWyNqRYmMSQtmU8e1T2EcjUqdzqQnGavEhy7u4NWaZ4Ii2rs8i5z2lrtf20sjXyVNPeaEXDbem2jtKKBXaPDIS5jQ5bqguAxGpzHKCvCx8zre7K0akqlVLgPu9eB6fBzxgXJjYqP0h1l/eArZ6FqtHeptdBjO423Bgsakjm0Ui9HIeQBsQ3kQPLNUSdmcnDVVTqXejGn0tbexaRzRrGgwkkRjDnUyl0uSpB0y9ndfW4qRt3OhOrNVUrei8jI9hSWW9gbMdCLg6CuzgY71Fq9s+GuiKeOlu107Xy49o+4IpNGrKzR8iqEAAjuINcHF0pUarjJ36XxO1hakatJSirdB7PDl+uz/fIPwAquncsWzIjjWx4GtjZei7FdjI6wyVE2Ul3wrcSASfYDf2ikPWNY5XRz3ln6qL33/l/Ou5suF5yl0W7/8Ag4+2JpU4w5u/d/yNO430RfvN8a8V+KYOe1N2OrjFfM6mxPZF1sYLGqUNjP8Aqn3L/fgdTePctXKOy6NN7zu30/Qw5Myne/Yvyac5R8092Tu7V8j7iK79Ke9HpOfVhuy6Ct2XtB8PIskZsw5Hgw5g9oP/AGrXE4aGIpunPT5Pmawm4O6G4ekLT6Pr+Lp/BXA/Lrv+p/8AX/ZZ876Pid8Bv6ryIjw5FYgZukzWvoDbINL99R19gSp03OM7tK9rW8WbRxSbs0Um8WPeDarSxnK6ZcrWBteILex0OhPGuxsd/wDwYdvzZzNpTcXOS6PA0eTfGTDbPZsU6HFHMsIUoS4IGWRghKra5J4XAHAm1dLeaWZzXiHCneevASvRls/pMdDzCZpW8hYfvFaxFZlPCRvUXebo63BGuotobH2jhUp2DNN3t6pY8VJgscwmRZDGHdVzceqWsLMCLHUXF60T4MpQrNTcJj9h9i4aMkph4VLetliQX8bDXifbW1kW1CK0RXb+Y7osFKb6tZB334/u5qPQjrytBiF6HMGz4ufEWORY+ivyLMytYd4Ca/eHbWsdSthItycjXa3L5+ft+Nj/ACbEzRgdUNnT7rageVyv6tRSVmcTEU92TR3k3QM2ynxvyq6xwysIuj1BW91vn01HG3C1Zir5lnDYe+7U3tBJ2DGWXKouS9gPIV2sDOMKMpSdkn4Ijx8JTrxjFZteLHjB4YxIE58T41wcZiPL1nNaaLqO9gsP5CkovXj1nuKBGvKq6TRZkiOZLm55VuaJXdyM0TSHTh2nhWGyVFksfRhSdQBl/wB+yswydzVi5tOcvISRbsHYK9VgowVFbjvz6zye0Kk513vq3JdA/bjfRF++3xr5/wDiSr5Laym+EY+J6fYnsa62MOasS2jho/1d12dTdZ5m7qrT2vRXqpv4ffcZ3WV+29lpiYjHIbc1bmp5EfDwvVRbXrqopxVkuHPrfy5Gs6SkrMzXaG7OJhYjomccmjUuD32XUeYr0lDamFqxvvqL5Sy+eXcUJUZx4EP/AITiP/t5/wD9Mn9NT+eYb+5H/wAl9TXyc+T7j0bGxDdUYeYX0uYZABfTU5dB30eOw0Vfykf/ACX1Hk5vg+4YMfsxcTtoYd2IWQqpZbXFob89OIqtsZXwUO35sgx8FOcovo8D43z3djweJWCOVpDkDOSAMtybDTuF/MV0GrOx52vQjTmopmg+iXZoSGXEtYZzkUnkq6k912Ov3RW8UXsHC0XIf4ZldQyMGU8CpBB8xW5dTuYl6RYGh2rIxFllVHXyUIfeh9tRvU5mJTVW/M2PYmM6bDxSfaRSfG2vvvUiOjCW9FMh7wbupjMgmd+jS5yKcuYntPHhppbidaw1c1qUlPUsNnYCOCNYoUVEXgqjT/UnmTqaybxioqyM8xOzFl2zNJLiBC8LYeSLMbZowoLKt2FgSGB4+sdDc1Fa8ik43rtt2tawr757S+V42d41LRRBUzAXFgctyeV3YgdulG7srVp+UqNrREbYm2OjwO0sG50kw0skd/tBDmHiVAP6h7azB2diXBVN1um+tC56P3USDN9pgPEqLVcnGcsDNQ97PqyLG9FYyO97uXXmPmJjzdgPI/yrhW3c0dmLIuKxAVbaHt7D3VsvSzZs0UmKkjTiWIPALoQO+4q/g8JPEXtlYpYjGww7W9nfkMawJkUL6thYj499UJxmm76rgWYTvmuJDxcmVbNYnkL389DWVJvI3kyh2lGuXMCOVhz7x8da62yJT8s1bK2fgcnaqi6N3rfIddxvoi/eb415L8W/zF/tj4nT2J7IutjBXmjrnHE4lYwCxtmbKCeFzci/ZwqSnSlUb3Vor9hhyS1FDbA6T5OcSsBb5Wq3BVvm7voTb1OGh8wDXewv/T8oqDkl5NvO69LLNdP2sipPO29bX4F9s7HMpKymIAyBIhGwOltBYDQafHurmYihGSUqale15bytn9fvmTQnbJ9hb1QJgoBAbGJDt9ZZDZEIZj3CA+/ur3OxvYodvzZxMbJRqSb+8iueeTG4l5ipMk0nVUa8dFUeAst+6r+p5q7qTcuY37pY+GXBYjZ+Ml+TlZb3YhdM4Yob8wykEdhrKzVmWqE4uDpzdsxo9FkAXDz5CTCcTJ0J5MoCrmHYCVOnjW0CxhFaD5Xduov94d3oMbGEnW+XVHXR0Pap9mhuDYXGlbNXJ6lOM1Znm7exzhIjF0nSIGJS62Kg8QbGx11vpxNEjFOG4rXLaskgUBQ7y7oYbHFWnVs6iwdGytbjbsIv2jS57TWrimQ1aEKnrI+9l7q4bD4d8PGnUkBDkm7NcWuT3craDlWVFIzCjCEd1LI/P+9OEMYlVvWQvG3iLj+RqNanMjG1aPXYpdhHqH738hXc2d+k+vwQ2j+qurxY2YbeR1WzqH772PnUVXZFKUrxduglpbVqRjaSucsTtovwQDzvWkNjQT9KTfw+pvLbE2solZJIWNzxrq0qUKUd2Csjl1Ks6kt6buybgNsSRDKpBXkGF7eGtVsRgKNeW9LJ9BYoY6rRjurNdJ7Nth24hfIH/vUC2RQXF9/+id7VrvgvvtIUspbib1fo0KdFWgrFGrXqVXebuaLuN9EX7zfGvmf4t/mL/bHxPYbE9kXWxgrzR1yLtHAJOoWQZlDBsp4Na+h7tanw+InQk5Qdm1a/I1nBSVmJ+N2UoEHSYWKItjFjITXMl30Og0sB48bDhXepYuTdTcquVqTefCWXS/8AWmepUlBZXjbMuNl7EXOWbDRwmOQGNozcsAOBuo07+fYLa0MTjpbijGq5qUbNPg+/Xo+uUsKSvdq1hirklgKAyTff/EZf1P8ALWvcbH9hh2/+zPPbV/r6l4D76JNmBp3kI/uUAH3nuL+xWH61dKKOZhIK9+Q87X3LwWKk6WaEFzxIZ0zW7crC57+NbOKZanh6c3eSLrCYVIkWONQqKLKoFgBWxKkkrI7UMhQBQBQBQBQH549I7Ay4wjh0knxIPvvUfE5sv1l+5fMjejndyPFYeR3d1ImK9W32UPMd9UcZt+ts6apU4Jprezv0rh1HWjsuni1vzbVssrdfiNf5Cw/nJP3f6aqfnTFf2o97Nvy/Q95/D6B+QsP5yT93+mn50xX9qPex+X6HvP4fQPyFh/OSfu/00/OmK/tR72Py/Q95/D6B+QsP5yT93+mn50xX9qPex+X6HvP4fQPyFh/OSfu/00/OmK/tR72Py/Q95/D6B+QsP5yT93+mn50xX9qPex+X6HvP4fQjYvap2cRh41zrbPmY2OpOmg7qt0Nmx2/Hz2tJwl6to6ZdfWQVsZ/DGsPBby1u+k4fl3J+ZT9o1P8AkvD/AN2XciL8w1PcXeH5dyfmU/aNPyXh/wC7LuQ/MNT3F3kTGb0JKc0uEgc2tdxmNuzUcO6p6X4VVJWp4iaWuVkavb0pa00SY9+HUACFAALAAkAAcBUL/BlCTu60r9SNvzDNf0LvPr8u5PzKftGsfkvD/wB2Xch+YanuLvD8u5PzKftGn5Lw/wDdl3IfmGp7i7xQ2vjziMYZCApYroO5QP5VNHBRwUPN4u6XF9OfiYrYh4ii6rVr/WxsPojkFsQvO6Hy6w/l762iR4XijQ63LYUAUAUAUAUByxM6xozubKqlmPYALk+yhhuyuZvtX0kSMGWCIR30Ds2ZgO3KBYHzI8a03irLEN6IzPeM/MPfmDx8CawtSsvXj1oYvQ59El/5g/wR15P8Q+0R/b4s9VgP031/QfK4JeCsA8LDtoD0GlwFAFZBnW/30ofhr8Wr6d+Ef5f/AJS8Dx23val+1eIt16g4gwYWAH5MfkysGVc7ZJtPnGS5ysFN1CnUG5PgK8xWqOPnC84as5bq3oZ+ipWV1dWd1k1pzuzsQgn5J+TWaV3Z87X5ZlJivXfQL1m0AsBqdLcrcK9Bhf0Ielveis9b5a36TmV/1JZWzZL2Ct8RGCoYEm6lcwIsb6c+2qe2HbBze9u6Zp24rj0k+AV66yvrwuScUjjDsXw6xkvGA3RMuhDEkMT2hb2063fVKhOnLHQUK7mrTy3081ZWaS4Jtrna/B3sVVJYeTlTSd1wtlz+9LlNXoDlkBjabzHwrz+P/Wl2fJHYp+xd/wAx52TtKXCyCWE2a1tRcMDyI5jQVTTNYScXdGibp78HEzCGaNVZgcrJexIFyCDe2gJvfurZMt06287Mdq2JwoAoAoAoCHtnBdPBLEDYujKCeRIsD4XozWSvFowr5SqFo5R0ciEq6tyI4686hucmU7OzyZAx+AkxcWIaFfmoIZJHc6Lopa3ibWA778Kys2bUYyqVE46J3Lj0Nn+yTfjn+COvKfiL2iP7fFnrMB+m+v6D4T26DmeyuRhqSq1Ywej/AOS5JtLIpNqNi2b+xthXTkC3zn7wI9lvCvVUKGGprKP316lOqq1yokbbK8IAfuyQD4sKuLyPP5lf/q8vkfcP/GDxiRfvvCfhesPyPP5mV5XkW+BxskQIxsuHVzYIkRJa5+0LAa3HAedc/FYGhVi3GNnz0/57SxSlUWpc15JF0zrf76UPw1+LV9P/AAj/AC//ACl4Hjtve1L9q8Rbr1BxDscU/V67dXReser4dlV1hKC3vQXpa5LO+tybzirl6Ty0LuFBjwFsFxajQ2ss4HJuSyAcG4NwOtjXGqSlsh72tBvTjBvlzi+Wq1XG92KWNVtKi7mvr99XLHYpcMrYfDnr+rPNYgsQdY0vqqAjU8WI5AAGTDYeWPksVil6OsIapJ/1S4OTWi0iunTSrVWHTpUtf6pcepdBSq5AIBIB4gGwNuFxzrtOlBzU2ldaO2a7Sl5SW7u3yPmtzQ57K2c2JxscCEBpCQpPC4Qtr45bX764GOV60uz5I7dCDnhN1dPzGJZzAxhxKtHImhDA+R04+PA8QaoFLecPRnkxs9HGEOJxYnUERQXu5FszkEBR4A5j2adtbR1LOF9OV1ojWqkOiFAFAFAFAFAVG1t2MJiXDzwI7j62oJ7ASCLjuNYcUyOdKE3eSIW+ODji2TjUiRUQYSeyqAoHzbchWTdJJWRlPoZP9km/HP8AAleQ/EXtEf2+LOvgPUfWO+0EvGwD9HpfPa+Wxve3MaajmK5mzvaYdvyZbn6pXAHpA2HXDSWAtZ8r3trpcDjflXrFCnxyZVlVq6cD2bZVsrrC5LDMwWYAK3EjneoZKzyzLlPEycbTaXYe7Qwhe0hw92YnODMFC2sB2cR8K13b5tClKK9HfyWmRxeKPMhboYpSbMFHSObBQi5tcmgsTccqlcZuD5WIpVKUW1ry4Z9Re14laExnW/30ofhr8Wr6f+Ef5f8A5S8Dx23val+1eIt16g4hIwGCeZwkYux17AAOLE8lHMmq+KxVLC0nVquy+LfBJcW+CJaNGVWW7EscbjkhQwYY3B0lm4GX9Feaxjs4tz00rm4bCVMTUWKxi09SHCPS+c/l16WqtaNGPkqL65c+ro++vqki40BZCFxQACSE2E9tAjnlJyVz62gOtjUcoT2XJzpq9B5yis3DnKP/AG+9HhqsrmylHFrdllU4Pn0Pp5MpJYirFWBVgbEEWII4giu3TqRqRU4O6eaaKEouL3ZKzPitzUn7g/41hPxD/lPXBxv68uz5I7+C/Qj2/Nn6J2jsqDEW6eGOS3DOga3hcaVUaT1J5QjLVXO+FwyRqEjVUQaBVAUDwA0FZSsZSSVkdaGQoAoAoAoAoAoCi38H/uzHf8pP/ltQGQ+hg/2Sb8c/wJXkPxF7RH9vizrYD1H1j1jY8yEBsnDrWvaxB4HiO6uZs/2mHb8mXXJRV2rop4pwZg+GGGb7AN0fhY6aA8+2vVyhUWqIacsPKNpNpns2zVR0aKAMQFZrTgZXBuRqTcA2rRKJLLE1c1fLq4Bj8GGOdoIw7XMgfEWym+nBhxGvnWrSuSUKs92zk1ysr+B1Z1DIWaNHOrLEuYvf1Rn5LltfXW9ZlU9GzK0qPpNxWXN/EuK8WtCczrf76UPw1+LV9P8Awj/L/wDKXgeO297Uv2rxFuvUHEGjY21oYoHVRkYCNmzqHM7BhmW97Kg0stjpdiGItXlNpbOxlfExnL0k3JLdbSgrZPTV8XdK9o3SzO1hMTQp02lk8m78Xx++2wvY2cSSM4VUDG+VRZR4C5t224a6WGlekwtGVGjGnKTk0tXr98OfPM5VaoqlRyStc67KxKRyBnjSQWIyuLrrzI56X4g2vexsBUG0cPVr0HClNxfRq+i/+1fS6TbJMLUhTqXmrrp+/vUt95sdDKFF88ypH86nA6dZHzMSSosQwJIvlN8t65GxMLi6Lba3ablL0ZarlKNktXk00k/WSzsXdoVaE8lnKyzXyf2+QuV6U5JO3B/xrCfiH/KeuDjf15dnyR38F+hHt+bP0tVUshQBQBQBQBQBQBQBQFHv3/huO/5TEf5bUBj/AKFvok34/wD0JXkPxF+vH9vizrYD1H1j1j480bAl10vdPWFtbr36Vzdne1Q7fky3UdotlPHihJKpgeEvYWEkRV7ganMF4mxPGvWThUiuggpTwzVpp36BP3s34jw83Rx4eOV1AMj5nCZzZjkytqBfiedbUsJvx3mzWtjPJScEnlzt9GW+yd44cdEJyuGSXMwlWVnHALlKjNqLc+6tKtCUJW1LGFxUZR1kkuCt252Lv5QCUQt1x6ww8ZAK2XJmY2OUKNbX0PdUD0ZM4+i5pZWy3n13y5sva8atDUzrf76UPw1+LV9P/CP8v/yl4Hjtve1L9q8Rbr1BxAoBrTdS+y2xlnV1e9jbLIhIW4HEWvz42PG4tycPVmsVOM+LaWfDhZfbO/jYU5YOl5JJWim7LO+ju2k+myy69Rf2bs2XEPkgjaRrXsovYdp5Ad5rpzqRgrydjh06cqjtFXPnH4GSBzHMjRuPqsLHx7x31mE4zV4u4nTlB2krEatjQm+j/wDxvC/iH/KeuBjf15dnyR38F+hHt+bP0vVYshQBQBQBQBQBQBQBQFPvjh2kwGMjQFnfDTKoHEkxsAPMmgMU9CeJUwTx364kDkdxUAH2qfd215P8RQl5WE+Frdt/9nU2fJbrXSP+0lvE2hOl9GynQ348uHGuPgWliIX+8mdDecc46las80suZC8elxniV0Fl1s/HW3Ic69W01oyOMqaW7OGfXZmf7V3XmxUskkURZWbRgFjU8rqGI00qdbRwtGKjOaT7X8kzm4jD1ZVZNLi+JN3Q2WcIJUniUMWBUSQiQnS3V0ItpWlbEwq2lSlddBbwGHluy3lx52HSR3aREkDWVjrcRq5HqkL9e1ha1QOruQe93k88PGUd9PsWfeXVeMWhIZ1v99KH4a/Fq+n/AIR/l/8AlLwPHbe9qX7V4i3XqDiHqgX1NhzPZWHpkZVr5n6SfZ8M+F6FbGB4gi5CLZSLKVPDhYg15tSlGe9xv8T0m7GUN3hYhbt7uwbNifI2hJeSSQqDYcLmwAVRf2k86krVp1pK/wADSlRhRjkZh6StvxYwxmO3VLhTpcrcqSbciy3Hd4mujgqUqbd+g52OqwmlYSK6Bziy9F+HafbUDRi4jzyOexQhS/mzKPMV53EzU6spL74HosNBwpRiz9JVCTBQBQBQBQBQBQBQBQBQH539IGw5dh7RGOwy3w0zHq8FBbV4jbgDbMp7ueU1VxmFhiaTpy7HyfMkpVXTlvIfNg7ahxkIlga6niD6yHmrDkfjxFxXg8ThamGqOFRZ/B9KO5TqxqR3onabAAm6s6G1uoxHuqWltCtBWvfrJetEsVWq1HUm5viapWVjhicMXt85Ig5hGy38TxqXD4udBNQtmbKy4J9Z9x4dVtYXIFgTqbdlzrWlXEVavryv8u4xc6VCDOt/vpQ/DX4tX078I/y//KXgeO297Uv2rxFuvUHECgHfcPfw4IdDOGeDUrlsWjJ10uQCpNyR2m47Dzsbh006i1OlgcQ01TfYU+9W9E2LlkvI3QlzkQXChRcLp221Pf5WsUMPCnFO2ZXxGJnOTV8igqyVSv2njLdRdWOmnEX5eJ7K5+NxO6vJx149H+zoYLDb78pLRadP+jefRJuadn4UvMLYmezSD7Ci+SPxAJJ7yeIArjnYHugCgCgCgCgCgCgCgCgCgIu09nxYiJ4Z0WSNxZlYXB/7EHUEaggEUBh28Xotx2zpTidkSPJHxMYI6RR9kqerMvv4aG16gr4elXjuVFdG8KkoO8WQcB6VGjJjx2GdJF0bILG/fG9iD5156v8Ah13vRn2S+q+hfhj/AH13DFhvSNs97XmKE8njce8KR765s9i4yP8ATfqa+pYWMpPiXWB2/hZjaLEROfsiRc3sveqdTCV6Wc4NdniTRqwloyyquSBQGdb/AH0ofhr8Wr6d+Ef5f/lLwPHbe9qX7V4i3XqDiBQHGXFovrOoPZfX2VXrSotbtRrqv4FmhGunvU0+u3iyO214u0nwU/zqN4+iuN+w3WArPhbtOeHxU2JkEOFid5G4BRmbxsNFH6R0HdVSttCUlaCt08S3S2fGLvN36OBsnoy9FowjLisbZ8QNUjvmWE/aJ+vJ38ByvxrnHRNSoAoAoAoAoAoAoAoAoAoAoAoAoCBtXYmHxQAxEEUwHDpEVreFxp5UAp4v0Q7JkJPyYoT9iWQe7MQPZQC3tT0B4Vgfk+Jmjb/xAkq+FgEPvPnQCtjd1NubI60LHEwLyjJlUDleNusunEpwtqapYnZ2GxHrxz5rJ/fWTU8RUhoy33S9IsOKIjmAhmNgLnqOexSeB/RPkTXl8dsWrh050/Sj8V1/VfA6VDGRnlLJlf6QGAxNzoBGt7+LV7T8ItLZ1370vA81t1N4pJe6vERsRtm7BIVLsTYaE3J4AAatXXrbQSypq/TwK1HZ7edR26OIz7F9F21cbZpQMPGfzxKm34ai9+57Vz6lepU9ZnRp0KdP1V9R42T6CMKgHyjETSnsjCxKe76zexhUJKM+D9FWyo9RhQx7ZJJH9zNb3UA07N2XDh1yYeKOJfsxoqD2KNTQEugCgCgCgCgCgCgCgCgCgCgCgCgCgCgCgCgCgM39Jnothx6tPhlWLF2vcaLN3OOAbsfj23FrAYtsnZ2N2rio8EzEPGCkhcG8aodS/MlSctuZsO+sUoqlTdOCtG7dulmJLenvy1tbsP0VubuLhNmoOgjDS2s0zgGRu3X6q/orYeJ1rJkZ6AKAKAKAKAKAKAKAKAKAKAKAKAKAKAKAKA4YrGRxC8jog7XYKPaTWHJLUyk3oVr70Yb6rNJ+HG7j9pVy++qtTHYeHrTRKsPUfAgT75oGCiF7lggzvEl2IzBbZy1yova17VXltWjrFN8clw5m6wsuLRCj31kcIyxRKryNEpaSQnMpZSCOiGXVCNTqbDmKhntfdbShok9Vo7fU3WFT/q+BxxO9uIVyt4FCyRxMeidrNJbIP7xb6sov+kO+0X8XqSV4wWjevBa+PcbebQWrZA2fvviZhEQUXpRmUtAQD1In0PTHN/ehezMjC+l6zV2lWhvZLLXXm14X6mhGhTdtfu31KvYuPyYnHY6HJ0rLaX5gsCY3kjKqBMCHcxBiL63Q6XNJbTrRcU4rO3Pik79WfwYWHpu+uQy4jezER9D/AHEgmbKhVWQHqM41aQjXLYdpZfGsU9sTlvb0NNdedvvoMywsFaz1OsW+cpJHQxsQXBCyOD1CFYgCI6XNuOtSLbCXrQ5cVx0NPNVwfwJab5rpmhfVzHdJIjdlvmUZnUkjK2gHI1NHa1F6prK+nDma+ay4NEyLezDm1+lW4B1idhY8DmQMtu+9Tx2jhpZb3eaPDVORMw+3sNIbLPEW+znUN7Cb1ZjVhL1ZJ9pG6clqixBqQ0CgCgCgCgCgCgI+PxPRxvIFZ8ilsq6s1tbDtPdWsnZNmYq7sVeB3qw8gUsxizAEdLZVN+FnBKG/YGvValjaNV2Us+TyZLOhOPAu1YEXGoq2QntAQtr7RGHjLkFjcKqjizHQKOzx5C55VFWqxpQc5aI3hBzluoWZpZ5dZZmUH6kJMaj9Ydc+NwD2CvL19sV5v0PRXxOlDCwjrmcodnxKcwRc32iLsfFjqfbXMnWqTd5SbLCiloUs+zZn6frOSJkMYc3VkzB2sCberI8Vj9hb30NWY1aa3cuDvbW+i+SfayJwk79f39D6w275yFZnBBiiiYKW1MRYLKCTmVyrDW5IZVNzluUsTneC4t99rrq7rq+WYVPLP76SY2yIirKxZgzZ7X9VuocykAFTmQNe/Ek1GqtS6a6uzP626jbciSXw8ZbOVu3VJ1OpW5UkcCQTofDsFaJzStf7eptZXuUEO08MBGqxOojvBGA7DL88MMFuDexZVNzewHbVuVCq223rm8v+3e++khU45K3R8bH0uOw8RLCEqfngetozxu7lDr1ixaSRb8AW9XhWPJVZqzl7vc0lfsyT7NTO9FcOZ3wGNgHQKkZVUfoYusSFJi6S1r6qE6tzwIsBbWtalKp6Tb1V332775mYyjlbq+BIbZEfWyNIhcShmVrN845kYg8VIYnKRwvz0tp5WeV0na3wVv8AkzuLgc12SQIwJNEnlnsV9YydMSCc2gDTAjT6vfpl1b3utYqPdu//AJ+Jjd0z4t99/qfJ2U6KUhcBBNHIi6jKgdHeL7v97bsDKLDKDWfKqTvNZ2afXZpPr0v1X4jcaVlzJWxMOxitiAS5JZlku2XMS2XUkHLmy3XSwUDhUVeS3vQ06OjK/b05m1NO2ZLiwCx6wloT2xHKPNfUbzBrejjq9J+jLvE6UJaotMFvC8ZC4oLkJsJlFgOzpF+r94Ejty16HBbWhWe5UyfwKNbCOOcRmrsFMKA54idY1LOyqo4liAB5msNpZsyk3oUz71Q540jEkvSOEDInVued2IzAC5JW9gDVZYyi5+Ti7voJfIT3d55F7VohCgFLeHAph80sbxoGJLwyOqK5PEoWNlc9nqsewkmuPtDZ1Or6cXuyLmHryXotXRV4VIygkhzxBteoXi9qqQD5g1waeJxFGW6pPLpui9KEJao7fL8QvDEyW7CsTe8x399X4bTxHF/AheGp8iNjsZO+RnkMnRvnC5UF+qyngBrlZrd9qzXxU8TDyc/tiFONN3RPTFKQGBuCLiuN5Gd7NFneRynxyoLsQo7WNhW8cO2a75WSbwKWCoHcsQoyrYEk2GrW5mrcMDJu3zNHUReJsTFn6sKjvlYn2CO3vroR2NPjJFd4uPA7DdrEHjPEvhCzf/0HwqZbFjxl8DTzzoOq7rP9bEn9WJR8SalWx6PFs187lyI67gw/nZOZ0EfEv0pOqHXpOtfiDwqX+G0/efw5W5csjTzl8l95n2dxYrZTLLa7HhDxbNmP93xPSPc8TmNP4ZSve77+ro6EPOZckeJuNGpBWaQEG46sR1C9Hm/u/WydXNxtpWHsyk1a77+m/Lnn1mViZckdm3WfliT+tGp+BFRvY9Hg2bedy5HE7tYgcJom8YmT39I3wqJ7GXCXwNvO+ggbSwOIw8bySJGyICxMchJsOJsyD41XqbJnBN3ViSOJjJ2KnBbywvwcr98WHt1HvqlUwclqiaNRPRlzHiwRfiDzGoNU5Yd8CRTI+0saAhULmZ7qqngbjW/6IGp/1ralhpOWbyQc0feG2niURUE2iqFBMak6C2p7a7X8TqxVkkVfNoN3Po4zEN62Jlt2KI096pm99Vqm1MQ9HbsJI4anyIuKMUZQsA8rGyNNJex5kySE5R7zyB4VUh5fFz3XPvZI92mrpdw2bC2OsfzrsJZWFs49VR9lByXtPE8+QHqMHg6eHjaOvM5latKo89C5q4QlPtrY0mIYWxMsSAaomgJ7SVs3le2lQ1aTqZKTXUSQmo8LlVFui8ZvHJBc8ScOcx8WEtz7K5dXYym7uo+3MsrGW/pCbY2K5CBv/wAjofZ0bfGqz2HJerPvJFjI8UQptmYkccOzfceM/wATqfdWr2XXjpZ9pssTTfEjSRyL60M48IXf+ANWvmleOsGZ8rB8SHM+S5Rgl+KyI4F+0XAIPbyPdxrDpSfrRfczN1wZXQbN6Rs0krSH/wAKJ5G8rKQo8BU8YyWUIvuNW1xYy7J3ZLSRP0HRJHIsheQ/OPl1AABJte3rEWtwq5hsLV31KeSIKlaO60h7rqlMKAKAKAKAKAKAKAi7UwnTQyxXt0kbJc8swIv761nHei48zaLs0zOsVu30ahXgkjYC3SRAyo3ecoJt95VrizoV6b0v1Zl5VISKjAxNh5CRPAyHijOYz42INjUFVbyzVmSRXSW2GkBJcsZHOnzaMwUfZUKDp2nifYBGqM7WjF9xlyS1JkUcjerBOfGJk/jy08yry0iY8rBcSXDs3FH/AOnK/fkjH8LNWVsmvLWyMPFU0TYti4o6MIFH33f3ZF+Nbx2FJ+tPuRq8bHgjmm50gOZZo4iecMTxnzKzC/mKu0dmSpaVWRSxSlrEY9k4WSJMssxma+jMqqbdnV4+PHWunCLirN3Ksmm8l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44" name="AutoShape 36" descr="data:image/jpeg;base64,/9j/4AAQSkZJRgABAQAAAQABAAD/2wCEAAkGBxQSEhUUEhQWFhUXFxoYGBgXFhoZGxghICAdHB0cIB8cHSkiHB8lHBkaITEhJSstLi4uHCA1ODMsNygtLisBCgoKDg0OGxAQGzQkICYsLCwtMCwsLC0sNCwvNCwsLCw0LCwsLCw0LCw0LCwvLCwsLCwsLCwsLCwsLCwsLC8sLP/AABEIAQAAxQMBEQACEQEDEQH/xAAcAAACAwEBAQEAAAAAAAAAAAAABgQFBwMBAgj/xABQEAACAQIDBAYFBwkGBAMJAAABAgMAEQQSIQUGMUETIlFhcYEHMpGhsRQjNEJScnMWU2KCkqKywdIkMzWz4fAVdMLRY9PxFyU2Q0RUg5PD/8QAGwEBAAIDAQEAAAAAAAAAAAAAAAMEAQIFBgf/xABAEQACAQIDBAUKBAYBBAMAAAAAAQIDEQQhMQUSQVFhcYGRwRMUIjI0UqGx0fAGFjNyFTVCU4Lh8SNikrIkotL/2gAMAwEAAhEDEQA/ANxoAoAoAoAoAoAoAoAoAoAoBV3i3jwzRYuDpHEiI6HKsgIbJcWZR3jn7qA92RvPhkiw0WaVncRxC8cpOYrzZl14cbn2UA00AUAUAUAUAUAUAUAUAUAUAUAUAUAUAUAUAUAUAUAUAUAtbY2nIkjgM2VWUZVA4FVJPqkmwLHyrhYnGV1iZUouyVuC5dPSXqdKDpqTWZTYnaszRyqQ6hhKpNhqAgsTccDqLjsHkljK0ZRSny4Li7PgFSg08iXsDeW8cSkA/NIygizWIyg3H/YcRrqKsrGzg5b6TSbWRG6EWlYasFjUlF1OvMHiP9O8aVeo16daN4O5BOnKDsyTUxoFAFAFAFAFAFAFAFAFAFAFAFAFAFAFAFAFAFAFAFAJ292AxYk6XDHNGbdIiqC4IAFxfipAGg1B7b6UauCpzq+UauyxCs1HdM921tbGI5UmVUOhDR6WOh9ZdKjlg6O8nu8ekkVR7rzLTYO03mjPTRWVRkWVCUY8Bwv1rWGt/K9UcSlSk1B53vYlhmk2M2zekV1MZBu3VPAAcAgXlwu1+wnTQLWwLl5ZOOT06+bfRy+296yW7noPNepOWFAFAFAFAFAFAFAFAFAFAFAFAFAFAFAFAFAFAFAFAFAQtt/R5/wpP4TQC9BIsSRh2HWRWGvC4Bs3Zx0PCvPY3DblVzTvfPp++R0KMnKGmh1jPRvmjAVvAWPiPIaix0GtUaWOqUJ3jn1/dyaVJTjZnu1NtdTriWNx6rRtdGPK509hHheux/EIVYXzT6CGnhmpWVmuklbqbWadXV9WQjXtBva9ueh91W8HXlUi1LVEWLoqnJOOjL6rhUCgCgCgCgCgCgCgCgCgCgCgCgCgCgCgCgCgCgFPaW9TK00cQQuhH2iUBZkDEWs12jksAb6C4sb1skauViJgY4pbNP8APsdbyHOPIeqPAACtmuRonzLKbYOGlWyIIm5NGMoHio6rDxHmKgq0IVFaS+pPTrTh6r+goRY+TDu0ZscjFWX6unNTyB4/yrgYrAqM7PsZ1aVVVY72j4jBg9rwzrlBFyNUa1z/ACYf70qlVTpobruSNhhcNI5UMVcC4FyVy31HaOtz8r8KubLxkt5qUW1zSvbrSI8VDeSzGmKQMAym4PA16NZnMasfdAFAFAFAFAFAFAFAFAFAcMXjY4heR1QfpMB8aGrko6sMJjI5RmjdXHapB+FDMZKWaK3eXa74dY1hj6WeV8kaE2F7FiSewAEmsN2I6s3FJRV2yu2ZvFiEmjg2hAkTS3EUkbZo3I1KG5JVuy/H467zvZmsakk1GorX5aDVW5OR8Zjo4heWREHa7BfiaGspRjq7HmA2hFOuaGRJFBsSjBgD2aHjWE09BGSlmnck1k2MI27KwxLm9j0yk/qpiAvskYHxqZRIHLU77O2u6A631tr2WFvPv4m9bbppvMacJvEF+tn6oOilbHW6m5PCw17+Fa7tzbesRN35UmxbSShSvMsLrc5rEjmL/CqeMUFOG90lvBuTjO3QN+ypgZmgZhMhiDklVspuAy6AaG4I7Kr0ZXm6be8rdHauos1Y2gppWd7f7LGPZpjkVoz1dbhibgEcjzF7Gx7OPKlLAwo1fKU8k9V9CKVdzjuyOGI3rwaSmJsRGJAbFb3sewkaA91Xd5FN1qadmy2gmV1DIwZTwKkEHzFZJE01dEba+0kw0Mk0pska5jbiewDvJsB3msN2MTkoRcmKEm2tqCI4wxYYYYL0hizMZQlrklrZcwW5/keFaXlrwKznWtv2VuXEeIZQyqw4MAR4HWpC0ndXKrFb0YON8j4iMNwtmv5aaVjeRG69NOzZawyq4DKQyngQbg1kkTvofdDIUAUAUBU4ndzDyyGSeNZmPDpRnVRyCqeqPG1zzJrDinqRulFu7Vyr2juNCethXfBy/agJVT3FAQLeFqxurgRzw0XnH0X0CVvU+O2dNh5JMUMV0ZZ1VkC5QRkN7XNmVmF76WrRpriVazq0pRk3exdbK2fBtXFR49cS/wA2Y2bDEC8bJw1v6pIve2uuvEDZLedySEY15qopacDRa3Lxmy7MXaW1MUmJzGKAAZAxW5JsuoN8oAY2HM1Ha7zKCgqtaW9oj30cbr4nCYzEs6dHBZkUFgc/XuhFjwCg6m3reNkU0zOGoTpzlfQ0ipC8IO8m4LSyTTQuuZussbA2LcT1r6XJJ4c7d9SRqWViKVO7uIDbLmR8ssbqw0ylT7raW8NKmi09CCSktSa+DmGhRl4CxUr8axOpGEXJ6IQpznJRQ37l7IQ5hLHI1yNRdUHbc3F/DXwrjxmsTUcpxfRyt9TsuDw1NRg1087jrgdmRQ3MSBSeJ1JPmdatwpQp+qrFWdWc/WZLNSGhmG6Po3KyYgY+NZFIAjfObsbklxY3U8PW1v744w5lCjhLSl5RXLf0VSt0WIiZiwhmKAnna4J9wPnWYaEmEbtKPJjVt3ZKYuCSCS4RwASpsRYhgR4EA1s1dWLFSCnFxZkm2tsx4TDvs3AO0odm6WVrEdbRkSwtYganhqbam4i4bqObUqKnHyVN3GTYG5j4mCOSfaGJkRlF41cqotoU1J0BBGgHlW6jfiT08O5xTlJsccFu3hIVyR4eIC1jdAxPizXLeJNbKKRajShFWSJWz9nRwArCoRSb5F0UH9EcF5aDT30SsbRio6EusmwUAUAUBD2rtSLDJnmcKvLtPcANSfCsN2NJzjBXkZvvB6VmBK4WID9KTU/sg2HmT4Vo58jn1ce9ILvFhNibU2ienKSOH1DuyxgjlYEjq9mUWrGbIPJYir6TOqbo7TwJ+UIBGUGrLLHw7CGNmB06ut9NKbrWZlYevS9JDXu/6V4zZMahRuBkjBZD3lfWXyzeVZU+Zap46LynkcV3lw0G1unjmVoMVGFkINujYWAYgjQaDU/aY8qXSdzVVoRr7yeUtesfN6NsjB4aScjNlGg7SdBW7dlcu1ank4OQoYDevHRQYp8bFlaN0EZKWHWDEjTRgoUEH9LjWik87lZV6sYSc0ctw978bPiuhxSdR4jKpMeQqv1WvpdDwvbXTWkZO5jDV6k57s1wuOfy8Fy4PVtlTv5s3gdAPu34EVKkXGzPt6trhp3y68B3aAA++rEI5Facs8i13U3mxbKydE2ICg2bgVNtAzHQ+2/jUdSKWhJTnJrQX9lb2bTjmifFZ+jmYhVeNUBsdQBYEdgv79aqqT4lONevGSc9GXcm3to4fHM2IX+yPiegRSANDcoyWFz1RcknibeGbtPMldWrCpeXq3sNm9+8KYHDtKxGcgiNPttyHgOJPZW8nZFmtVVOO8xE3Q3xweAwYDu8s7s0kiohvmbldrDQAXsTre160jJJFKhiadOGbu3myp2pvhi9qP8AJ4mTDRvplLkZu5ntex4WAA1sb1htsjliJ13uxyR5/wCynHAaNB4CR/8Ay6bsjHmFTmiH8o2lsdgGLIjHQEiSN7dnGx8LG1M0a3r4d9Heh33b9JqS2XEoIz9tLlfNTqvtNbKfMtUsapZTVh/ikDAMpBUi4INwR2ity8nfQ+6GQoAoD5dwASdABcmgMO23tCbaOLVI9XkbLGpOka6nXssAST3HwqFu7ONOUq1Sy46F9vBuJFg8PDLHklkjmR5jNIsYlUalBnOVQTy42J1Nqy42RZqYWNOCazaed+I87nY+afDLJOIwzM1ujZWGW/VuVJW4GmndwNxW8W2sy3RlKUbsy70j73CeUQ9JkiDWOhNhwLELqTbl2ac61d2Vasald2jofGBxe76KA5xErW1ZllW58EsB/vjWdxEscDSSzVyJth9iSKfk82IhbkDE7p5g9bzB8jTcXA1qYCEl6ORTflfP8mbCNLngIyhWW+UA3GViMwtYWB4dgrXdlaxD5DE7m47NDZtb0nw4rBNh54H6RkALqwy5hqG11AuLkdlxfnW+dizOE6lPdks+sYsJvGz4SDphkCxqGU/XIFsxHYeIXtOvAVLTg2szbfaik9RY27vfc5S+QdguWPjbh/vjUl4xMKM55rQrtkbXwRcHEyOqDWyRsS3de2g7/wD1GJVssjMcO75mg4T0mbMjUJGXVRwAhYD4VDcsbop70ekSKfFYd0iZ4cOxcKxydI2ljwNgpFx263rR3uVa1OpKaaWS6SDvT6RpcWYTGgh6F+kXUSHOBZW6yAaXNhbnWHvM0rQrztZJWz1uVWGx8eLm6TaWKlsPsoXY9y6ZYx5eXOm63qRLB1Kkr1WOGE2pu/GLCJm73jlY+86eVbbqLccJSX9JR70TbKZM+AaSKZTfKUkyP2jrXynstpytrcYcVwIK2CTV6eTNB9GW8pxUZiY3aNQb8wOFj/Lz7Kyiejvr0ZoqfSRiZZJnwhnwqwyLHbpZFVoWDZix+tdvZbs1J0m+BXxLlJ7l1Z8zzfTcONYflWBADIgZ0XVZFA1ZRyNtdND48cyjxRivhY7u9DU+/RRtwsTATdSpdL/VI9Yed7+R7aQZjBVb+iaXUh0AoAoCq3qnyYPENw+acDxIyj3kVh6EVZ2py6jMvRAofHTufWWIhfAsoJ9gA86jhqUMDnUkywUwbS2riIsWz/NFosPGAcvUv0jXsQCSt9eII7BWcnLMk9GtWcZcMl4lHDtp9jYjGQobp0chVT6okCkxtbv6oI7x2CiydjXDy8lWdPgzO8NH0mZ5CWZmJJJ1YnUsTzJJvXUwWFhUi5zN8bip05KEMiT8lT7Pxq/5nQ935lDz2v73y+gfJl7KeZ0fd+Y88r+98j35OvZTzOj7vzHnlf3vkfUcSgg5QbEG1YeDotZRMrG1k85fIvMbt0vwB8+A8udRQwefpPuN54tf0rvKN4wSSRcnUk31qbzOj7vzI/PK/vfId90t3sNLhw8kQZszC5Lcj3Gvn/4jxlbC4106Mt2O6nbLp5nqdlQVbDqdTN3ZcDdTB/mF/af+qq6e0PJuXlXvcrLtX0L/AJCl7p6N08H+YX9p/wCqubLamOhbem1dX0WncbebUuR7+SeD/MD9p/6q1/i+M/ufBfQea0uQfkng/wAwP2n/AKqfxfGf3PgvoPNaXIDupg/zI/af+qpaW0doVGlGbzdtFb5cA8NS5Hyu6mD/ADI/bf8AqqzisTtCgr+UuupfTjwMLD0nwFvZ+O/4ZtOUxeoscgyknUGLpFW/4gXXsr0Gz8RKthY1J6u9+xteBycYlScrcC93A2LDio8Ti8YDMQWLaZmJtmJsOdrWA7fCrcVzONhqcailOeZfeiTaQlixMKZzBFJ8yXtcI9zkNrjS17XPr0pu+hYwc96LXBaXEj0c4lY9oIAep0jKveGDIPitYjqUsM0q2Wlzd6lOyFAFAJvpTxoTBiPnLIot3L1yfaF9tay0KmMlanbn/wAmRbubbfA4oTJrYkMv2lPEfA+IFRrJ3OXSqulPeRpsnpBwUd5lw7dMy2LKkYLdxe+a2g5cuFb7yOi8ZTXpWz7DId4tpNiZJpn9ZyWsOAvwA7gLDyrVZspUZueIUnxZB2b6nmf5V39n/pdpttH9XsXiSqvFAlwYTTO5yp7z4Vz8Xj40fRWb+/ux1MFsyddb88o/F/fM6rioF4Rk95t/M1xp7RrSfrPsyO7T2dh4LKKfXmTcL8nm6tsrHgD1SfC2hranj6qeUu/MxUwGHks4Lsy+Rx2psNohmXrLz7R411sNj1Ue7PJ/A4eL2a6S36ea+K+pUV0Tlmk7i/RF+83xr5d+Lf5i/wBsfE9rsT2RdbL4CpsDWjUopx4ZdP3yOk1mCMCLi9u8EHv0NZxuHjWpNPVZr76TKyZ9V5IkA1NQpeVqRhzMM+SRcDW5vyPnc8q9fTpxpxUYqyRHqArkbXqRsqd89bfXwNoIy3fX6dL+p/lrXb2R7DDt/wDZnB2rpPs8Cz3D3xbAM6lM8UlrrexBHMcuBsRz01Fq6Kdjg4bEuk7cGMu83pIBw7R4aPo2kBGa4uoPEgLwPfesuXIsVcb6Noqxn+xJzG4kXirKw8VNx7wK1RRpuzufpPDzh0V1N1ZQwPaCLj3VMegTTV0dKGQoDGPSVtnp8UVU3SEGMd5+ufaAv6tRSeZyMXU355cMvqI0kDMC4U5QwUtyuQSB42U+ytSm4tq5JwmxZ5YHnjjZ4o2yuV1I5+rxtqLkDSsm8aM5RcksiL/wqaSGWVI2McaM7vaygDv4E9w1rMdSXCU5SqJpZEHZfqeZ/lXe2d+k+v6G20f1V1fUuMFgiSC+iAFmPcNffWcVjIU4Pdeen31fM3weAnUqRc16Ov07/kR8XO0jXOg+qOQHZXlpScndnq0klY4FTWpk8oB43P2h06tFJq6i9z9ZeGvaRwPiKsUpXyZBUVs0UG8uzOgmIX1GGZe7tHkf5V6XBV3Vp56o8vtDDqlUvHR/bQ57jfRF+83xr51+Lf5i/wBsfE9NsT2RdbGCuFhsTPDz3o9q5nWauK29+9Bw56KIfOkAliNFB5i/rH3Dv4V6/BSjiaflOGlipWqbnorU83L3j6cdDKfnVGhP/wAwf1Dn2jXtrhbW2b5u/K016D+D+j4d3I3w9be9F6jVattm4JxarT7F4/Qmk+AXq5jMfHD+is5cvqYSuFeZqVJVJOctWSGa7wbPfEbUaGO2d8oW5sCREGtfvtavbbHV8DDt/wDZnB2lBzc4r70IkW62MaURfJpQ5NtUIUd5a2W3fe1dDM80sNVct2xE2tsx8PNJDJbPGbNlNxwB0NhyNDSpTcJOLOhw7wyNFIpV0NmU8v8AfG/OhndcXus2P0X7Y6XDmBj14dB3ofV9huvgF7akizq4OpvQ3Xw+Q6VsXBW343nXCxmONh07jTX+7H2z2d1/5GtZOxWxFdQVlqZpsfd+XGkJh1OS/XnYERjttf1z3DuuRxqNJvQoU6MqmS05jdvvu3FhdlLHCNIpUdmPF2N0LN3nOPYByrdxsi1iaMYUbR4NfQ4+hPEjo8TF9YSK/kRl/wCn31iHExgH6LXSNHpH/wALxv8Ay8n8JqQvn5z2T6h+8fgK7Ozv0n1/Q420f1V1fUY8MueGRgDmLIhA17Tf90e2udtNShaF8s7drOxsycZqVS1m7J9i4HwmE7q5NjqXB8JSwuRHwpJAHEmw1t8axYzcs9mYSTC4mEsR17jQ34i1jp2kGs08pI1bUkyx3yOaNDzDW9o/0rt7Nl/1Wug421Yf9FPk/qXm430RfvN8a8T+Lf5i/wBsfE6mxPZF1sYK80dcWN+9j9ND0qD5yIE/eX6w8vWHn212djYzyNbycvVl8Hw+ndyK2Jp70brVGbwysjBkJVlNwRxBr2EoqStJXRQTtmjV92dvLior6CVbB1/6h+ifdwrkY+qsLDefZ0v71L9Ke+i4rx85ynJylqyyFagSsF/8QxffX/Jr3OxfYodvzZxsX+q+w3CuqVDANskYrakuXUSYhYx39YR387XqHVnFq+nXfWl4Gob8blrjLTQkJiFFgT6sg+y1uHc3+lpJRvodGvh1UzWpn+FxcuzsQkkkbQyLoyPosi8wrjqt5HiB2VHezKKcqMt5qxsWyNqRYmMSQtmU8e1T2EcjUqdzqQnGavEhy7u4NWaZ4Ii2rs8i5z2lrtf20sjXyVNPeaEXDbem2jtKKBXaPDIS5jQ5bqguAxGpzHKCvCx8zre7K0akqlVLgPu9eB6fBzxgXJjYqP0h1l/eArZ6FqtHeptdBjO423Bgsakjm0Ui9HIeQBsQ3kQPLNUSdmcnDVVTqXejGn0tbexaRzRrGgwkkRjDnUyl0uSpB0y9ndfW4qRt3OhOrNVUrei8jI9hSWW9gbMdCLg6CuzgY71Fq9s+GuiKeOlu107Xy49o+4IpNGrKzR8iqEAAjuINcHF0pUarjJ36XxO1hakatJSirdB7PDl+uz/fIPwAquncsWzIjjWx4GtjZei7FdjI6wyVE2Ul3wrcSASfYDf2ikPWNY5XRz3ln6qL33/l/Ou5suF5yl0W7/8Ag4+2JpU4w5u/d/yNO430RfvN8a8V+KYOe1N2OrjFfM6mxPZF1sYLGqUNjP8Aqn3L/fgdTePctXKOy6NN7zu30/Qw5Myne/Yvyac5R8092Tu7V8j7iK79Ke9HpOfVhuy6Ct2XtB8PIskZsw5Hgw5g9oP/AGrXE4aGIpunPT5Pmawm4O6G4ekLT6Pr+Lp/BXA/Lrv+p/8AX/ZZ876Pid8Bv6ryIjw5FYgZukzWvoDbINL99R19gSp03OM7tK9rW8WbRxSbs0Um8WPeDarSxnK6ZcrWBteILex0OhPGuxsd/wDwYdvzZzNpTcXOS6PA0eTfGTDbPZsU6HFHMsIUoS4IGWRghKra5J4XAHAm1dLeaWZzXiHCneevASvRls/pMdDzCZpW8hYfvFaxFZlPCRvUXebo63BGuotobH2jhUp2DNN3t6pY8VJgscwmRZDGHdVzceqWsLMCLHUXF60T4MpQrNTcJj9h9i4aMkph4VLetliQX8bDXifbW1kW1CK0RXb+Y7osFKb6tZB334/u5qPQjrytBiF6HMGz4ufEWORY+ivyLMytYd4Ca/eHbWsdSthItycjXa3L5+ft+Nj/ACbEzRgdUNnT7rageVyv6tRSVmcTEU92TR3k3QM2ynxvyq6xwysIuj1BW91vn01HG3C1Zir5lnDYe+7U3tBJ2DGWXKouS9gPIV2sDOMKMpSdkn4Ijx8JTrxjFZteLHjB4YxIE58T41wcZiPL1nNaaLqO9gsP5CkovXj1nuKBGvKq6TRZkiOZLm55VuaJXdyM0TSHTh2nhWGyVFksfRhSdQBl/wB+yswydzVi5tOcvISRbsHYK9VgowVFbjvz6zye0Kk513vq3JdA/bjfRF++3xr5/wDiSr5Laym+EY+J6fYnsa62MOasS2jho/1d12dTdZ5m7qrT2vRXqpv4ffcZ3WV+29lpiYjHIbc1bmp5EfDwvVRbXrqopxVkuHPrfy5Gs6SkrMzXaG7OJhYjomccmjUuD32XUeYr0lDamFqxvvqL5Sy+eXcUJUZx4EP/AITiP/t5/wD9Mn9NT+eYb+5H/wAl9TXyc+T7j0bGxDdUYeYX0uYZABfTU5dB30eOw0Vfykf/ACX1Hk5vg+4YMfsxcTtoYd2IWQqpZbXFob89OIqtsZXwUO35sgx8FOcovo8D43z3djweJWCOVpDkDOSAMtybDTuF/MV0GrOx52vQjTmopmg+iXZoSGXEtYZzkUnkq6k912Ov3RW8UXsHC0XIf4ZldQyMGU8CpBB8xW5dTuYl6RYGh2rIxFllVHXyUIfeh9tRvU5mJTVW/M2PYmM6bDxSfaRSfG2vvvUiOjCW9FMh7wbupjMgmd+jS5yKcuYntPHhppbidaw1c1qUlPUsNnYCOCNYoUVEXgqjT/UnmTqaybxioqyM8xOzFl2zNJLiBC8LYeSLMbZowoLKt2FgSGB4+sdDc1Fa8ik43rtt2tawr757S+V42d41LRRBUzAXFgctyeV3YgdulG7srVp+UqNrREbYm2OjwO0sG50kw0skd/tBDmHiVAP6h7azB2diXBVN1um+tC56P3USDN9pgPEqLVcnGcsDNQ97PqyLG9FYyO97uXXmPmJjzdgPI/yrhW3c0dmLIuKxAVbaHt7D3VsvSzZs0UmKkjTiWIPALoQO+4q/g8JPEXtlYpYjGww7W9nfkMawJkUL6thYj499UJxmm76rgWYTvmuJDxcmVbNYnkL389DWVJvI3kyh2lGuXMCOVhz7x8da62yJT8s1bK2fgcnaqi6N3rfIddxvoi/eb415L8W/zF/tj4nT2J7IutjBXmjrnHE4lYwCxtmbKCeFzci/ZwqSnSlUb3Vor9hhyS1FDbA6T5OcSsBb5Wq3BVvm7voTb1OGh8wDXewv/T8oqDkl5NvO69LLNdP2sipPO29bX4F9s7HMpKymIAyBIhGwOltBYDQafHurmYihGSUqale15bytn9fvmTQnbJ9hb1QJgoBAbGJDt9ZZDZEIZj3CA+/ur3OxvYodvzZxMbJRqSb+8iueeTG4l5ipMk0nVUa8dFUeAst+6r+p5q7qTcuY37pY+GXBYjZ+Ml+TlZb3YhdM4Yob8wykEdhrKzVmWqE4uDpzdsxo9FkAXDz5CTCcTJ0J5MoCrmHYCVOnjW0CxhFaD5Xduov94d3oMbGEnW+XVHXR0Pap9mhuDYXGlbNXJ6lOM1Znm7exzhIjF0nSIGJS62Kg8QbGx11vpxNEjFOG4rXLaskgUBQ7y7oYbHFWnVs6iwdGytbjbsIv2jS57TWrimQ1aEKnrI+9l7q4bD4d8PGnUkBDkm7NcWuT3craDlWVFIzCjCEd1LI/P+9OEMYlVvWQvG3iLj+RqNanMjG1aPXYpdhHqH738hXc2d+k+vwQ2j+qurxY2YbeR1WzqH772PnUVXZFKUrxduglpbVqRjaSucsTtovwQDzvWkNjQT9KTfw+pvLbE2solZJIWNzxrq0qUKUd2Csjl1Ks6kt6buybgNsSRDKpBXkGF7eGtVsRgKNeW9LJ9BYoY6rRjurNdJ7Nth24hfIH/vUC2RQXF9/+id7VrvgvvtIUspbib1fo0KdFWgrFGrXqVXebuaLuN9EX7zfGvmf4t/mL/bHxPYbE9kXWxgrzR1yLtHAJOoWQZlDBsp4Na+h7tanw+InQk5Qdm1a/I1nBSVmJ+N2UoEHSYWKItjFjITXMl30Og0sB48bDhXepYuTdTcquVqTefCWXS/8AWmepUlBZXjbMuNl7EXOWbDRwmOQGNozcsAOBuo07+fYLa0MTjpbijGq5qUbNPg+/Xo+uUsKSvdq1hirklgKAyTff/EZf1P8ALWvcbH9hh2/+zPPbV/r6l4D76JNmBp3kI/uUAH3nuL+xWH61dKKOZhIK9+Q87X3LwWKk6WaEFzxIZ0zW7crC57+NbOKZanh6c3eSLrCYVIkWONQqKLKoFgBWxKkkrI7UMhQBQBQBQBQH549I7Ay4wjh0knxIPvvUfE5sv1l+5fMjejndyPFYeR3d1ImK9W32UPMd9UcZt+ts6apU4Jprezv0rh1HWjsuni1vzbVssrdfiNf5Cw/nJP3f6aqfnTFf2o97Nvy/Q95/D6B+QsP5yT93+mn50xX9qPex+X6HvP4fQPyFh/OSfu/00/OmK/tR72Py/Q95/D6B+QsP5yT93+mn50xX9qPex+X6HvP4fQPyFh/OSfu/00/OmK/tR72Py/Q95/D6B+QsP5yT93+mn50xX9qPex+X6HvP4fQjYvap2cRh41zrbPmY2OpOmg7qt0Nmx2/Hz2tJwl6to6ZdfWQVsZ/DGsPBby1u+k4fl3J+ZT9o1P8AkvD/AN2XciL8w1PcXeH5dyfmU/aNPyXh/wC7LuQ/MNT3F3kTGb0JKc0uEgc2tdxmNuzUcO6p6X4VVJWp4iaWuVkavb0pa00SY9+HUACFAALAAkAAcBUL/BlCTu60r9SNvzDNf0LvPr8u5PzKftGsfkvD/wB2Xch+YanuLvD8u5PzKftGn5Lw/wDdl3IfmGp7i7xQ2vjziMYZCApYroO5QP5VNHBRwUPN4u6XF9OfiYrYh4ii6rVr/WxsPojkFsQvO6Hy6w/l762iR4XijQ63LYUAUAUAUAUByxM6xozubKqlmPYALk+yhhuyuZvtX0kSMGWCIR30Ds2ZgO3KBYHzI8a03irLEN6IzPeM/MPfmDx8CawtSsvXj1oYvQ59El/5g/wR15P8Q+0R/b4s9VgP031/QfK4JeCsA8LDtoD0GlwFAFZBnW/30ofhr8Wr6d+Ef5f/AJS8Dx23val+1eIt16g4gwYWAH5MfkysGVc7ZJtPnGS5ysFN1CnUG5PgK8xWqOPnC84as5bq3oZ+ipWV1dWd1k1pzuzsQgn5J+TWaV3Z87X5ZlJivXfQL1m0AsBqdLcrcK9Bhf0Ielveis9b5a36TmV/1JZWzZL2Ct8RGCoYEm6lcwIsb6c+2qe2HbBze9u6Zp24rj0k+AV66yvrwuScUjjDsXw6xkvGA3RMuhDEkMT2hb2063fVKhOnLHQUK7mrTy3081ZWaS4Jtrna/B3sVVJYeTlTSd1wtlz+9LlNXoDlkBjabzHwrz+P/Wl2fJHYp+xd/wAx52TtKXCyCWE2a1tRcMDyI5jQVTTNYScXdGibp78HEzCGaNVZgcrJexIFyCDe2gJvfurZMt06287Mdq2JwoAoAoAoCHtnBdPBLEDYujKCeRIsD4XozWSvFowr5SqFo5R0ciEq6tyI4686hucmU7OzyZAx+AkxcWIaFfmoIZJHc6Lopa3ibWA778Kys2bUYyqVE46J3Lj0Nn+yTfjn+COvKfiL2iP7fFnrMB+m+v6D4T26DmeyuRhqSq1Ywej/AOS5JtLIpNqNi2b+xthXTkC3zn7wI9lvCvVUKGGprKP316lOqq1yokbbK8IAfuyQD4sKuLyPP5lf/q8vkfcP/GDxiRfvvCfhesPyPP5mV5XkW+BxskQIxsuHVzYIkRJa5+0LAa3HAedc/FYGhVi3GNnz0/57SxSlUWpc15JF0zrf76UPw1+LV9P/AAj/AC//ACl4Hjtve1L9q8Rbr1BxDscU/V67dXReser4dlV1hKC3vQXpa5LO+tybzirl6Ty0LuFBjwFsFxajQ2ss4HJuSyAcG4NwOtjXGqSlsh72tBvTjBvlzi+Wq1XG92KWNVtKi7mvr99XLHYpcMrYfDnr+rPNYgsQdY0vqqAjU8WI5AAGTDYeWPksVil6OsIapJ/1S4OTWi0iunTSrVWHTpUtf6pcepdBSq5AIBIB4gGwNuFxzrtOlBzU2ldaO2a7Sl5SW7u3yPmtzQ57K2c2JxscCEBpCQpPC4Qtr45bX764GOV60uz5I7dCDnhN1dPzGJZzAxhxKtHImhDA+R04+PA8QaoFLecPRnkxs9HGEOJxYnUERQXu5FszkEBR4A5j2adtbR1LOF9OV1ojWqkOiFAFAFAFAFAVG1t2MJiXDzwI7j62oJ7ASCLjuNYcUyOdKE3eSIW+ODji2TjUiRUQYSeyqAoHzbchWTdJJWRlPoZP9km/HP8AAleQ/EXtEf2+LOvgPUfWO+0EvGwD9HpfPa+Wxve3MaajmK5mzvaYdvyZbn6pXAHpA2HXDSWAtZ8r3trpcDjflXrFCnxyZVlVq6cD2bZVsrrC5LDMwWYAK3EjneoZKzyzLlPEycbTaXYe7Qwhe0hw92YnODMFC2sB2cR8K13b5tClKK9HfyWmRxeKPMhboYpSbMFHSObBQi5tcmgsTccqlcZuD5WIpVKUW1ry4Z9Re14laExnW/30ofhr8Wr6f+Ef5f8A5S8Dx23val+1eIt16g4hIwGCeZwkYux17AAOLE8lHMmq+KxVLC0nVquy+LfBJcW+CJaNGVWW7EscbjkhQwYY3B0lm4GX9Feaxjs4tz00rm4bCVMTUWKxi09SHCPS+c/l16WqtaNGPkqL65c+ro++vqki40BZCFxQACSE2E9tAjnlJyVz62gOtjUcoT2XJzpq9B5yis3DnKP/AG+9HhqsrmylHFrdllU4Pn0Pp5MpJYirFWBVgbEEWII4giu3TqRqRU4O6eaaKEouL3ZKzPitzUn7g/41hPxD/lPXBxv68uz5I7+C/Qj2/Nn6J2jsqDEW6eGOS3DOga3hcaVUaT1J5QjLVXO+FwyRqEjVUQaBVAUDwA0FZSsZSSVkdaGQoAoAoAoAoAoCi38H/uzHf8pP/ltQGQ+hg/2Sb8c/wJXkPxF7RH9vizrYD1H1j1jY8yEBsnDrWvaxB4HiO6uZs/2mHb8mXXJRV2rop4pwZg+GGGb7AN0fhY6aA8+2vVyhUWqIacsPKNpNpns2zVR0aKAMQFZrTgZXBuRqTcA2rRKJLLE1c1fLq4Bj8GGOdoIw7XMgfEWym+nBhxGvnWrSuSUKs92zk1ysr+B1Z1DIWaNHOrLEuYvf1Rn5LltfXW9ZlU9GzK0qPpNxWXN/EuK8WtCczrf76UPw1+LV9P8Awj/L/wDKXgeO297Uv2rxFuvUHEGjY21oYoHVRkYCNmzqHM7BhmW97Kg0stjpdiGItXlNpbOxlfExnL0k3JLdbSgrZPTV8XdK9o3SzO1hMTQp02lk8m78Xx++2wvY2cSSM4VUDG+VRZR4C5t224a6WGlekwtGVGjGnKTk0tXr98OfPM5VaoqlRyStc67KxKRyBnjSQWIyuLrrzI56X4g2vexsBUG0cPVr0HClNxfRq+i/+1fS6TbJMLUhTqXmrrp+/vUt95sdDKFF88ypH86nA6dZHzMSSosQwJIvlN8t65GxMLi6Lba3ablL0ZarlKNktXk00k/WSzsXdoVaE8lnKyzXyf2+QuV6U5JO3B/xrCfiH/KeuDjf15dnyR38F+hHt+bP0tVUshQBQBQBQBQBQBQBQFHv3/huO/5TEf5bUBj/AKFvok34/wD0JXkPxF+vH9vizrYD1H1j1j480bAl10vdPWFtbr36Vzdne1Q7fky3UdotlPHihJKpgeEvYWEkRV7ganMF4mxPGvWThUiuggpTwzVpp36BP3s34jw83Rx4eOV1AMj5nCZzZjkytqBfiedbUsJvx3mzWtjPJScEnlzt9GW+yd44cdEJyuGSXMwlWVnHALlKjNqLc+6tKtCUJW1LGFxUZR1kkuCt252Lv5QCUQt1x6ww8ZAK2XJmY2OUKNbX0PdUD0ZM4+i5pZWy3n13y5sva8atDUzrf76UPw1+LV9P/CP8v/yl4Hjtve1L9q8Rbr1BxAoBrTdS+y2xlnV1e9jbLIhIW4HEWvz42PG4tycPVmsVOM+LaWfDhZfbO/jYU5YOl5JJWim7LO+ju2k+myy69Rf2bs2XEPkgjaRrXsovYdp5Ad5rpzqRgrydjh06cqjtFXPnH4GSBzHMjRuPqsLHx7x31mE4zV4u4nTlB2krEatjQm+j/wDxvC/iH/KeuBjf15dnyR38F+hHt+bP0vVYshQBQBQBQBQBQBQBQFPvjh2kwGMjQFnfDTKoHEkxsAPMmgMU9CeJUwTx364kDkdxUAH2qfd215P8RQl5WE+Frdt/9nU2fJbrXSP+0lvE2hOl9GynQ348uHGuPgWliIX+8mdDecc46las80suZC8elxniV0Fl1s/HW3Ic69W01oyOMqaW7OGfXZmf7V3XmxUskkURZWbRgFjU8rqGI00qdbRwtGKjOaT7X8kzm4jD1ZVZNLi+JN3Q2WcIJUniUMWBUSQiQnS3V0ItpWlbEwq2lSlddBbwGHluy3lx52HSR3aREkDWVjrcRq5HqkL9e1ha1QOruQe93k88PGUd9PsWfeXVeMWhIZ1v99KH4a/Fq+n/AIR/l/8AlLwPHbe9qX7V4i3XqDiHqgX1NhzPZWHpkZVr5n6SfZ8M+F6FbGB4gi5CLZSLKVPDhYg15tSlGe9xv8T0m7GUN3hYhbt7uwbNifI2hJeSSQqDYcLmwAVRf2k86krVp1pK/wADSlRhRjkZh6StvxYwxmO3VLhTpcrcqSbciy3Hd4mujgqUqbd+g52OqwmlYSK6Bziy9F+HafbUDRi4jzyOexQhS/mzKPMV53EzU6spL74HosNBwpRiz9JVCTBQBQBQBQBQBQBQBQBQH539IGw5dh7RGOwy3w0zHq8FBbV4jbgDbMp7ueU1VxmFhiaTpy7HyfMkpVXTlvIfNg7ahxkIlga6niD6yHmrDkfjxFxXg8ThamGqOFRZ/B9KO5TqxqR3onabAAm6s6G1uoxHuqWltCtBWvfrJetEsVWq1HUm5viapWVjhicMXt85Ig5hGy38TxqXD4udBNQtmbKy4J9Z9x4dVtYXIFgTqbdlzrWlXEVavryv8u4xc6VCDOt/vpQ/DX4tX078I/y//KXgeO297Uv2rxFuvUHECgHfcPfw4IdDOGeDUrlsWjJ10uQCpNyR2m47Dzsbh006i1OlgcQ01TfYU+9W9E2LlkvI3QlzkQXChRcLp221Pf5WsUMPCnFO2ZXxGJnOTV8igqyVSv2njLdRdWOmnEX5eJ7K5+NxO6vJx149H+zoYLDb78pLRadP+jefRJuadn4UvMLYmezSD7Ci+SPxAJJ7yeIArjnYHugCgCgCgCgCgCgCgCgCgIu09nxYiJ4Z0WSNxZlYXB/7EHUEaggEUBh28Xotx2zpTidkSPJHxMYI6RR9kqerMvv4aG16gr4elXjuVFdG8KkoO8WQcB6VGjJjx2GdJF0bILG/fG9iD5156v8Ah13vRn2S+q+hfhj/AH13DFhvSNs97XmKE8njce8KR765s9i4yP8ATfqa+pYWMpPiXWB2/hZjaLEROfsiRc3sveqdTCV6Wc4NdniTRqwloyyquSBQGdb/AH0ofhr8Wr6d+Ef5f/lLwPHbe9qX7V4i3XqDiBQHGXFovrOoPZfX2VXrSotbtRrqv4FmhGunvU0+u3iyO214u0nwU/zqN4+iuN+w3WArPhbtOeHxU2JkEOFid5G4BRmbxsNFH6R0HdVSttCUlaCt08S3S2fGLvN36OBsnoy9FowjLisbZ8QNUjvmWE/aJ+vJ38ByvxrnHRNSoAoAoAoAoAoAoAoAoAoAoAoAoCBtXYmHxQAxEEUwHDpEVreFxp5UAp4v0Q7JkJPyYoT9iWQe7MQPZQC3tT0B4Vgfk+Jmjb/xAkq+FgEPvPnQCtjd1NubI60LHEwLyjJlUDleNusunEpwtqapYnZ2GxHrxz5rJ/fWTU8RUhoy33S9IsOKIjmAhmNgLnqOexSeB/RPkTXl8dsWrh050/Sj8V1/VfA6VDGRnlLJlf6QGAxNzoBGt7+LV7T8ItLZ1370vA81t1N4pJe6vERsRtm7BIVLsTYaE3J4AAatXXrbQSypq/TwK1HZ7edR26OIz7F9F21cbZpQMPGfzxKm34ai9+57Vz6lepU9ZnRp0KdP1V9R42T6CMKgHyjETSnsjCxKe76zexhUJKM+D9FWyo9RhQx7ZJJH9zNb3UA07N2XDh1yYeKOJfsxoqD2KNTQEugCgCgCgCgCgCgCgCgCgCgCgCgCgCgCgCgCgM39Jnothx6tPhlWLF2vcaLN3OOAbsfj23FrAYtsnZ2N2rio8EzEPGCkhcG8aodS/MlSctuZsO+sUoqlTdOCtG7dulmJLenvy1tbsP0VubuLhNmoOgjDS2s0zgGRu3X6q/orYeJ1rJkZ6AKAKAKAKAKAKAKAKAKAKAKAKAKAKAKAKA4YrGRxC8jog7XYKPaTWHJLUyk3oVr70Yb6rNJ+HG7j9pVy++qtTHYeHrTRKsPUfAgT75oGCiF7lggzvEl2IzBbZy1yova17VXltWjrFN8clw5m6wsuLRCj31kcIyxRKryNEpaSQnMpZSCOiGXVCNTqbDmKhntfdbShok9Vo7fU3WFT/q+BxxO9uIVyt4FCyRxMeidrNJbIP7xb6sov+kO+0X8XqSV4wWjevBa+PcbebQWrZA2fvviZhEQUXpRmUtAQD1In0PTHN/ehezMjC+l6zV2lWhvZLLXXm14X6mhGhTdtfu31KvYuPyYnHY6HJ0rLaX5gsCY3kjKqBMCHcxBiL63Q6XNJbTrRcU4rO3Pik79WfwYWHpu+uQy4jezER9D/AHEgmbKhVWQHqM41aQjXLYdpZfGsU9sTlvb0NNdedvvoMywsFaz1OsW+cpJHQxsQXBCyOD1CFYgCI6XNuOtSLbCXrQ5cVx0NPNVwfwJab5rpmhfVzHdJIjdlvmUZnUkjK2gHI1NHa1F6prK+nDma+ay4NEyLezDm1+lW4B1idhY8DmQMtu+9Tx2jhpZb3eaPDVORMw+3sNIbLPEW+znUN7Cb1ZjVhL1ZJ9pG6clqixBqQ0CgCgCgCgCgCgI+PxPRxvIFZ8ilsq6s1tbDtPdWsnZNmYq7sVeB3qw8gUsxizAEdLZVN+FnBKG/YGvValjaNV2Us+TyZLOhOPAu1YEXGoq2QntAQtr7RGHjLkFjcKqjizHQKOzx5C55VFWqxpQc5aI3hBzluoWZpZ5dZZmUH6kJMaj9Ydc+NwD2CvL19sV5v0PRXxOlDCwjrmcodnxKcwRc32iLsfFjqfbXMnWqTd5SbLCiloUs+zZn6frOSJkMYc3VkzB2sCberI8Vj9hb30NWY1aa3cuDvbW+i+SfayJwk79f39D6w275yFZnBBiiiYKW1MRYLKCTmVyrDW5IZVNzluUsTneC4t99rrq7rq+WYVPLP76SY2yIirKxZgzZ7X9VuocykAFTmQNe/Ek1GqtS6a6uzP626jbciSXw8ZbOVu3VJ1OpW5UkcCQTofDsFaJzStf7eptZXuUEO08MBGqxOojvBGA7DL88MMFuDexZVNzewHbVuVCq223rm8v+3e++khU45K3R8bH0uOw8RLCEqfngetozxu7lDr1ixaSRb8AW9XhWPJVZqzl7vc0lfsyT7NTO9FcOZ3wGNgHQKkZVUfoYusSFJi6S1r6qE6tzwIsBbWtalKp6Tb1V332775mYyjlbq+BIbZEfWyNIhcShmVrN845kYg8VIYnKRwvz0tp5WeV0na3wVv8AkzuLgc12SQIwJNEnlnsV9YydMSCc2gDTAjT6vfpl1b3utYqPdu//AJ+Jjd0z4t99/qfJ2U6KUhcBBNHIi6jKgdHeL7v97bsDKLDKDWfKqTvNZ2afXZpPr0v1X4jcaVlzJWxMOxitiAS5JZlku2XMS2XUkHLmy3XSwUDhUVeS3vQ06OjK/b05m1NO2ZLiwCx6wloT2xHKPNfUbzBrejjq9J+jLvE6UJaotMFvC8ZC4oLkJsJlFgOzpF+r94Ejty16HBbWhWe5UyfwKNbCOOcRmrsFMKA54idY1LOyqo4liAB5msNpZsyk3oUz71Q540jEkvSOEDInVued2IzAC5JW9gDVZYyi5+Ti7voJfIT3d55F7VohCgFLeHAph80sbxoGJLwyOqK5PEoWNlc9nqsewkmuPtDZ1Or6cXuyLmHryXotXRV4VIygkhzxBteoXi9qqQD5g1waeJxFGW6pPLpui9KEJao7fL8QvDEyW7CsTe8x399X4bTxHF/AheGp8iNjsZO+RnkMnRvnC5UF+qyngBrlZrd9qzXxU8TDyc/tiFONN3RPTFKQGBuCLiuN5Gd7NFneRynxyoLsQo7WNhW8cO2a75WSbwKWCoHcsQoyrYEk2GrW5mrcMDJu3zNHUReJsTFn6sKjvlYn2CO3vroR2NPjJFd4uPA7DdrEHjPEvhCzf/0HwqZbFjxl8DTzzoOq7rP9bEn9WJR8SalWx6PFs187lyI67gw/nZOZ0EfEv0pOqHXpOtfiDwqX+G0/efw5W5csjTzl8l95n2dxYrZTLLa7HhDxbNmP93xPSPc8TmNP4ZSve77+ro6EPOZckeJuNGpBWaQEG46sR1C9Hm/u/WydXNxtpWHsyk1a77+m/Lnn1mViZckdm3WfliT+tGp+BFRvY9Hg2bedy5HE7tYgcJom8YmT39I3wqJ7GXCXwNvO+ggbSwOIw8bySJGyICxMchJsOJsyD41XqbJnBN3ViSOJjJ2KnBbywvwcr98WHt1HvqlUwclqiaNRPRlzHiwRfiDzGoNU5Yd8CRTI+0saAhULmZ7qqngbjW/6IGp/1ralhpOWbyQc0feG2niURUE2iqFBMak6C2p7a7X8TqxVkkVfNoN3Po4zEN62Jlt2KI096pm99Vqm1MQ9HbsJI4anyIuKMUZQsA8rGyNNJex5kySE5R7zyB4VUh5fFz3XPvZI92mrpdw2bC2OsfzrsJZWFs49VR9lByXtPE8+QHqMHg6eHjaOvM5latKo89C5q4QlPtrY0mIYWxMsSAaomgJ7SVs3le2lQ1aTqZKTXUSQmo8LlVFui8ZvHJBc8ScOcx8WEtz7K5dXYym7uo+3MsrGW/pCbY2K5CBv/wAjofZ0bfGqz2HJerPvJFjI8UQptmYkccOzfceM/wATqfdWr2XXjpZ9pssTTfEjSRyL60M48IXf+ANWvmleOsGZ8rB8SHM+S5Rgl+KyI4F+0XAIPbyPdxrDpSfrRfczN1wZXQbN6Rs0krSH/wAKJ5G8rKQo8BU8YyWUIvuNW1xYy7J3ZLSRP0HRJHIsheQ/OPl1AABJte3rEWtwq5hsLV31KeSIKlaO60h7rqlMKAKAKAKAKAKAKAi7UwnTQyxXt0kbJc8swIv761nHei48zaLs0zOsVu30ahXgkjYC3SRAyo3ecoJt95VrizoV6b0v1Zl5VISKjAxNh5CRPAyHijOYz42INjUFVbyzVmSRXSW2GkBJcsZHOnzaMwUfZUKDp2nifYBGqM7WjF9xlyS1JkUcjerBOfGJk/jy08yry0iY8rBcSXDs3FH/AOnK/fkjH8LNWVsmvLWyMPFU0TYti4o6MIFH33f3ZF+Nbx2FJ+tPuRq8bHgjmm50gOZZo4iecMTxnzKzC/mKu0dmSpaVWRSxSlrEY9k4WSJMssxma+jMqqbdnV4+PHWunCLirN3Ksmm8l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048" name="AutoShape 40" descr="Resultado de imagen para imagenes de escudos de municipios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8046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mpatino\Desktop\servidores públicos\descarg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2239">
            <a:off x="786480" y="1119596"/>
            <a:ext cx="1866900" cy="1562100"/>
          </a:xfrm>
          <a:prstGeom prst="rect">
            <a:avLst/>
          </a:prstGeom>
          <a:noFill/>
        </p:spPr>
      </p:pic>
      <p:pic>
        <p:nvPicPr>
          <p:cNvPr id="18434" name="Picture 2" descr="http://www.oic.ipn.mx/Ilustraciones/FirmaActa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9822">
            <a:off x="497642" y="2050298"/>
            <a:ext cx="5946203" cy="3902224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/>
        </p:nvSpPr>
        <p:spPr>
          <a:xfrm>
            <a:off x="753874" y="195941"/>
            <a:ext cx="3447065" cy="679647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Deberá contener:</a:t>
            </a:r>
            <a:endParaRPr lang="es-MX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73567" y="1907177"/>
            <a:ext cx="6818433" cy="4683313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Descripción del proceso de verificación;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Declaratoria de la recepción en resguardo al servidor público que recibe;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Hora de cierre del acto;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Nombre de los testigos; y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>
                <a:solidFill>
                  <a:srgbClr val="FFFF00"/>
                </a:solidFill>
              </a:rPr>
              <a:t>Firma al calce y en cada hoja de los que intervinieron.</a:t>
            </a:r>
          </a:p>
          <a:p>
            <a:pPr algn="r"/>
            <a:r>
              <a:rPr lang="es-MX" sz="1600" b="1" dirty="0">
                <a:solidFill>
                  <a:srgbClr val="FFFF00"/>
                </a:solidFill>
              </a:rPr>
              <a:t>(art. 26 LE-REJM).</a:t>
            </a:r>
          </a:p>
        </p:txBody>
      </p:sp>
    </p:spTree>
    <p:extLst>
      <p:ext uri="{BB962C8B-B14F-4D97-AF65-F5344CB8AC3E}">
        <p14:creationId xmlns:p14="http://schemas.microsoft.com/office/powerpoint/2010/main" val="418568906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patino\Desktop\servidores públicos\Cabildo 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684" y="3344090"/>
            <a:ext cx="4591596" cy="2808515"/>
          </a:xfrm>
          <a:prstGeom prst="rect">
            <a:avLst/>
          </a:prstGeom>
          <a:noFill/>
        </p:spPr>
      </p:pic>
      <p:pic>
        <p:nvPicPr>
          <p:cNvPr id="8" name="Picture 2" descr="C:\Users\mpatino\Desktop\servidores públicos\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3933">
            <a:off x="5508932" y="2434605"/>
            <a:ext cx="5450806" cy="3012617"/>
          </a:xfrm>
          <a:prstGeom prst="rect">
            <a:avLst/>
          </a:prstGeom>
          <a:noFill/>
        </p:spPr>
      </p:pic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639116" y="1024539"/>
            <a:ext cx="1018429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Ley de Entrega-Recepción del Estado de Jalisco y sus Municipios </a:t>
            </a:r>
            <a:endParaRPr lang="es-AR" sz="28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927818" y="1710313"/>
            <a:ext cx="9895591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AR" sz="2800" b="1" dirty="0">
              <a:solidFill>
                <a:schemeClr val="bg2">
                  <a:lumMod val="50000"/>
                </a:schemeClr>
              </a:solidFill>
              <a:effectLst>
                <a:glow rad="406400">
                  <a:schemeClr val="tx1"/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8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Se adiciona un párrafo final al artículo 26 :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_tradnl" sz="2800" b="1" dirty="0">
              <a:solidFill>
                <a:schemeClr val="bg1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28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XI…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_tradnl" sz="2800" b="1" dirty="0">
              <a:solidFill>
                <a:schemeClr val="bg1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2800" b="1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La información a que se refiere el presente artículo, una vez que se encuentre verificada y validada, será considerada información pública de conformidad con las disposiciones en materia de transparencia e información pública. </a:t>
            </a:r>
            <a:endParaRPr lang="es-AR" sz="2800" b="1" dirty="0">
              <a:solidFill>
                <a:schemeClr val="bg1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6539201" y="6267050"/>
            <a:ext cx="4797889" cy="36933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355600">
                    <a:schemeClr val="tx1"/>
                  </a:glow>
                </a:effectLst>
                <a:cs typeface="Arial" charset="0"/>
              </a:rPr>
              <a:t>(reforma de 14 julio de 2018)</a:t>
            </a:r>
            <a:endParaRPr lang="es-MX" sz="2800" b="1" dirty="0">
              <a:solidFill>
                <a:srgbClr val="FFFF00"/>
              </a:solidFill>
              <a:effectLst>
                <a:glow rad="355600">
                  <a:schemeClr val="tx1"/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3075"/>
      </p:ext>
    </p:extLst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fodf.org.mx/web/images/stories/2011/bol014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2370">
            <a:off x="6249768" y="1059426"/>
            <a:ext cx="5325843" cy="3640543"/>
          </a:xfrm>
          <a:prstGeom prst="rect">
            <a:avLst/>
          </a:prstGeom>
          <a:noFill/>
        </p:spPr>
      </p:pic>
      <p:pic>
        <p:nvPicPr>
          <p:cNvPr id="20481" name="Picture 1" descr="C:\Users\mpatiño\Desktop\Nueva carpeta\Fotos_reunion_con_el_equipo_tecnico_ENIGH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0792">
            <a:off x="446629" y="1903903"/>
            <a:ext cx="5349263" cy="3594034"/>
          </a:xfrm>
          <a:prstGeom prst="rect">
            <a:avLst/>
          </a:prstGeom>
          <a:noFill/>
          <a:ln w="133350"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3331982" y="1055330"/>
            <a:ext cx="27860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 Público entrante</a:t>
            </a:r>
            <a:endParaRPr lang="es-ES" altLang="es-MX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637319" y="5703588"/>
            <a:ext cx="6554681" cy="1154412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prstClr val="white"/>
                </a:solidFill>
              </a:rPr>
              <a:t>La </a:t>
            </a:r>
            <a:r>
              <a:rPr lang="es-MX" sz="2800" b="1" dirty="0">
                <a:solidFill>
                  <a:srgbClr val="FFFF00"/>
                </a:solidFill>
              </a:rPr>
              <a:t>verificación</a:t>
            </a:r>
            <a:r>
              <a:rPr lang="es-MX" sz="2800" b="1" dirty="0">
                <a:solidFill>
                  <a:prstClr val="white"/>
                </a:solidFill>
              </a:rPr>
              <a:t> y validación física </a:t>
            </a:r>
            <a:r>
              <a:rPr lang="es-MX" sz="2800" b="1" dirty="0">
                <a:solidFill>
                  <a:srgbClr val="FFFF00"/>
                </a:solidFill>
              </a:rPr>
              <a:t>en 30 días hábiles </a:t>
            </a:r>
            <a:r>
              <a:rPr lang="es-MX" sz="1600" b="1" dirty="0">
                <a:solidFill>
                  <a:prstClr val="white"/>
                </a:solidFill>
              </a:rPr>
              <a:t>(art. 27 LE-REJM).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" y="0"/>
            <a:ext cx="5303520" cy="769441"/>
          </a:xfrm>
          <a:prstGeom prst="rect">
            <a:avLst/>
          </a:prstGeom>
          <a:noFill/>
          <a:ln w="53975"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>
                <a:ln w="11430"/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Seguimiento:</a:t>
            </a:r>
            <a:endParaRPr lang="es-ES" sz="3200" b="1" dirty="0">
              <a:ln w="11430"/>
              <a:solidFill>
                <a:srgbClr val="4BACC6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099" y="27941"/>
            <a:ext cx="3398153" cy="8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850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fodf.org.mx/web/images/stories/2011/bol014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2370">
            <a:off x="6249768" y="1059426"/>
            <a:ext cx="5325843" cy="3640543"/>
          </a:xfrm>
          <a:prstGeom prst="rect">
            <a:avLst/>
          </a:prstGeom>
          <a:noFill/>
        </p:spPr>
      </p:pic>
      <p:pic>
        <p:nvPicPr>
          <p:cNvPr id="20481" name="Picture 1" descr="C:\Users\mpatiño\Desktop\Nueva carpeta\Fotos_reunion_con_el_equipo_tecnico_ENIGH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0792">
            <a:off x="446629" y="1903903"/>
            <a:ext cx="5349263" cy="3594034"/>
          </a:xfrm>
          <a:prstGeom prst="rect">
            <a:avLst/>
          </a:prstGeom>
          <a:noFill/>
          <a:ln w="133350" cmpd="sng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3331982" y="1055330"/>
            <a:ext cx="27860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 Público entrante</a:t>
            </a:r>
            <a:endParaRPr lang="es-ES" altLang="es-MX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442434" y="4952310"/>
            <a:ext cx="10633656" cy="1785950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prstClr val="white"/>
                </a:solidFill>
              </a:rPr>
              <a:t>A más tardar en </a:t>
            </a:r>
            <a:r>
              <a:rPr lang="es-MX" sz="2800" b="1" dirty="0">
                <a:solidFill>
                  <a:srgbClr val="FFFF00"/>
                </a:solidFill>
              </a:rPr>
              <a:t>tres días hábiles posteriores </a:t>
            </a:r>
            <a:r>
              <a:rPr lang="es-MX" sz="2800" b="1" dirty="0">
                <a:solidFill>
                  <a:prstClr val="white"/>
                </a:solidFill>
              </a:rPr>
              <a:t>al cumplimiento del plazo de verificación de inventarios (30 días), debe </a:t>
            </a:r>
            <a:r>
              <a:rPr lang="es-MX" sz="2800" b="1" dirty="0">
                <a:solidFill>
                  <a:srgbClr val="FFFF00"/>
                </a:solidFill>
              </a:rPr>
              <a:t>hacer</a:t>
            </a:r>
            <a:r>
              <a:rPr lang="es-MX" sz="2800" b="1" dirty="0">
                <a:solidFill>
                  <a:prstClr val="white"/>
                </a:solidFill>
              </a:rPr>
              <a:t> las </a:t>
            </a:r>
            <a:r>
              <a:rPr lang="es-MX" sz="2800" b="1" dirty="0">
                <a:solidFill>
                  <a:srgbClr val="FFFF00"/>
                </a:solidFill>
              </a:rPr>
              <a:t>observaciones</a:t>
            </a:r>
            <a:r>
              <a:rPr lang="es-MX" sz="2800" b="1" dirty="0">
                <a:solidFill>
                  <a:prstClr val="white"/>
                </a:solidFill>
              </a:rPr>
              <a:t> del conocimiento de la Contraloría (OIC) </a:t>
            </a:r>
            <a:r>
              <a:rPr lang="es-MX" sz="1600" b="1" dirty="0">
                <a:solidFill>
                  <a:prstClr val="white"/>
                </a:solidFill>
              </a:rPr>
              <a:t>(art. 28 LE-REJM).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" y="0"/>
            <a:ext cx="5303520" cy="769441"/>
          </a:xfrm>
          <a:prstGeom prst="rect">
            <a:avLst/>
          </a:prstGeom>
          <a:noFill/>
          <a:ln w="53975"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>
                <a:ln w="11430"/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Seguimiento:</a:t>
            </a:r>
            <a:endParaRPr lang="es-ES" sz="3200" b="1" dirty="0">
              <a:ln w="11430"/>
              <a:solidFill>
                <a:srgbClr val="4BACC6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099" y="27941"/>
            <a:ext cx="3398153" cy="8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5423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registrocivil.oaxaca.gob.mx/images/nota17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21932">
            <a:off x="2643054" y="820552"/>
            <a:ext cx="4139651" cy="2590802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</p:pic>
      <p:pic>
        <p:nvPicPr>
          <p:cNvPr id="2058" name="Picture 10" descr="http://noticaribe.files.wordpress.com/2013/03/comparec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1478">
            <a:off x="1655299" y="3382154"/>
            <a:ext cx="3943000" cy="2957251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</p:pic>
      <p:pic>
        <p:nvPicPr>
          <p:cNvPr id="2054" name="Picture 6" descr="http://www.nacion.com/sucesos/seguridad/Cristina-Delgado-IV-JOSE-DIAZ_LNCIMA20150225_002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7190">
            <a:off x="7529752" y="1228959"/>
            <a:ext cx="4096190" cy="2729087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</p:pic>
      <p:pic>
        <p:nvPicPr>
          <p:cNvPr id="1026" name="Picture 2" descr="C:\Users\mpatiño\Desktop\Nueva carpeta\att-pc3bablic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09701">
            <a:off x="6475021" y="3587652"/>
            <a:ext cx="3892870" cy="29828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4" name="3 Rectángulo redondeado"/>
          <p:cNvSpPr/>
          <p:nvPr/>
        </p:nvSpPr>
        <p:spPr>
          <a:xfrm>
            <a:off x="2174984" y="5349752"/>
            <a:ext cx="6664215" cy="1285884"/>
          </a:xfrm>
          <a:prstGeom prst="round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FFFF00"/>
                </a:solidFill>
              </a:rPr>
              <a:t>Requiere al servidor público para que aclare inconsistencias</a:t>
            </a:r>
            <a:r>
              <a:rPr lang="es-MX" sz="2800" b="1" dirty="0">
                <a:solidFill>
                  <a:prstClr val="white"/>
                </a:solidFill>
              </a:rPr>
              <a:t> </a:t>
            </a:r>
            <a:r>
              <a:rPr lang="es-MX" sz="1400" b="1" dirty="0">
                <a:solidFill>
                  <a:prstClr val="white"/>
                </a:solidFill>
              </a:rPr>
              <a:t>(art. 28 LE-REJM).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40508" y="229587"/>
            <a:ext cx="3633524" cy="642942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Contraloría (OIC):</a:t>
            </a:r>
            <a:endParaRPr lang="es-E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71324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registrocivil.oaxaca.gob.mx/images/nota17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21932">
            <a:off x="2643054" y="820552"/>
            <a:ext cx="4139651" cy="2590802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</p:pic>
      <p:pic>
        <p:nvPicPr>
          <p:cNvPr id="2058" name="Picture 10" descr="http://noticaribe.files.wordpress.com/2013/03/comparec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1478">
            <a:off x="1655299" y="3382154"/>
            <a:ext cx="3943000" cy="2957251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</p:pic>
      <p:pic>
        <p:nvPicPr>
          <p:cNvPr id="2054" name="Picture 6" descr="http://www.nacion.com/sucesos/seguridad/Cristina-Delgado-IV-JOSE-DIAZ_LNCIMA20150225_002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7190">
            <a:off x="7529752" y="1228959"/>
            <a:ext cx="4096190" cy="2729087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</p:pic>
      <p:pic>
        <p:nvPicPr>
          <p:cNvPr id="1026" name="Picture 2" descr="C:\Users\mpatiño\Desktop\Nueva carpeta\att-pc3bablic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09701">
            <a:off x="6475021" y="3587652"/>
            <a:ext cx="3892870" cy="29828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7" name="6 Rectángulo redondeado"/>
          <p:cNvSpPr/>
          <p:nvPr/>
        </p:nvSpPr>
        <p:spPr>
          <a:xfrm>
            <a:off x="1907933" y="4957514"/>
            <a:ext cx="8296512" cy="1704544"/>
          </a:xfrm>
          <a:prstGeom prst="round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prstClr val="white"/>
                </a:solidFill>
              </a:rPr>
              <a:t>En la comparecencia </a:t>
            </a:r>
            <a:r>
              <a:rPr lang="es-MX" sz="2800" b="1" dirty="0">
                <a:solidFill>
                  <a:srgbClr val="FFFF00"/>
                </a:solidFill>
              </a:rPr>
              <a:t>levanta acta administrativa</a:t>
            </a:r>
            <a:r>
              <a:rPr lang="es-MX" sz="2800" b="1" dirty="0">
                <a:solidFill>
                  <a:prstClr val="white"/>
                </a:solidFill>
              </a:rPr>
              <a:t> y en caso </a:t>
            </a:r>
            <a:r>
              <a:rPr lang="es-MX" sz="2800" b="1" dirty="0">
                <a:solidFill>
                  <a:srgbClr val="FFFF00"/>
                </a:solidFill>
              </a:rPr>
              <a:t>de no aclararse inconsistencias</a:t>
            </a:r>
            <a:r>
              <a:rPr lang="es-MX" sz="2800" b="1" dirty="0">
                <a:solidFill>
                  <a:prstClr val="white"/>
                </a:solidFill>
              </a:rPr>
              <a:t>, investiga y en su caso, </a:t>
            </a:r>
            <a:r>
              <a:rPr lang="es-MX" sz="2800" b="1" dirty="0">
                <a:solidFill>
                  <a:srgbClr val="FFFF00"/>
                </a:solidFill>
              </a:rPr>
              <a:t>finca responsabilidad </a:t>
            </a:r>
          </a:p>
          <a:p>
            <a:pPr algn="r"/>
            <a:r>
              <a:rPr lang="es-MX" sz="1600" b="1" dirty="0">
                <a:solidFill>
                  <a:prstClr val="white"/>
                </a:solidFill>
              </a:rPr>
              <a:t>(art. 17 frac. V, 29 y 30 LE-REJM).</a:t>
            </a:r>
          </a:p>
        </p:txBody>
      </p:sp>
      <p:sp>
        <p:nvSpPr>
          <p:cNvPr id="10" name="5 Rectángulo redondeado"/>
          <p:cNvSpPr/>
          <p:nvPr/>
        </p:nvSpPr>
        <p:spPr>
          <a:xfrm>
            <a:off x="340508" y="229587"/>
            <a:ext cx="3633524" cy="642942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Contraloría (OIC):</a:t>
            </a:r>
            <a:endParaRPr lang="es-E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0687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893"/>
            <a:ext cx="12192000" cy="5554659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314990" y="363951"/>
            <a:ext cx="8989454" cy="58598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 w="25400" cmpd="tri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Entrega- Recepción</a:t>
            </a:r>
            <a:endParaRPr lang="es-MX" sz="48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314990" y="1313893"/>
            <a:ext cx="8989454" cy="58598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 w="25400" cmpd="tri"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¡Gracias por su atención!</a:t>
            </a:r>
            <a:endParaRPr lang="es-MX" sz="48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23361" y="6065593"/>
            <a:ext cx="7999828" cy="658763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 w="25400" cmpd="tri"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Lic. Mario Audifred Patiño Velasco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4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</a:rPr>
              <a:t>Director de Área Técnica y Situación Patrimonial</a:t>
            </a:r>
            <a:endParaRPr lang="es-MX" sz="48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4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patino\Desktop\servidores públicos\justicia-ilustr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167" y="8173"/>
            <a:ext cx="11078818" cy="6849827"/>
          </a:xfrm>
          <a:prstGeom prst="rect">
            <a:avLst/>
          </a:prstGeom>
          <a:noFill/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344012" y="1686175"/>
            <a:ext cx="10511128" cy="50167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LE-REJM.-</a:t>
            </a:r>
            <a:r>
              <a:rPr lang="es-MX" sz="4000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s-ES_tradnl" sz="4000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Ley de Entrega-recepción del Estado de Jalisco y sus Municipios;</a:t>
            </a:r>
          </a:p>
          <a:p>
            <a:endParaRPr lang="es-ES_tradnl" sz="4000" dirty="0">
              <a:solidFill>
                <a:schemeClr val="bg1"/>
              </a:solidFill>
              <a:effectLst>
                <a:glow rad="4318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s-MX" sz="4000" b="1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LRPAEJ.-</a:t>
            </a:r>
            <a:r>
              <a:rPr lang="es-MX" sz="4000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 Ley de Responsabilidades Políticas y Administrativas del Estado de Jalisco;</a:t>
            </a:r>
          </a:p>
          <a:p>
            <a:endParaRPr lang="es-MX" sz="4000" dirty="0">
              <a:solidFill>
                <a:schemeClr val="bg1"/>
              </a:solidFill>
              <a:effectLst>
                <a:glow rad="431800">
                  <a:schemeClr val="tx1">
                    <a:alpha val="40000"/>
                  </a:schemeClr>
                </a:glow>
              </a:effectLst>
            </a:endParaRPr>
          </a:p>
          <a:p>
            <a:r>
              <a:rPr lang="es-AR" sz="4000" b="1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LGAPMEJ</a:t>
            </a:r>
            <a:r>
              <a:rPr lang="es-AR" sz="4000" dirty="0">
                <a:solidFill>
                  <a:schemeClr val="bg1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.- Ley del Gobierno y la Administración Pública Municipal del Estado de Jalisco.</a:t>
            </a: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102658" y="209213"/>
            <a:ext cx="6333565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4000" b="1" dirty="0">
                <a:solidFill>
                  <a:srgbClr val="FFFF00"/>
                </a:solidFill>
                <a:effectLst>
                  <a:glow rad="431800">
                    <a:schemeClr val="tx1">
                      <a:alpha val="40000"/>
                    </a:schemeClr>
                  </a:glow>
                </a:effectLst>
              </a:rPr>
              <a:t>NORMATIVIDAD APLICABLE:</a:t>
            </a:r>
            <a:endParaRPr lang="es-AR" sz="3200" dirty="0">
              <a:solidFill>
                <a:srgbClr val="FFFF00"/>
              </a:solidFill>
              <a:effectLst>
                <a:glow rad="4318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82321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8161" y="2787433"/>
            <a:ext cx="9001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u="sng" dirty="0">
                <a:solidFill>
                  <a:srgbClr val="000000"/>
                </a:solidFill>
              </a:rPr>
              <a:t>Garantizar la continuidad de la función pública</a:t>
            </a:r>
            <a:r>
              <a:rPr lang="es-MX" sz="2000" b="1" dirty="0">
                <a:solidFill>
                  <a:srgbClr val="000000"/>
                </a:solidFill>
              </a:rPr>
              <a:t>, mediante la entrega ordenada, precisa y formal de los bienes, derechos y obligaciones inherentes al cargo, </a:t>
            </a:r>
            <a:r>
              <a:rPr lang="es-MX" sz="2000" b="1" u="sng" dirty="0">
                <a:solidFill>
                  <a:srgbClr val="000000"/>
                </a:solidFill>
              </a:rPr>
              <a:t>delimitando la responsabilidad </a:t>
            </a:r>
            <a:r>
              <a:rPr lang="es-MX" sz="2000" b="1" dirty="0">
                <a:solidFill>
                  <a:srgbClr val="000000"/>
                </a:solidFill>
              </a:rPr>
              <a:t>temporal de las autoridades que cesan su función y las que inician su gestión.</a:t>
            </a: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0000"/>
                </a:solidFill>
              </a:rPr>
              <a:t>(art. 2 y 5 LE-REJM). </a:t>
            </a:r>
            <a:endParaRPr lang="es-ES" altLang="es-MX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11 Rectángulo"/>
          <p:cNvSpPr/>
          <p:nvPr/>
        </p:nvSpPr>
        <p:spPr>
          <a:xfrm>
            <a:off x="1309140" y="1313894"/>
            <a:ext cx="9001156" cy="523220"/>
          </a:xfrm>
          <a:prstGeom prst="rect">
            <a:avLst/>
          </a:prstGeom>
          <a:noFill/>
          <a:ln w="53975"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Finalidad del proceso de Entrega- Recepción</a:t>
            </a:r>
          </a:p>
        </p:txBody>
      </p:sp>
    </p:spTree>
    <p:extLst>
      <p:ext uri="{BB962C8B-B14F-4D97-AF65-F5344CB8AC3E}">
        <p14:creationId xmlns:p14="http://schemas.microsoft.com/office/powerpoint/2010/main" val="123280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" y="14685"/>
            <a:ext cx="11947302" cy="68817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6148" y="2616977"/>
            <a:ext cx="8417690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humanos 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 cargo;</a:t>
            </a:r>
            <a:endParaRPr lang="es-MX" sz="2200" dirty="0">
              <a:solidFill>
                <a:srgbClr val="FFFF00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bienes, derechos, recursos y obligaciones 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 resguardo;</a:t>
            </a:r>
            <a:endParaRPr lang="es-MX" sz="2200" dirty="0">
              <a:solidFill>
                <a:srgbClr val="FFFF00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disposición de recursos financieros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día del acto de entrega-recepción;</a:t>
            </a:r>
            <a:endParaRPr lang="es-MX" sz="2200" dirty="0">
              <a:solidFill>
                <a:schemeClr val="bg1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total de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asuntos pendientes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s-MX" sz="2200" dirty="0">
              <a:solidFill>
                <a:srgbClr val="FFFF00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Blanco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cuando exista; y</a:t>
            </a:r>
            <a:endParaRPr lang="es-MX" sz="2200" dirty="0">
              <a:solidFill>
                <a:schemeClr val="bg1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VI.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 documentación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información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señaladas, en </a:t>
            </a:r>
            <a:r>
              <a:rPr lang="es-ES" sz="2200" b="1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reglamentos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entidades respectivas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que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juicio del servidor público saliente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 ser incluida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2200" dirty="0">
              <a:solidFill>
                <a:srgbClr val="FFFF00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4698" y="1389622"/>
            <a:ext cx="1164250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20.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servidores públicos salientes deberán </a:t>
            </a:r>
            <a:r>
              <a:rPr lang="es-ES" sz="2200" b="1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 la </a:t>
            </a: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íntegra y detallada</a:t>
            </a:r>
            <a:r>
              <a:rPr lang="es-ES" sz="2200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entrega de:</a:t>
            </a:r>
            <a:endParaRPr lang="es-MX" sz="2200" dirty="0">
              <a:solidFill>
                <a:schemeClr val="bg1"/>
              </a:solidFill>
              <a:effectLst>
                <a:glow rad="342900">
                  <a:schemeClr val="tx1">
                    <a:alpha val="9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6148" y="247542"/>
            <a:ext cx="917076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FFFF00"/>
                </a:solidFill>
                <a:effectLst>
                  <a:glow rad="342900">
                    <a:schemeClr val="tx1">
                      <a:alpha val="95000"/>
                    </a:schemeClr>
                  </a:glow>
                  <a:outerShdw dist="698500" sx="1000" sy="1000" algn="ctr" rotWithShape="0">
                    <a:srgbClr val="000000"/>
                  </a:outerShdw>
                  <a:reflection blurRad="558800" stA="62000" endPos="46000" dist="7112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ENTREGA-RECEPCIÓN DEL ESTADO DE JALISCO Y SUS MUNICIPIOS </a:t>
            </a:r>
            <a:endParaRPr lang="es-MX" sz="2200" dirty="0">
              <a:solidFill>
                <a:srgbClr val="FFFF00"/>
              </a:solidFill>
              <a:effectLst>
                <a:glow rad="342900">
                  <a:schemeClr val="tx1">
                    <a:alpha val="95000"/>
                  </a:schemeClr>
                </a:glow>
                <a:outerShdw dist="698500" sx="1000" sy="1000" algn="ctr" rotWithShape="0">
                  <a:srgbClr val="000000"/>
                </a:outerShdw>
                <a:reflection blurRad="558800" stA="62000" endPos="46000" dist="7112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569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668016" y="197768"/>
            <a:ext cx="8820472" cy="631371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ENTREGA-RECEPCIÓN EN LOS MUNICIPIOS</a:t>
            </a:r>
            <a:endParaRPr lang="es-A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mpatiño\Desktop\Nueva carpeta\entrega-llav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622" y="829139"/>
            <a:ext cx="7731259" cy="5149617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14350" y="6086474"/>
            <a:ext cx="11158537" cy="657225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LEY DEL GOBIERNO Y LA ADMINISTRACIÓN PÚBLICA MUNICIPAL DEL ESTADO DE JALISCO</a:t>
            </a:r>
            <a:endParaRPr lang="es-AR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516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patino\Desktop\servidores públicos\300413a1cf03884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91776">
            <a:off x="1103266" y="1567541"/>
            <a:ext cx="4396195" cy="2914050"/>
          </a:xfrm>
          <a:prstGeom prst="rect">
            <a:avLst/>
          </a:prstGeom>
          <a:noFill/>
        </p:spPr>
      </p:pic>
      <p:pic>
        <p:nvPicPr>
          <p:cNvPr id="1026" name="Picture 2" descr="C:\Users\mpatino\Desktop\servidores público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393" y="1332411"/>
            <a:ext cx="4997635" cy="2834638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237" y="27941"/>
            <a:ext cx="3398153" cy="811141"/>
          </a:xfrm>
          <a:prstGeom prst="rect">
            <a:avLst/>
          </a:prstGeom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49382" y="5049419"/>
            <a:ext cx="1174865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AR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 Presidente Municipal saliente debe convocar a los integrantes electos del ayuntamiento, el día 30 de septiembre del año de la elección y les debe tomar protesta de ley. </a:t>
            </a:r>
            <a:endParaRPr lang="es-AR" sz="32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206279" y="141123"/>
            <a:ext cx="48838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Funcionarios salientes</a:t>
            </a:r>
            <a:endParaRPr lang="es-AR" sz="32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8017565" y="6166797"/>
            <a:ext cx="2928730" cy="40011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cs typeface="Arial" charset="0"/>
              </a:rPr>
              <a:t>(LGAPMEJ art. 14)</a:t>
            </a:r>
            <a:endParaRPr lang="es-MX" sz="3200" b="1" dirty="0">
              <a:solidFill>
                <a:schemeClr val="bg1"/>
              </a:solidFill>
              <a:effectLst>
                <a:glow rad="355600">
                  <a:schemeClr val="tx1"/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9659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patino\Desktop\servidores públicos\300413a1cf03884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91776">
            <a:off x="1103266" y="1567541"/>
            <a:ext cx="4396195" cy="2914050"/>
          </a:xfrm>
          <a:prstGeom prst="rect">
            <a:avLst/>
          </a:prstGeom>
          <a:noFill/>
        </p:spPr>
      </p:pic>
      <p:pic>
        <p:nvPicPr>
          <p:cNvPr id="1026" name="Picture 2" descr="C:\Users\mpatino\Desktop\servidores público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393" y="1332411"/>
            <a:ext cx="4997635" cy="2834638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237" y="27941"/>
            <a:ext cx="3398153" cy="811141"/>
          </a:xfrm>
          <a:prstGeom prst="rect">
            <a:avLst/>
          </a:prstGeom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32424" y="4946388"/>
            <a:ext cx="1107281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 Ayuntamiento saliente entrega al nuevo, el patrimonio</a:t>
            </a:r>
            <a:r>
              <a:rPr lang="es-ES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</a:effectLst>
                <a:cs typeface="Arial" charset="0"/>
              </a:rPr>
              <a:t> municipal, al día siguiente de su instalación. </a:t>
            </a:r>
            <a:endParaRPr lang="es-AR" sz="32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206279" y="141123"/>
            <a:ext cx="48838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Funcionarios salientes</a:t>
            </a:r>
            <a:endParaRPr lang="es-AR" sz="32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8017565" y="6166797"/>
            <a:ext cx="2928730" cy="40011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cs typeface="Arial" charset="0"/>
              </a:rPr>
              <a:t>(LGAPMEJ art. 16 y 17)</a:t>
            </a:r>
            <a:endParaRPr lang="es-MX" sz="3200" b="1" dirty="0">
              <a:solidFill>
                <a:schemeClr val="bg1"/>
              </a:solidFill>
              <a:effectLst>
                <a:glow rad="355600">
                  <a:schemeClr val="tx1"/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09799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patino\Desktop\servidores públicos\300413a1cf03884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91776">
            <a:off x="1103266" y="1567541"/>
            <a:ext cx="4396195" cy="2914050"/>
          </a:xfrm>
          <a:prstGeom prst="rect">
            <a:avLst/>
          </a:prstGeom>
          <a:noFill/>
        </p:spPr>
      </p:pic>
      <p:pic>
        <p:nvPicPr>
          <p:cNvPr id="1026" name="Picture 2" descr="C:\Users\mpatino\Desktop\servidores público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393" y="1332411"/>
            <a:ext cx="4997635" cy="2834638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237" y="27941"/>
            <a:ext cx="3398153" cy="811141"/>
          </a:xfrm>
          <a:prstGeom prst="rect">
            <a:avLst/>
          </a:prstGeom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206279" y="141123"/>
            <a:ext cx="48838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Funcionarios salientes</a:t>
            </a:r>
            <a:endParaRPr lang="es-AR" sz="3200" b="1" dirty="0">
              <a:solidFill>
                <a:srgbClr val="FFFF00"/>
              </a:solidFill>
              <a:effectLst>
                <a:glow rad="4064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84837" y="4303455"/>
            <a:ext cx="1118711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AR" sz="3200" b="1" dirty="0">
                <a:solidFill>
                  <a:srgbClr val="FFFF00"/>
                </a:solidFill>
                <a:effectLst>
                  <a:glow rad="406400">
                    <a:schemeClr val="tx1"/>
                  </a:glow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Cada responsable de las dependencias municipales debe proporcionar al nuevo titular el patrimonio a su resguardo en el mismo plazo. En caso de que amerite más tiempo, se debe emplear el estrictamente necesario.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AR" sz="3200" b="1" dirty="0">
              <a:solidFill>
                <a:srgbClr val="FFFF00"/>
              </a:solidFill>
              <a:effectLst>
                <a:glow rad="406400">
                  <a:schemeClr val="tx1"/>
                </a:glow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8017565" y="6166797"/>
            <a:ext cx="2928730" cy="40011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cs typeface="Arial" charset="0"/>
              </a:rPr>
              <a:t>(LGAPMEJ art. 16 y 17)</a:t>
            </a:r>
            <a:endParaRPr lang="es-MX" sz="3200" b="1" dirty="0">
              <a:solidFill>
                <a:schemeClr val="bg1"/>
              </a:solidFill>
              <a:effectLst>
                <a:glow rad="355600">
                  <a:schemeClr val="tx1"/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20471"/>
      </p:ext>
    </p:extLst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1104</Words>
  <Application>Microsoft Office PowerPoint</Application>
  <PresentationFormat>Panorámica</PresentationFormat>
  <Paragraphs>109</Paragraphs>
  <Slides>26</Slides>
  <Notes>9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Courier New</vt:lpstr>
      <vt:lpstr>Times New Roman</vt:lpstr>
      <vt:lpstr>Wingdings</vt:lpstr>
      <vt:lpstr>1_Tema de Office</vt:lpstr>
      <vt:lpstr>Tema de Office</vt:lpstr>
      <vt:lpstr>Default Design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ExpeUEW7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ExpeUEW7</dc:creator>
  <cp:lastModifiedBy>Karla Sofia</cp:lastModifiedBy>
  <cp:revision>141</cp:revision>
  <dcterms:created xsi:type="dcterms:W3CDTF">2015-06-14T14:22:55Z</dcterms:created>
  <dcterms:modified xsi:type="dcterms:W3CDTF">2018-10-22T14:01:45Z</dcterms:modified>
</cp:coreProperties>
</file>