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7"/>
  </p:notesMasterIdLst>
  <p:sldIdLst>
    <p:sldId id="256" r:id="rId2"/>
    <p:sldId id="265" r:id="rId3"/>
    <p:sldId id="266" r:id="rId4"/>
    <p:sldId id="267" r:id="rId5"/>
    <p:sldId id="268" r:id="rId6"/>
    <p:sldId id="269" r:id="rId7"/>
    <p:sldId id="277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59" r:id="rId16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8" roundtripDataSignature="AMtx7mgUIOp0FkIYfU9UU5aDNnxOZxUZ5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1" d="100"/>
          <a:sy n="51" d="100"/>
        </p:scale>
        <p:origin x="28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customschemas.google.com/relationships/presentationmetadata" Target="meta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" name="Google Shape;23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>
  <p:cSld name="Diapositiva de título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B9D46-693A-4AF7-A08C-09FFADEC997A}" type="datetimeFigureOut">
              <a:rPr lang="es-MX" smtClean="0"/>
              <a:t>19/04/2021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F5335-DC00-416D-8E9F-F127A6C0DA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2157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6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0"/>
            <a:ext cx="12191238" cy="685800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1238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1926269" y="98474"/>
            <a:ext cx="100265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b="1" dirty="0" smtClean="0">
                <a:solidFill>
                  <a:srgbClr val="58A876"/>
                </a:solidFill>
                <a:latin typeface="Century Gothic" panose="020B0502020202020204" pitchFamily="34" charset="0"/>
              </a:rPr>
              <a:t>ESTRUCTURA DE LOS FORMATOS DE PRESENTACIÓN DE LA DECLARACIÓN	</a:t>
            </a:r>
            <a:endParaRPr lang="es-MX" sz="4000" b="1" dirty="0">
              <a:solidFill>
                <a:srgbClr val="58A876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602301" y="1520387"/>
            <a:ext cx="9871735" cy="757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_tradnl" sz="2400" b="1" dirty="0" smtClean="0">
                <a:latin typeface="Century Gothic" panose="020B0502020202020204" pitchFamily="34" charset="0"/>
              </a:rPr>
              <a:t>Formato simplificado:</a:t>
            </a:r>
          </a:p>
          <a:p>
            <a:pPr algn="just"/>
            <a:r>
              <a:rPr lang="es-MX" sz="2400" dirty="0" smtClean="0">
                <a:latin typeface="Century Gothic" panose="020B0502020202020204" pitchFamily="34" charset="0"/>
              </a:rPr>
              <a:t>Aplica para aquellos </a:t>
            </a:r>
            <a:r>
              <a:rPr lang="es-MX" sz="2400" dirty="0">
                <a:latin typeface="Century Gothic" panose="020B0502020202020204" pitchFamily="34" charset="0"/>
              </a:rPr>
              <a:t>Servidores Públicos que tengan </a:t>
            </a:r>
            <a:r>
              <a:rPr lang="es-MX" sz="2400" u="sng" dirty="0">
                <a:latin typeface="Century Gothic" panose="020B0502020202020204" pitchFamily="34" charset="0"/>
              </a:rPr>
              <a:t>nivel menor a Jefe de departamento u homólogo</a:t>
            </a:r>
            <a:r>
              <a:rPr lang="es-MX" sz="2400" dirty="0">
                <a:latin typeface="Century Gothic" panose="020B0502020202020204" pitchFamily="34" charset="0"/>
              </a:rPr>
              <a:t> en los Entes </a:t>
            </a:r>
            <a:r>
              <a:rPr lang="es-MX" sz="2400" dirty="0" smtClean="0">
                <a:latin typeface="Century Gothic" panose="020B0502020202020204" pitchFamily="34" charset="0"/>
              </a:rPr>
              <a:t>Públicos</a:t>
            </a:r>
          </a:p>
          <a:p>
            <a:pPr algn="just"/>
            <a:endParaRPr lang="es-MX" sz="2400" dirty="0" smtClean="0">
              <a:latin typeface="Century Gothic" panose="020B0502020202020204" pitchFamily="34" charset="0"/>
            </a:endParaRPr>
          </a:p>
          <a:p>
            <a:pPr algn="just"/>
            <a:r>
              <a:rPr lang="es-MX" sz="2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Presentando ÚNICAMENTE los siguientes rubros:</a:t>
            </a:r>
          </a:p>
          <a:p>
            <a:pPr algn="just"/>
            <a:r>
              <a:rPr lang="es-MX" sz="2400" dirty="0">
                <a:latin typeface="Century Gothic" panose="020B0502020202020204" pitchFamily="34" charset="0"/>
              </a:rPr>
              <a:t>1.     Datos Generales.</a:t>
            </a:r>
          </a:p>
          <a:p>
            <a:pPr algn="just"/>
            <a:r>
              <a:rPr lang="es-MX" sz="2400" dirty="0">
                <a:latin typeface="Century Gothic" panose="020B0502020202020204" pitchFamily="34" charset="0"/>
              </a:rPr>
              <a:t>2.     Domicilio del Declarante.</a:t>
            </a:r>
          </a:p>
          <a:p>
            <a:pPr algn="just"/>
            <a:r>
              <a:rPr lang="es-MX" sz="2400" dirty="0">
                <a:latin typeface="Century Gothic" panose="020B0502020202020204" pitchFamily="34" charset="0"/>
              </a:rPr>
              <a:t>3.     Datos Curriculares.</a:t>
            </a:r>
          </a:p>
          <a:p>
            <a:pPr algn="just"/>
            <a:r>
              <a:rPr lang="es-MX" sz="2400" dirty="0">
                <a:latin typeface="Century Gothic" panose="020B0502020202020204" pitchFamily="34" charset="0"/>
              </a:rPr>
              <a:t>4.     Datos del empleo, cargo o comisión.</a:t>
            </a:r>
          </a:p>
          <a:p>
            <a:pPr algn="just"/>
            <a:r>
              <a:rPr lang="es-MX" sz="2400" dirty="0">
                <a:latin typeface="Century Gothic" panose="020B0502020202020204" pitchFamily="34" charset="0"/>
              </a:rPr>
              <a:t>5.     Experiencia laboral.</a:t>
            </a:r>
          </a:p>
          <a:p>
            <a:pPr algn="just"/>
            <a:r>
              <a:rPr lang="es-MX" sz="2400" dirty="0">
                <a:latin typeface="Century Gothic" panose="020B0502020202020204" pitchFamily="34" charset="0"/>
              </a:rPr>
              <a:t>6.     Ingresos netos del Declarante.</a:t>
            </a:r>
          </a:p>
          <a:p>
            <a:pPr algn="just"/>
            <a:endParaRPr lang="es-MX" sz="2400" dirty="0">
              <a:latin typeface="Century Gothic" panose="020B0502020202020204" pitchFamily="34" charset="0"/>
            </a:endParaRPr>
          </a:p>
          <a:p>
            <a:pPr algn="just"/>
            <a:r>
              <a:rPr lang="es-MX" sz="2400" dirty="0" smtClean="0">
                <a:latin typeface="Century Gothic" panose="020B0502020202020204" pitchFamily="34" charset="0"/>
              </a:rPr>
              <a:t> ¿</a:t>
            </a:r>
            <a:r>
              <a:rPr lang="es-MX" sz="2400" dirty="0">
                <a:latin typeface="Century Gothic" panose="020B0502020202020204" pitchFamily="34" charset="0"/>
              </a:rPr>
              <a:t>Te desempeñaste como servidor público el año inmediato anterior? </a:t>
            </a:r>
          </a:p>
          <a:p>
            <a:pPr algn="just"/>
            <a:endParaRPr lang="es-MX" sz="3400" dirty="0" smtClean="0">
              <a:latin typeface="Century Gothic" panose="020B0502020202020204" pitchFamily="34" charset="0"/>
            </a:endParaRPr>
          </a:p>
          <a:p>
            <a:pPr algn="just"/>
            <a:endParaRPr lang="es-MX" sz="3400" dirty="0" smtClean="0">
              <a:latin typeface="Century Gothic" panose="020B0502020202020204" pitchFamily="34" charset="0"/>
            </a:endParaRPr>
          </a:p>
          <a:p>
            <a:pPr algn="just"/>
            <a:endParaRPr lang="es-MX" sz="3400" dirty="0">
              <a:latin typeface="Century Gothic" panose="020B0502020202020204" pitchFamily="34" charset="0"/>
            </a:endParaRPr>
          </a:p>
          <a:p>
            <a:pPr algn="just"/>
            <a:endParaRPr lang="es-MX" sz="3400" dirty="0" smtClean="0">
              <a:latin typeface="Century Gothic" panose="020B0502020202020204" pitchFamily="34" charset="0"/>
            </a:endParaRPr>
          </a:p>
          <a:p>
            <a:r>
              <a:rPr lang="es-ES_tradnl" dirty="0"/>
              <a:t> 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37593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/>
          <p:cNvSpPr txBox="1"/>
          <p:nvPr/>
        </p:nvSpPr>
        <p:spPr>
          <a:xfrm>
            <a:off x="574165" y="1182762"/>
            <a:ext cx="9830600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_tradnl" sz="2400" b="1" dirty="0" smtClean="0">
                <a:latin typeface="Century Gothic" panose="020B0502020202020204" pitchFamily="34" charset="0"/>
              </a:rPr>
              <a:t>Formato completo:</a:t>
            </a:r>
          </a:p>
          <a:p>
            <a:pPr algn="just"/>
            <a:r>
              <a:rPr lang="es-MX" sz="2400" dirty="0" smtClean="0">
                <a:latin typeface="Century Gothic" panose="020B0502020202020204" pitchFamily="34" charset="0"/>
              </a:rPr>
              <a:t>Aplica </a:t>
            </a:r>
            <a:r>
              <a:rPr lang="es-MX" sz="2400" dirty="0">
                <a:latin typeface="Century Gothic" panose="020B0502020202020204" pitchFamily="34" charset="0"/>
              </a:rPr>
              <a:t>para aquellos Servidores Públicos que tengan </a:t>
            </a:r>
            <a:r>
              <a:rPr lang="es-MX" sz="2400" u="sng" dirty="0">
                <a:latin typeface="Century Gothic" panose="020B0502020202020204" pitchFamily="34" charset="0"/>
              </a:rPr>
              <a:t>nivel igual a Jefe de departamento u homólogo y hasta el nivel máximo</a:t>
            </a:r>
            <a:r>
              <a:rPr lang="es-MX" sz="2400" dirty="0">
                <a:latin typeface="Century Gothic" panose="020B0502020202020204" pitchFamily="34" charset="0"/>
              </a:rPr>
              <a:t> en cada Ente </a:t>
            </a:r>
            <a:r>
              <a:rPr lang="es-MX" sz="2400" dirty="0" smtClean="0">
                <a:latin typeface="Century Gothic" panose="020B0502020202020204" pitchFamily="34" charset="0"/>
              </a:rPr>
              <a:t>Público</a:t>
            </a:r>
          </a:p>
          <a:p>
            <a:pPr algn="just"/>
            <a:r>
              <a:rPr lang="es-MX" sz="2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Presentando los siguientes rubros:</a:t>
            </a:r>
          </a:p>
          <a:p>
            <a:pPr algn="just"/>
            <a:r>
              <a:rPr lang="es-MX" sz="2400" dirty="0">
                <a:latin typeface="Century Gothic" panose="020B0502020202020204" pitchFamily="34" charset="0"/>
              </a:rPr>
              <a:t>1.     Datos generales.</a:t>
            </a:r>
          </a:p>
          <a:p>
            <a:pPr algn="just"/>
            <a:r>
              <a:rPr lang="es-MX" sz="2400" dirty="0">
                <a:latin typeface="Century Gothic" panose="020B0502020202020204" pitchFamily="34" charset="0"/>
              </a:rPr>
              <a:t>2.     Domicilio del Declarante.</a:t>
            </a:r>
          </a:p>
          <a:p>
            <a:pPr algn="just"/>
            <a:r>
              <a:rPr lang="es-MX" sz="2400" dirty="0">
                <a:latin typeface="Century Gothic" panose="020B0502020202020204" pitchFamily="34" charset="0"/>
              </a:rPr>
              <a:t>3.     Datos curriculares del Declarante.</a:t>
            </a:r>
          </a:p>
          <a:p>
            <a:pPr algn="just"/>
            <a:r>
              <a:rPr lang="es-MX" sz="2400" dirty="0">
                <a:latin typeface="Century Gothic" panose="020B0502020202020204" pitchFamily="34" charset="0"/>
              </a:rPr>
              <a:t>4.     Datos del empleo, cargo o comisión.</a:t>
            </a:r>
          </a:p>
          <a:p>
            <a:pPr algn="just"/>
            <a:r>
              <a:rPr lang="es-MX" sz="2400" dirty="0">
                <a:latin typeface="Century Gothic" panose="020B0502020202020204" pitchFamily="34" charset="0"/>
              </a:rPr>
              <a:t>5.     Experiencia laboral.</a:t>
            </a:r>
          </a:p>
          <a:p>
            <a:pPr algn="just"/>
            <a:r>
              <a:rPr lang="es-MX" sz="2400" dirty="0">
                <a:latin typeface="Century Gothic" panose="020B0502020202020204" pitchFamily="34" charset="0"/>
              </a:rPr>
              <a:t>6.     Datos de la Pareja.</a:t>
            </a:r>
          </a:p>
          <a:p>
            <a:pPr algn="just"/>
            <a:r>
              <a:rPr lang="es-MX" sz="2400" dirty="0">
                <a:latin typeface="Century Gothic" panose="020B0502020202020204" pitchFamily="34" charset="0"/>
              </a:rPr>
              <a:t>7.     Datos del dependiente económico.</a:t>
            </a:r>
          </a:p>
          <a:p>
            <a:pPr algn="just"/>
            <a:r>
              <a:rPr lang="es-MX" sz="2400" dirty="0">
                <a:latin typeface="Century Gothic" panose="020B0502020202020204" pitchFamily="34" charset="0"/>
              </a:rPr>
              <a:t>8.  </a:t>
            </a:r>
            <a:r>
              <a:rPr lang="es-MX" sz="2400" dirty="0" smtClean="0">
                <a:latin typeface="Century Gothic" panose="020B0502020202020204" pitchFamily="34" charset="0"/>
              </a:rPr>
              <a:t>Ingresos </a:t>
            </a:r>
            <a:r>
              <a:rPr lang="es-MX" sz="2400" dirty="0">
                <a:latin typeface="Century Gothic" panose="020B0502020202020204" pitchFamily="34" charset="0"/>
              </a:rPr>
              <a:t>netos del Declarante, Pareja y/o dependientes </a:t>
            </a:r>
            <a:r>
              <a:rPr lang="es-MX" sz="2400" dirty="0" smtClean="0">
                <a:latin typeface="Century Gothic" panose="020B0502020202020204" pitchFamily="34" charset="0"/>
              </a:rPr>
              <a:t>  	económicos</a:t>
            </a:r>
            <a:r>
              <a:rPr lang="es-MX" sz="2400" dirty="0">
                <a:latin typeface="Century Gothic" panose="020B0502020202020204" pitchFamily="34" charset="0"/>
              </a:rPr>
              <a:t>.</a:t>
            </a:r>
            <a:endParaRPr lang="es-MX" sz="3400" dirty="0" smtClean="0">
              <a:latin typeface="Century Gothic" panose="020B0502020202020204" pitchFamily="34" charset="0"/>
            </a:endParaRPr>
          </a:p>
          <a:p>
            <a:pPr algn="just"/>
            <a:endParaRPr lang="es-MX" sz="3400" dirty="0">
              <a:latin typeface="Century Gothic" panose="020B0502020202020204" pitchFamily="34" charset="0"/>
            </a:endParaRPr>
          </a:p>
          <a:p>
            <a:pPr algn="just"/>
            <a:endParaRPr lang="es-MX" sz="3400" dirty="0" smtClean="0">
              <a:latin typeface="Century Gothic" panose="020B0502020202020204" pitchFamily="34" charset="0"/>
            </a:endParaRPr>
          </a:p>
          <a:p>
            <a:r>
              <a:rPr lang="es-ES_tradnl" dirty="0"/>
              <a:t> 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32952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uadroTexto 8"/>
          <p:cNvSpPr txBox="1"/>
          <p:nvPr/>
        </p:nvSpPr>
        <p:spPr>
          <a:xfrm>
            <a:off x="574164" y="1365642"/>
            <a:ext cx="11073885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800" dirty="0">
                <a:latin typeface="Century Gothic" panose="020B0502020202020204" pitchFamily="34" charset="0"/>
              </a:rPr>
              <a:t>9</a:t>
            </a:r>
            <a:r>
              <a:rPr lang="es-MX" sz="2800" dirty="0" smtClean="0">
                <a:latin typeface="Century Gothic" panose="020B0502020202020204" pitchFamily="34" charset="0"/>
              </a:rPr>
              <a:t>. ¿</a:t>
            </a:r>
            <a:r>
              <a:rPr lang="es-MX" sz="2800" dirty="0">
                <a:latin typeface="Century Gothic" panose="020B0502020202020204" pitchFamily="34" charset="0"/>
              </a:rPr>
              <a:t>Te desempeñaste como servidor público el año inmediato anterior? </a:t>
            </a:r>
            <a:r>
              <a:rPr lang="es-MX" sz="2800" dirty="0" smtClean="0">
                <a:latin typeface="Century Gothic" panose="020B0502020202020204" pitchFamily="34" charset="0"/>
              </a:rPr>
              <a:t>  (</a:t>
            </a:r>
            <a:r>
              <a:rPr lang="es-MX" sz="2800" dirty="0">
                <a:latin typeface="Century Gothic" panose="020B0502020202020204" pitchFamily="34" charset="0"/>
              </a:rPr>
              <a:t>sólo declaración de inicio y conclusión).</a:t>
            </a:r>
          </a:p>
          <a:p>
            <a:pPr algn="just"/>
            <a:r>
              <a:rPr lang="es-MX" sz="2800" dirty="0">
                <a:latin typeface="Century Gothic" panose="020B0502020202020204" pitchFamily="34" charset="0"/>
              </a:rPr>
              <a:t>10.   Bienes inmuebles.</a:t>
            </a:r>
          </a:p>
          <a:p>
            <a:pPr algn="just"/>
            <a:r>
              <a:rPr lang="es-MX" sz="2800" dirty="0">
                <a:latin typeface="Century Gothic" panose="020B0502020202020204" pitchFamily="34" charset="0"/>
              </a:rPr>
              <a:t>11.   Vehículos.</a:t>
            </a:r>
          </a:p>
          <a:p>
            <a:pPr algn="just"/>
            <a:r>
              <a:rPr lang="es-MX" sz="2800" dirty="0">
                <a:latin typeface="Century Gothic" panose="020B0502020202020204" pitchFamily="34" charset="0"/>
              </a:rPr>
              <a:t>12.   Bienes muebles.</a:t>
            </a:r>
          </a:p>
          <a:p>
            <a:pPr algn="just"/>
            <a:r>
              <a:rPr lang="es-MX" sz="2800" dirty="0">
                <a:latin typeface="Century Gothic" panose="020B0502020202020204" pitchFamily="34" charset="0"/>
              </a:rPr>
              <a:t>13.   Inversiones, cuentas bancarias y otro tipo de valores/activos.</a:t>
            </a:r>
          </a:p>
          <a:p>
            <a:pPr algn="just"/>
            <a:r>
              <a:rPr lang="es-MX" sz="2800" dirty="0">
                <a:latin typeface="Century Gothic" panose="020B0502020202020204" pitchFamily="34" charset="0"/>
              </a:rPr>
              <a:t>14.   Adeudos/pasivos.</a:t>
            </a:r>
          </a:p>
          <a:p>
            <a:pPr algn="just"/>
            <a:r>
              <a:rPr lang="es-MX" sz="2800" dirty="0">
                <a:latin typeface="Century Gothic" panose="020B0502020202020204" pitchFamily="34" charset="0"/>
              </a:rPr>
              <a:t>15.   Préstamo o comodato por terceros.</a:t>
            </a:r>
          </a:p>
          <a:p>
            <a:pPr algn="just"/>
            <a:endParaRPr lang="es-MX" sz="3400" dirty="0" smtClean="0">
              <a:latin typeface="Century Gothic" panose="020B0502020202020204" pitchFamily="34" charset="0"/>
            </a:endParaRPr>
          </a:p>
          <a:p>
            <a:r>
              <a:rPr lang="es-ES_tradnl" dirty="0"/>
              <a:t> </a:t>
            </a:r>
            <a:endParaRPr lang="es-MX" dirty="0"/>
          </a:p>
        </p:txBody>
      </p:sp>
      <p:sp>
        <p:nvSpPr>
          <p:cNvPr id="2" name="Elipse 1"/>
          <p:cNvSpPr/>
          <p:nvPr/>
        </p:nvSpPr>
        <p:spPr>
          <a:xfrm rot="923123">
            <a:off x="6519717" y="1744394"/>
            <a:ext cx="4642338" cy="4290646"/>
          </a:xfrm>
          <a:prstGeom prst="ellipse">
            <a:avLst/>
          </a:prstGeom>
          <a:blipFill dpi="0" rotWithShape="1">
            <a:blip r:embed="rId2">
              <a:alphaModFix amt="2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2785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574164" y="1365642"/>
            <a:ext cx="11073885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800" dirty="0">
                <a:latin typeface="Century Gothic" panose="020B0502020202020204" pitchFamily="34" charset="0"/>
              </a:rPr>
              <a:t>Declaración de </a:t>
            </a:r>
            <a:r>
              <a:rPr lang="es-MX" sz="2800" dirty="0" smtClean="0">
                <a:latin typeface="Century Gothic" panose="020B0502020202020204" pitchFamily="34" charset="0"/>
              </a:rPr>
              <a:t>intereses</a:t>
            </a:r>
            <a:endParaRPr lang="es-MX" sz="2800" dirty="0">
              <a:latin typeface="Century Gothic" panose="020B0502020202020204" pitchFamily="34" charset="0"/>
            </a:endParaRPr>
          </a:p>
          <a:p>
            <a:pPr algn="just"/>
            <a:endParaRPr lang="es-MX" sz="2800" dirty="0" smtClean="0">
              <a:latin typeface="Century Gothic" panose="020B0502020202020204" pitchFamily="34" charset="0"/>
            </a:endParaRPr>
          </a:p>
          <a:p>
            <a:pPr algn="just"/>
            <a:r>
              <a:rPr lang="es-MX" sz="2800" dirty="0" smtClean="0">
                <a:latin typeface="Century Gothic" panose="020B0502020202020204" pitchFamily="34" charset="0"/>
              </a:rPr>
              <a:t>1</a:t>
            </a:r>
            <a:r>
              <a:rPr lang="es-MX" sz="2800" dirty="0">
                <a:latin typeface="Century Gothic" panose="020B0502020202020204" pitchFamily="34" charset="0"/>
              </a:rPr>
              <a:t>.     Participación en empresas, sociedades o asociaciones.</a:t>
            </a:r>
          </a:p>
          <a:p>
            <a:pPr algn="just"/>
            <a:r>
              <a:rPr lang="es-MX" sz="2800" dirty="0">
                <a:latin typeface="Century Gothic" panose="020B0502020202020204" pitchFamily="34" charset="0"/>
              </a:rPr>
              <a:t>2.     ¿Participa en alguna de estas instituciones?</a:t>
            </a:r>
          </a:p>
          <a:p>
            <a:pPr algn="just"/>
            <a:r>
              <a:rPr lang="es-MX" sz="2800" dirty="0">
                <a:latin typeface="Century Gothic" panose="020B0502020202020204" pitchFamily="34" charset="0"/>
              </a:rPr>
              <a:t>3.     Apoyos o beneficios públicos.</a:t>
            </a:r>
          </a:p>
          <a:p>
            <a:pPr algn="just"/>
            <a:r>
              <a:rPr lang="es-MX" sz="2800" dirty="0">
                <a:latin typeface="Century Gothic" panose="020B0502020202020204" pitchFamily="34" charset="0"/>
              </a:rPr>
              <a:t>4.     Representación.</a:t>
            </a:r>
          </a:p>
          <a:p>
            <a:pPr algn="just"/>
            <a:r>
              <a:rPr lang="es-MX" sz="2800" dirty="0">
                <a:latin typeface="Century Gothic" panose="020B0502020202020204" pitchFamily="34" charset="0"/>
              </a:rPr>
              <a:t>5.     Clientes principales.</a:t>
            </a:r>
          </a:p>
          <a:p>
            <a:pPr algn="just"/>
            <a:r>
              <a:rPr lang="es-MX" sz="2800" dirty="0">
                <a:latin typeface="Century Gothic" panose="020B0502020202020204" pitchFamily="34" charset="0"/>
              </a:rPr>
              <a:t>6.     Beneficios privados.</a:t>
            </a:r>
          </a:p>
          <a:p>
            <a:pPr algn="just"/>
            <a:r>
              <a:rPr lang="es-MX" sz="2800" dirty="0">
                <a:latin typeface="Century Gothic" panose="020B0502020202020204" pitchFamily="34" charset="0"/>
              </a:rPr>
              <a:t>7.     Fideicomisos.</a:t>
            </a:r>
            <a:endParaRPr lang="es-MX" sz="3400" dirty="0" smtClean="0">
              <a:latin typeface="Century Gothic" panose="020B0502020202020204" pitchFamily="34" charset="0"/>
            </a:endParaRPr>
          </a:p>
          <a:p>
            <a:r>
              <a:rPr lang="es-ES_tradnl" dirty="0"/>
              <a:t> </a:t>
            </a:r>
            <a:endParaRPr lang="es-MX" dirty="0"/>
          </a:p>
        </p:txBody>
      </p:sp>
      <p:sp>
        <p:nvSpPr>
          <p:cNvPr id="3" name="Flecha derecha 2"/>
          <p:cNvSpPr/>
          <p:nvPr/>
        </p:nvSpPr>
        <p:spPr>
          <a:xfrm>
            <a:off x="574164" y="1167618"/>
            <a:ext cx="4996642" cy="984739"/>
          </a:xfrm>
          <a:prstGeom prst="rightArrow">
            <a:avLst/>
          </a:prstGeom>
          <a:noFill/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Rectángulo redondeado 6"/>
          <p:cNvSpPr/>
          <p:nvPr/>
        </p:nvSpPr>
        <p:spPr>
          <a:xfrm>
            <a:off x="5416062" y="3671669"/>
            <a:ext cx="5008098" cy="2743200"/>
          </a:xfrm>
          <a:prstGeom prst="roundRect">
            <a:avLst/>
          </a:prstGeom>
          <a:blipFill dpi="0" rotWithShape="1">
            <a:blip r:embed="rId2">
              <a:alphaModFix amt="8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1819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841864" y="436099"/>
            <a:ext cx="100265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b="1" dirty="0" smtClean="0">
                <a:solidFill>
                  <a:srgbClr val="7030A0"/>
                </a:solidFill>
                <a:latin typeface="Century Gothic" panose="020B0502020202020204" pitchFamily="34" charset="0"/>
              </a:rPr>
              <a:t>ANEXOS</a:t>
            </a:r>
            <a:r>
              <a:rPr lang="es-MX" sz="4000" b="1" dirty="0" smtClean="0">
                <a:solidFill>
                  <a:srgbClr val="58A876"/>
                </a:solidFill>
                <a:latin typeface="Century Gothic" panose="020B0502020202020204" pitchFamily="34" charset="0"/>
              </a:rPr>
              <a:t>	</a:t>
            </a:r>
            <a:endParaRPr lang="es-MX" sz="4000" b="1" dirty="0">
              <a:solidFill>
                <a:srgbClr val="58A876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288175" y="1950746"/>
            <a:ext cx="961782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es-MX" sz="2400" dirty="0" smtClean="0">
                <a:latin typeface="Century Gothic" panose="020B0502020202020204" pitchFamily="34" charset="0"/>
              </a:rPr>
              <a:t>Ley General de Responsabilidades Administrativas </a:t>
            </a:r>
          </a:p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es-MX" sz="2400" dirty="0" smtClean="0">
                <a:latin typeface="Century Gothic" panose="020B0502020202020204" pitchFamily="34" charset="0"/>
              </a:rPr>
              <a:t>Acuerdo publicado en el Diario Oficial de la Federación (DOF) de fecha </a:t>
            </a:r>
            <a:r>
              <a:rPr lang="es-MX" sz="2400" u="sng" dirty="0" smtClean="0">
                <a:latin typeface="Century Gothic" panose="020B0502020202020204" pitchFamily="34" charset="0"/>
              </a:rPr>
              <a:t>14 de julio del 2017  </a:t>
            </a:r>
            <a:r>
              <a:rPr lang="es-MX" sz="1800" dirty="0" smtClean="0">
                <a:latin typeface="Century Gothic" panose="020B0502020202020204" pitchFamily="34" charset="0"/>
              </a:rPr>
              <a:t>(obligación de los servidores públicos que ingresaron a laborar antes del 19/07/17 con un cargo no obligado)</a:t>
            </a:r>
          </a:p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es-MX" sz="2400" dirty="0" smtClean="0">
                <a:latin typeface="Century Gothic" panose="020B0502020202020204" pitchFamily="34" charset="0"/>
              </a:rPr>
              <a:t>Acuerdo publicado en el Diario Oficial de la Federación (DOF) de fecha </a:t>
            </a:r>
            <a:r>
              <a:rPr lang="es-MX" sz="2400" u="sng" dirty="0" smtClean="0">
                <a:latin typeface="Century Gothic" panose="020B0502020202020204" pitchFamily="34" charset="0"/>
              </a:rPr>
              <a:t>23 de septiembre del 2019</a:t>
            </a:r>
            <a:r>
              <a:rPr lang="es-MX" sz="2400" dirty="0" smtClean="0">
                <a:latin typeface="Century Gothic" panose="020B0502020202020204" pitchFamily="34" charset="0"/>
              </a:rPr>
              <a:t> </a:t>
            </a:r>
            <a:r>
              <a:rPr lang="es-MX" sz="1800" dirty="0" smtClean="0">
                <a:latin typeface="Century Gothic" panose="020B0502020202020204" pitchFamily="34" charset="0"/>
              </a:rPr>
              <a:t>(nuevos formatos, instructivo de llenado, excepciones de presentación)</a:t>
            </a:r>
          </a:p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es-MX" sz="2400" dirty="0">
                <a:latin typeface="Century Gothic" panose="020B0502020202020204" pitchFamily="34" charset="0"/>
              </a:rPr>
              <a:t>Acuerdo publicado en el Diario Oficial de la Federación (DOF) de fecha </a:t>
            </a:r>
            <a:r>
              <a:rPr lang="es-MX" sz="2400" u="sng" dirty="0" smtClean="0">
                <a:latin typeface="Century Gothic" panose="020B0502020202020204" pitchFamily="34" charset="0"/>
              </a:rPr>
              <a:t>24 de diciembre del 2019 </a:t>
            </a:r>
            <a:r>
              <a:rPr lang="es-MX" sz="1800" u="sng" dirty="0" smtClean="0">
                <a:latin typeface="Century Gothic" panose="020B0502020202020204" pitchFamily="34" charset="0"/>
              </a:rPr>
              <a:t>(operatividad de los nuevos formatos y plazos de presentación para los nuevos declarantes)</a:t>
            </a:r>
            <a:endParaRPr lang="es-MX" sz="1800" dirty="0" smtClean="0">
              <a:latin typeface="Century Gothic" panose="020B0502020202020204" pitchFamily="34" charset="0"/>
            </a:endParaRPr>
          </a:p>
          <a:p>
            <a:pPr marL="457200" indent="-457200" algn="just">
              <a:buFont typeface="Wingdings" panose="05000000000000000000" pitchFamily="2" charset="2"/>
              <a:buChar char="v"/>
            </a:pPr>
            <a:endParaRPr lang="es-MX" sz="2400" dirty="0" smtClean="0">
              <a:latin typeface="Century Gothic" panose="020B0502020202020204" pitchFamily="34" charset="0"/>
            </a:endParaRPr>
          </a:p>
          <a:p>
            <a:pPr marL="457200" indent="-457200" algn="just">
              <a:buFont typeface="Wingdings" panose="05000000000000000000" pitchFamily="2" charset="2"/>
              <a:buChar char="v"/>
            </a:pPr>
            <a:endParaRPr lang="es-MX" sz="2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93080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Google Shape;25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1238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CuadroTexto 2"/>
          <p:cNvSpPr txBox="1"/>
          <p:nvPr/>
        </p:nvSpPr>
        <p:spPr>
          <a:xfrm>
            <a:off x="1082329" y="1475189"/>
            <a:ext cx="100265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b="1" dirty="0" smtClean="0">
                <a:solidFill>
                  <a:srgbClr val="7030A0"/>
                </a:solidFill>
                <a:latin typeface="Century Gothic" panose="020B0502020202020204" pitchFamily="34" charset="0"/>
              </a:rPr>
              <a:t>Gracias.</a:t>
            </a:r>
            <a:endParaRPr lang="es-MX" sz="4000" b="1" dirty="0">
              <a:solidFill>
                <a:srgbClr val="58A876"/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591401" y="1152232"/>
            <a:ext cx="905076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MX" sz="4000" b="1" dirty="0" smtClean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s-MX" sz="40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s-MX" sz="4000" b="1" dirty="0" smtClean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¿QUÉ DEBO SABER DE LA DECLARACIÓN DE SITUACIÓN PATRIMONIAL Y DE INTERESES?</a:t>
            </a:r>
            <a:endParaRPr lang="es-MX" sz="40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AutoShape 2" descr="Datos Personales | Infoem | Somos tu acceso a la información"/>
          <p:cNvSpPr>
            <a:spLocks noChangeAspect="1" noChangeArrowheads="1"/>
          </p:cNvSpPr>
          <p:nvPr/>
        </p:nvSpPr>
        <p:spPr bwMode="auto">
          <a:xfrm>
            <a:off x="3016341" y="5240526"/>
            <a:ext cx="2666002" cy="26660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90994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2726145" y="362470"/>
            <a:ext cx="842676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4000" b="1" dirty="0" smtClean="0">
                <a:solidFill>
                  <a:srgbClr val="00B050"/>
                </a:solidFill>
                <a:latin typeface="Century Gothic" panose="020B0502020202020204" pitchFamily="34" charset="0"/>
              </a:rPr>
              <a:t>¿QUIÉNES SE ENCUENTRAN OBLIGADOS A PRESENTAR DECLARACIÓN?</a:t>
            </a:r>
            <a:endParaRPr lang="es-MX" sz="4000" b="1" dirty="0">
              <a:solidFill>
                <a:srgbClr val="00B050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953271" y="2452847"/>
            <a:ext cx="1055479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3500" dirty="0" smtClean="0">
                <a:latin typeface="Century Gothic" panose="020B0502020202020204" pitchFamily="34" charset="0"/>
              </a:rPr>
              <a:t>De conformidad al Articulo 32 de la LGRA </a:t>
            </a:r>
            <a:r>
              <a:rPr lang="es-MX" sz="3500" b="1" dirty="0" smtClean="0">
                <a:latin typeface="Century Gothic" panose="020B0502020202020204" pitchFamily="34" charset="0"/>
              </a:rPr>
              <a:t>“TODOS LOS SERVIDORES PÚBLICOS” </a:t>
            </a:r>
            <a:r>
              <a:rPr lang="es-MX" sz="3500" dirty="0" smtClean="0">
                <a:latin typeface="Century Gothic" panose="020B0502020202020204" pitchFamily="34" charset="0"/>
              </a:rPr>
              <a:t>se encuentran obligados a presentar </a:t>
            </a:r>
            <a:r>
              <a:rPr lang="es-MX" sz="3500" dirty="0">
                <a:latin typeface="Century Gothic" panose="020B0502020202020204" pitchFamily="34" charset="0"/>
              </a:rPr>
              <a:t>declaración bajo protesta de decir verdad y ante las Secretarías o su respectivo Órgano interno de </a:t>
            </a:r>
            <a:r>
              <a:rPr lang="es-MX" sz="3500" dirty="0" smtClean="0">
                <a:latin typeface="Century Gothic" panose="020B0502020202020204" pitchFamily="34" charset="0"/>
              </a:rPr>
              <a:t>control</a:t>
            </a:r>
            <a:r>
              <a:rPr lang="es-MX" sz="3500" dirty="0">
                <a:latin typeface="Century Gothic" panose="020B0502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5823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418715" y="337625"/>
            <a:ext cx="84556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b="1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PLAZOS PARA LA PRESENTACIÓN DE LA DECLARACIÓN</a:t>
            </a:r>
            <a:endParaRPr lang="es-MX" sz="4000" b="1" dirty="0">
              <a:solidFill>
                <a:schemeClr val="accent1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763305" y="1661064"/>
            <a:ext cx="1055479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3200" b="1" dirty="0" smtClean="0">
                <a:latin typeface="Century Gothic" panose="020B0502020202020204" pitchFamily="34" charset="0"/>
              </a:rPr>
              <a:t>Declaración inicial</a:t>
            </a:r>
            <a:r>
              <a:rPr lang="es-MX" sz="3200" b="1" dirty="0">
                <a:latin typeface="Century Gothic" panose="020B0502020202020204" pitchFamily="34" charset="0"/>
              </a:rPr>
              <a:t>: </a:t>
            </a:r>
            <a:r>
              <a:rPr lang="es-MX" sz="3200" dirty="0">
                <a:latin typeface="Century Gothic" panose="020B0502020202020204" pitchFamily="34" charset="0"/>
              </a:rPr>
              <a:t>dentro de los </a:t>
            </a:r>
            <a:r>
              <a:rPr lang="es-MX" sz="3200" u="sng" dirty="0" smtClean="0">
                <a:latin typeface="Century Gothic" panose="020B0502020202020204" pitchFamily="34" charset="0"/>
              </a:rPr>
              <a:t>60 sesenta </a:t>
            </a:r>
            <a:r>
              <a:rPr lang="es-MX" sz="3200" u="sng" dirty="0">
                <a:latin typeface="Century Gothic" panose="020B0502020202020204" pitchFamily="34" charset="0"/>
              </a:rPr>
              <a:t>días naturales</a:t>
            </a:r>
            <a:r>
              <a:rPr lang="es-MX" sz="3200" dirty="0">
                <a:latin typeface="Century Gothic" panose="020B0502020202020204" pitchFamily="34" charset="0"/>
              </a:rPr>
              <a:t> siguientes a la toma de posesión </a:t>
            </a:r>
            <a:r>
              <a:rPr lang="es-MX" sz="3200" dirty="0" smtClean="0">
                <a:latin typeface="Century Gothic" panose="020B0502020202020204" pitchFamily="34" charset="0"/>
              </a:rPr>
              <a:t>del cargo</a:t>
            </a:r>
            <a:r>
              <a:rPr lang="es-MX" sz="3200" dirty="0">
                <a:latin typeface="Century Gothic" panose="020B0502020202020204" pitchFamily="34" charset="0"/>
              </a:rPr>
              <a:t>.</a:t>
            </a:r>
            <a:endParaRPr lang="es-MX" sz="3200" dirty="0" smtClean="0">
              <a:latin typeface="Century Gothic" panose="020B0502020202020204" pitchFamily="34" charset="0"/>
            </a:endParaRPr>
          </a:p>
          <a:p>
            <a:pPr algn="just"/>
            <a:r>
              <a:rPr lang="es-MX" sz="3200" b="1" dirty="0" smtClean="0">
                <a:latin typeface="Century Gothic" panose="020B0502020202020204" pitchFamily="34" charset="0"/>
              </a:rPr>
              <a:t>Declaración de modificación: </a:t>
            </a:r>
            <a:r>
              <a:rPr lang="es-MX" sz="3200" dirty="0" smtClean="0">
                <a:latin typeface="Century Gothic" panose="020B0502020202020204" pitchFamily="34" charset="0"/>
              </a:rPr>
              <a:t>dentro del mes de </a:t>
            </a:r>
            <a:r>
              <a:rPr lang="es-MX" sz="3200" u="sng" dirty="0" smtClean="0">
                <a:latin typeface="Century Gothic" panose="020B0502020202020204" pitchFamily="34" charset="0"/>
              </a:rPr>
              <a:t>mayo de cada año</a:t>
            </a:r>
            <a:r>
              <a:rPr lang="es-MX" sz="3200" dirty="0">
                <a:latin typeface="Century Gothic" panose="020B0502020202020204" pitchFamily="34" charset="0"/>
              </a:rPr>
              <a:t>.</a:t>
            </a:r>
            <a:endParaRPr lang="es-MX" sz="3200" dirty="0" smtClean="0">
              <a:latin typeface="Century Gothic" panose="020B0502020202020204" pitchFamily="34" charset="0"/>
            </a:endParaRPr>
          </a:p>
          <a:p>
            <a:pPr algn="just"/>
            <a:r>
              <a:rPr lang="es-MX" sz="3200" b="1" dirty="0" smtClean="0">
                <a:latin typeface="Century Gothic" panose="020B0502020202020204" pitchFamily="34" charset="0"/>
              </a:rPr>
              <a:t>Declaración de conclusión:</a:t>
            </a:r>
            <a:r>
              <a:rPr lang="es-MX" sz="3200" dirty="0">
                <a:latin typeface="Century Gothic" panose="020B0502020202020204" pitchFamily="34" charset="0"/>
              </a:rPr>
              <a:t> dentro de los </a:t>
            </a:r>
            <a:r>
              <a:rPr lang="es-MX" sz="3200" u="sng" dirty="0" smtClean="0">
                <a:latin typeface="Century Gothic" panose="020B0502020202020204" pitchFamily="34" charset="0"/>
              </a:rPr>
              <a:t>60 sesenta </a:t>
            </a:r>
            <a:r>
              <a:rPr lang="es-MX" sz="3200" u="sng" dirty="0">
                <a:latin typeface="Century Gothic" panose="020B0502020202020204" pitchFamily="34" charset="0"/>
              </a:rPr>
              <a:t>días naturales</a:t>
            </a:r>
            <a:r>
              <a:rPr lang="es-MX" sz="3200" dirty="0">
                <a:latin typeface="Century Gothic" panose="020B0502020202020204" pitchFamily="34" charset="0"/>
              </a:rPr>
              <a:t> siguientes a </a:t>
            </a:r>
            <a:r>
              <a:rPr lang="es-MX" sz="3200" dirty="0" smtClean="0">
                <a:latin typeface="Century Gothic" panose="020B0502020202020204" pitchFamily="34" charset="0"/>
              </a:rPr>
              <a:t>la conclusión del encargo.</a:t>
            </a:r>
            <a:endParaRPr lang="es-MX" sz="3200" dirty="0">
              <a:latin typeface="Century Gothic" panose="020B050202020202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763305" y="6217920"/>
            <a:ext cx="9787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800" b="1" dirty="0" smtClean="0">
                <a:latin typeface="Century Gothic" panose="020B0502020202020204" pitchFamily="34" charset="0"/>
              </a:rPr>
              <a:t>(Articulo 33 fracción I, II y III de la Ley General de Responsabilidades Administrativas)</a:t>
            </a:r>
            <a:endParaRPr lang="es-MX" sz="18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5732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248935" y="391594"/>
            <a:ext cx="94706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4000" b="1" dirty="0" smtClean="0">
                <a:solidFill>
                  <a:schemeClr val="accent4">
                    <a:lumMod val="75000"/>
                  </a:schemeClr>
                </a:solidFill>
                <a:latin typeface="Century Gothic" panose="020B0502020202020204" pitchFamily="34" charset="0"/>
              </a:rPr>
              <a:t>TIPOS DE DECLARACIÓN </a:t>
            </a:r>
            <a:endParaRPr lang="es-MX" sz="4000" b="1" dirty="0">
              <a:solidFill>
                <a:schemeClr val="accent4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Rectángulo redondeado 3"/>
          <p:cNvSpPr/>
          <p:nvPr/>
        </p:nvSpPr>
        <p:spPr>
          <a:xfrm>
            <a:off x="1217708" y="1322363"/>
            <a:ext cx="9501874" cy="1800665"/>
          </a:xfrm>
          <a:prstGeom prst="roundRect">
            <a:avLst/>
          </a:prstGeom>
          <a:noFill/>
          <a:effectLst>
            <a:glow rad="101600">
              <a:schemeClr val="accent2">
                <a:alpha val="6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CuadroTexto 6"/>
          <p:cNvSpPr txBox="1"/>
          <p:nvPr/>
        </p:nvSpPr>
        <p:spPr>
          <a:xfrm>
            <a:off x="1430957" y="1322363"/>
            <a:ext cx="9453489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>
                <a:latin typeface="Century Gothic" panose="020B0502020202020204" pitchFamily="34" charset="0"/>
              </a:rPr>
              <a:t>Inicial:</a:t>
            </a:r>
            <a:r>
              <a:rPr lang="es-MX" sz="2400" dirty="0">
                <a:latin typeface="Century Gothic" panose="020B0502020202020204" pitchFamily="34" charset="0"/>
              </a:rPr>
              <a:t> declaración por medio de la cual el servidor </a:t>
            </a:r>
            <a:r>
              <a:rPr lang="es-MX" sz="2400" dirty="0" smtClean="0">
                <a:latin typeface="Century Gothic" panose="020B0502020202020204" pitchFamily="34" charset="0"/>
              </a:rPr>
              <a:t>público </a:t>
            </a:r>
            <a:r>
              <a:rPr lang="es-MX" sz="2400" dirty="0">
                <a:latin typeface="Century Gothic" panose="020B0502020202020204" pitchFamily="34" charset="0"/>
              </a:rPr>
              <a:t>reporta su estatus financiero y patrimonial al iniciar un cargo por primera vez o</a:t>
            </a:r>
            <a:r>
              <a:rPr lang="es-MX" sz="2400" dirty="0" smtClean="0">
                <a:latin typeface="Century Gothic" panose="020B0502020202020204" pitchFamily="34" charset="0"/>
              </a:rPr>
              <a:t> </a:t>
            </a:r>
            <a:r>
              <a:rPr lang="es-MX" sz="2400" dirty="0">
                <a:latin typeface="Century Gothic" panose="020B0502020202020204" pitchFamily="34" charset="0"/>
              </a:rPr>
              <a:t>bien, por un reingreso posterior a 60 días naturales.</a:t>
            </a:r>
          </a:p>
          <a:p>
            <a:endParaRPr lang="es-MX" sz="2800" dirty="0"/>
          </a:p>
        </p:txBody>
      </p:sp>
      <p:sp>
        <p:nvSpPr>
          <p:cNvPr id="9" name="Rectángulo redondeado 8"/>
          <p:cNvSpPr/>
          <p:nvPr/>
        </p:nvSpPr>
        <p:spPr>
          <a:xfrm>
            <a:off x="1248935" y="3345911"/>
            <a:ext cx="9470647" cy="1423037"/>
          </a:xfrm>
          <a:prstGeom prst="roundRect">
            <a:avLst/>
          </a:prstGeom>
          <a:noFill/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CuadroTexto 7"/>
          <p:cNvSpPr txBox="1"/>
          <p:nvPr/>
        </p:nvSpPr>
        <p:spPr>
          <a:xfrm>
            <a:off x="1430957" y="3345911"/>
            <a:ext cx="9453489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>
                <a:latin typeface="Century Gothic" panose="020B0502020202020204" pitchFamily="34" charset="0"/>
              </a:rPr>
              <a:t>Modificación</a:t>
            </a:r>
            <a:r>
              <a:rPr lang="es-MX" sz="2400" b="1" dirty="0">
                <a:latin typeface="Century Gothic" panose="020B0502020202020204" pitchFamily="34" charset="0"/>
              </a:rPr>
              <a:t>:</a:t>
            </a:r>
            <a:r>
              <a:rPr lang="es-MX" sz="2400" dirty="0">
                <a:latin typeface="Century Gothic" panose="020B0502020202020204" pitchFamily="34" charset="0"/>
              </a:rPr>
              <a:t> declaración por medio de la cual el servidor publico actualiza su evolución patrimonial del año inmediato anterior.</a:t>
            </a:r>
          </a:p>
          <a:p>
            <a:endParaRPr lang="es-MX" dirty="0"/>
          </a:p>
        </p:txBody>
      </p:sp>
      <p:sp>
        <p:nvSpPr>
          <p:cNvPr id="11" name="Rectángulo redondeado 10"/>
          <p:cNvSpPr/>
          <p:nvPr/>
        </p:nvSpPr>
        <p:spPr>
          <a:xfrm>
            <a:off x="1248934" y="4991831"/>
            <a:ext cx="9470648" cy="1800665"/>
          </a:xfrm>
          <a:prstGeom prst="roundRect">
            <a:avLst/>
          </a:prstGeom>
          <a:noFill/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CuadroTexto 11"/>
          <p:cNvSpPr txBox="1"/>
          <p:nvPr/>
        </p:nvSpPr>
        <p:spPr>
          <a:xfrm>
            <a:off x="1430957" y="4991831"/>
            <a:ext cx="9105745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sz="2400" b="1" dirty="0" smtClean="0">
              <a:latin typeface="Century Gothic" panose="020B0502020202020204" pitchFamily="34" charset="0"/>
            </a:endParaRPr>
          </a:p>
          <a:p>
            <a:pPr algn="just"/>
            <a:r>
              <a:rPr lang="es-MX" sz="2400" b="1" dirty="0" smtClean="0">
                <a:latin typeface="Century Gothic" panose="020B0502020202020204" pitchFamily="34" charset="0"/>
              </a:rPr>
              <a:t>Conclusión</a:t>
            </a:r>
            <a:r>
              <a:rPr lang="es-MX" sz="2400" b="1" dirty="0">
                <a:latin typeface="Century Gothic" panose="020B0502020202020204" pitchFamily="34" charset="0"/>
              </a:rPr>
              <a:t>:</a:t>
            </a:r>
            <a:r>
              <a:rPr lang="es-MX" sz="2400" dirty="0">
                <a:latin typeface="Century Gothic" panose="020B0502020202020204" pitchFamily="34" charset="0"/>
              </a:rPr>
              <a:t> declaración por medio de la cual el servidor publico informa su estatus financiero y patrimonial </a:t>
            </a:r>
            <a:r>
              <a:rPr lang="es-MX" sz="2400" dirty="0" smtClean="0">
                <a:latin typeface="Century Gothic" panose="020B0502020202020204" pitchFamily="34" charset="0"/>
              </a:rPr>
              <a:t>con el </a:t>
            </a:r>
            <a:r>
              <a:rPr lang="es-MX" sz="2400" dirty="0">
                <a:latin typeface="Century Gothic" panose="020B0502020202020204" pitchFamily="34" charset="0"/>
              </a:rPr>
              <a:t>que finaliza el cargo que desempeño en la función publica.</a:t>
            </a:r>
          </a:p>
          <a:p>
            <a:endParaRPr lang="es-MX" sz="2800" dirty="0"/>
          </a:p>
        </p:txBody>
      </p:sp>
      <p:sp>
        <p:nvSpPr>
          <p:cNvPr id="13" name="Elipse 12"/>
          <p:cNvSpPr/>
          <p:nvPr/>
        </p:nvSpPr>
        <p:spPr>
          <a:xfrm>
            <a:off x="225083" y="1786597"/>
            <a:ext cx="787791" cy="759655"/>
          </a:xfrm>
          <a:prstGeom prst="ellipse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Elipse 14"/>
          <p:cNvSpPr/>
          <p:nvPr/>
        </p:nvSpPr>
        <p:spPr>
          <a:xfrm>
            <a:off x="225083" y="3569132"/>
            <a:ext cx="787791" cy="759655"/>
          </a:xfrm>
          <a:prstGeom prst="ellipse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" name="Elipse 15"/>
          <p:cNvSpPr/>
          <p:nvPr/>
        </p:nvSpPr>
        <p:spPr>
          <a:xfrm>
            <a:off x="250874" y="5512335"/>
            <a:ext cx="787791" cy="759655"/>
          </a:xfrm>
          <a:prstGeom prst="ellipse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29554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687782" y="63144"/>
            <a:ext cx="872836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MX" sz="4000" b="1" dirty="0" smtClean="0">
              <a:solidFill>
                <a:schemeClr val="accent2">
                  <a:lumMod val="75000"/>
                </a:schemeClr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es-MX" sz="4000" b="1" dirty="0" smtClean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</a:rPr>
              <a:t>EXCEPCIONES DE PRESENTACIÓN DE LA DECLARACIÓN</a:t>
            </a:r>
            <a:endParaRPr lang="es-MX" sz="4000" b="1" dirty="0">
              <a:solidFill>
                <a:schemeClr val="accent2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426706" y="2002136"/>
            <a:ext cx="1121589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s-MX" sz="2800" b="1" dirty="0" smtClean="0">
              <a:latin typeface="Century Gothic" panose="020B0502020202020204" pitchFamily="34" charset="0"/>
            </a:endParaRPr>
          </a:p>
          <a:p>
            <a:pPr algn="just"/>
            <a:endParaRPr lang="es-MX" sz="2800" b="1" dirty="0">
              <a:latin typeface="Century Gothic" panose="020B0502020202020204" pitchFamily="34" charset="0"/>
            </a:endParaRPr>
          </a:p>
          <a:p>
            <a:pPr algn="just"/>
            <a:r>
              <a:rPr lang="es-MX" sz="2800" b="1" dirty="0" smtClean="0">
                <a:latin typeface="Century Gothic" panose="020B0502020202020204" pitchFamily="34" charset="0"/>
              </a:rPr>
              <a:t>NO se presentara declaración INICIAL cuando:</a:t>
            </a:r>
          </a:p>
          <a:p>
            <a:pPr algn="just"/>
            <a:r>
              <a:rPr lang="es-MX" sz="2800" b="1" dirty="0" smtClean="0">
                <a:latin typeface="Century Gothic" panose="020B0502020202020204" pitchFamily="34" charset="0"/>
              </a:rPr>
              <a:t>1-</a:t>
            </a:r>
            <a:r>
              <a:rPr lang="es-MX" sz="2800" dirty="0" smtClean="0">
                <a:latin typeface="Century Gothic" panose="020B0502020202020204" pitchFamily="34" charset="0"/>
              </a:rPr>
              <a:t>El servidor público sea objeto de un </a:t>
            </a:r>
            <a:r>
              <a:rPr lang="es-MX" sz="2800" u="sng" dirty="0" smtClean="0">
                <a:latin typeface="Century Gothic" panose="020B0502020202020204" pitchFamily="34" charset="0"/>
              </a:rPr>
              <a:t>cambio de cargo</a:t>
            </a:r>
            <a:r>
              <a:rPr lang="es-MX" sz="2800" dirty="0" smtClean="0">
                <a:latin typeface="Century Gothic" panose="020B0502020202020204" pitchFamily="34" charset="0"/>
              </a:rPr>
              <a:t> dentro del mismo Ente Público(promoción, cambio de nivel, cambio de funciones, etc.)</a:t>
            </a:r>
          </a:p>
          <a:p>
            <a:pPr algn="just"/>
            <a:r>
              <a:rPr lang="es-MX" sz="2800" b="1" dirty="0" smtClean="0">
                <a:latin typeface="Century Gothic" panose="020B0502020202020204" pitchFamily="34" charset="0"/>
              </a:rPr>
              <a:t>2-</a:t>
            </a:r>
            <a:r>
              <a:rPr lang="es-MX" sz="2800" dirty="0" smtClean="0">
                <a:latin typeface="Century Gothic" panose="020B0502020202020204" pitchFamily="34" charset="0"/>
              </a:rPr>
              <a:t>Exista un </a:t>
            </a:r>
            <a:r>
              <a:rPr lang="es-MX" sz="2800" u="sng" dirty="0" smtClean="0">
                <a:latin typeface="Century Gothic" panose="020B0502020202020204" pitchFamily="34" charset="0"/>
              </a:rPr>
              <a:t>reingreso</a:t>
            </a:r>
            <a:r>
              <a:rPr lang="es-MX" sz="2800" dirty="0" smtClean="0">
                <a:latin typeface="Century Gothic" panose="020B0502020202020204" pitchFamily="34" charset="0"/>
              </a:rPr>
              <a:t> y no hayan transcurrido mas de 60 sesenta días naturales de un cargo a otro (mismo orden de gobierno)</a:t>
            </a:r>
          </a:p>
        </p:txBody>
      </p:sp>
    </p:spTree>
    <p:extLst>
      <p:ext uri="{BB962C8B-B14F-4D97-AF65-F5344CB8AC3E}">
        <p14:creationId xmlns:p14="http://schemas.microsoft.com/office/powerpoint/2010/main" val="4032711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762000" y="2387025"/>
            <a:ext cx="1043247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b="1" dirty="0">
                <a:latin typeface="Century Gothic" panose="020B0502020202020204" pitchFamily="34" charset="0"/>
              </a:rPr>
              <a:t>3-</a:t>
            </a:r>
            <a:r>
              <a:rPr lang="es-MX" sz="2800" dirty="0">
                <a:latin typeface="Century Gothic" panose="020B0502020202020204" pitchFamily="34" charset="0"/>
              </a:rPr>
              <a:t>El servidor público tenga un </a:t>
            </a:r>
            <a:r>
              <a:rPr lang="es-MX" sz="2800" u="sng" dirty="0">
                <a:latin typeface="Century Gothic" panose="020B0502020202020204" pitchFamily="34" charset="0"/>
              </a:rPr>
              <a:t>cambio de Ente Público</a:t>
            </a:r>
            <a:r>
              <a:rPr lang="es-MX" sz="2800" dirty="0">
                <a:latin typeface="Century Gothic" panose="020B0502020202020204" pitchFamily="34" charset="0"/>
              </a:rPr>
              <a:t> dentro del mismo orden de gobierno, y no transcurran más de sesenta días naturales entre la conclusión e inicio del nuevo cargo.</a:t>
            </a:r>
          </a:p>
          <a:p>
            <a:pPr algn="just"/>
            <a:r>
              <a:rPr lang="es-MX" sz="2800" b="1" dirty="0">
                <a:latin typeface="Century Gothic" panose="020B0502020202020204" pitchFamily="34" charset="0"/>
              </a:rPr>
              <a:t>4-</a:t>
            </a:r>
            <a:r>
              <a:rPr lang="es-MX" sz="2800" dirty="0">
                <a:latin typeface="Century Gothic" panose="020B0502020202020204" pitchFamily="34" charset="0"/>
              </a:rPr>
              <a:t>El servidor público reingrese al empleo con motivo del otorgamiento de una </a:t>
            </a:r>
            <a:r>
              <a:rPr lang="es-MX" sz="2800" u="sng" dirty="0">
                <a:latin typeface="Century Gothic" panose="020B0502020202020204" pitchFamily="34" charset="0"/>
              </a:rPr>
              <a:t>licencia o una reinstalación.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2687782" y="63144"/>
            <a:ext cx="831272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MX" sz="4000" b="1" dirty="0" smtClean="0">
              <a:solidFill>
                <a:schemeClr val="accent2">
                  <a:lumMod val="75000"/>
                </a:schemeClr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es-MX" sz="4000" b="1" dirty="0" smtClean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</a:rPr>
              <a:t>EXCEPCIONES DE PRESENTACIÓN DE LA DECLARACIÓN</a:t>
            </a:r>
            <a:endParaRPr lang="es-MX" sz="4000" b="1" dirty="0">
              <a:solidFill>
                <a:schemeClr val="accent2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37500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385142" y="1323439"/>
            <a:ext cx="1121589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800" b="1" dirty="0" smtClean="0">
                <a:latin typeface="Century Gothic" panose="020B0502020202020204" pitchFamily="34" charset="0"/>
              </a:rPr>
              <a:t>NO se presentara declaración de MODIFICACIÓN cuando:</a:t>
            </a:r>
          </a:p>
          <a:p>
            <a:pPr algn="just"/>
            <a:endParaRPr lang="es-MX" sz="2800" b="1" dirty="0" smtClean="0">
              <a:latin typeface="Century Gothic" panose="020B0502020202020204" pitchFamily="34" charset="0"/>
            </a:endParaRPr>
          </a:p>
          <a:p>
            <a:pPr algn="just"/>
            <a:r>
              <a:rPr lang="es-MX" sz="2800" b="1" dirty="0" smtClean="0">
                <a:latin typeface="Century Gothic" panose="020B0502020202020204" pitchFamily="34" charset="0"/>
              </a:rPr>
              <a:t>1-</a:t>
            </a:r>
            <a:r>
              <a:rPr lang="es-MX" sz="2800" dirty="0" smtClean="0">
                <a:latin typeface="Century Gothic" panose="020B0502020202020204" pitchFamily="34" charset="0"/>
              </a:rPr>
              <a:t>El servidor público </a:t>
            </a:r>
            <a:r>
              <a:rPr lang="es-MX" sz="2800" u="sng" dirty="0" smtClean="0">
                <a:latin typeface="Century Gothic" panose="020B0502020202020204" pitchFamily="34" charset="0"/>
              </a:rPr>
              <a:t>tome posesión del cargo los </a:t>
            </a:r>
            <a:r>
              <a:rPr lang="es-MX" sz="2800" u="sng" dirty="0">
                <a:latin typeface="Century Gothic" panose="020B0502020202020204" pitchFamily="34" charset="0"/>
              </a:rPr>
              <a:t>primeros cinco meses del año</a:t>
            </a:r>
            <a:r>
              <a:rPr lang="es-MX" sz="2800" dirty="0">
                <a:latin typeface="Century Gothic" panose="020B0502020202020204" pitchFamily="34" charset="0"/>
              </a:rPr>
              <a:t> </a:t>
            </a:r>
            <a:r>
              <a:rPr lang="es-MX" sz="2800" dirty="0" smtClean="0">
                <a:latin typeface="Century Gothic" panose="020B0502020202020204" pitchFamily="34" charset="0"/>
              </a:rPr>
              <a:t>y presente </a:t>
            </a:r>
            <a:r>
              <a:rPr lang="es-MX" sz="2800" dirty="0">
                <a:latin typeface="Century Gothic" panose="020B0502020202020204" pitchFamily="34" charset="0"/>
              </a:rPr>
              <a:t>su declaración </a:t>
            </a:r>
            <a:r>
              <a:rPr lang="es-MX" sz="2800" dirty="0" smtClean="0">
                <a:latin typeface="Century Gothic" panose="020B0502020202020204" pitchFamily="34" charset="0"/>
              </a:rPr>
              <a:t>inicial </a:t>
            </a:r>
            <a:r>
              <a:rPr lang="es-MX" sz="2800" dirty="0">
                <a:latin typeface="Century Gothic" panose="020B0502020202020204" pitchFamily="34" charset="0"/>
              </a:rPr>
              <a:t>en el mismo </a:t>
            </a:r>
            <a:r>
              <a:rPr lang="es-MX" sz="2800" dirty="0" smtClean="0">
                <a:latin typeface="Century Gothic" panose="020B0502020202020204" pitchFamily="34" charset="0"/>
              </a:rPr>
              <a:t>período.</a:t>
            </a:r>
          </a:p>
          <a:p>
            <a:pPr algn="just"/>
            <a:endParaRPr lang="es-MX" sz="2800" dirty="0" smtClean="0">
              <a:latin typeface="Century Gothic" panose="020B0502020202020204" pitchFamily="34" charset="0"/>
            </a:endParaRPr>
          </a:p>
          <a:p>
            <a:pPr algn="just"/>
            <a:r>
              <a:rPr lang="es-MX" sz="2800" b="1" dirty="0" smtClean="0">
                <a:latin typeface="Century Gothic" panose="020B0502020202020204" pitchFamily="34" charset="0"/>
              </a:rPr>
              <a:t>2-</a:t>
            </a:r>
            <a:r>
              <a:rPr lang="es-MX" sz="2800" dirty="0" smtClean="0">
                <a:latin typeface="Century Gothic" panose="020B0502020202020204" pitchFamily="34" charset="0"/>
              </a:rPr>
              <a:t>El </a:t>
            </a:r>
            <a:r>
              <a:rPr lang="es-MX" sz="2800" dirty="0">
                <a:latin typeface="Century Gothic" panose="020B0502020202020204" pitchFamily="34" charset="0"/>
              </a:rPr>
              <a:t>servidor </a:t>
            </a:r>
            <a:r>
              <a:rPr lang="es-MX" sz="2800" dirty="0" smtClean="0">
                <a:latin typeface="Century Gothic" panose="020B0502020202020204" pitchFamily="34" charset="0"/>
              </a:rPr>
              <a:t>público </a:t>
            </a:r>
            <a:r>
              <a:rPr lang="es-MX" sz="2800" u="sng" dirty="0" smtClean="0">
                <a:latin typeface="Century Gothic" panose="020B0502020202020204" pitchFamily="34" charset="0"/>
              </a:rPr>
              <a:t>concluya </a:t>
            </a:r>
            <a:r>
              <a:rPr lang="es-MX" sz="2800" u="sng" dirty="0">
                <a:latin typeface="Century Gothic" panose="020B0502020202020204" pitchFamily="34" charset="0"/>
              </a:rPr>
              <a:t>su </a:t>
            </a:r>
            <a:r>
              <a:rPr lang="es-MX" sz="2800" u="sng" dirty="0" smtClean="0">
                <a:latin typeface="Century Gothic" panose="020B0502020202020204" pitchFamily="34" charset="0"/>
              </a:rPr>
              <a:t>empleo en </a:t>
            </a:r>
            <a:r>
              <a:rPr lang="es-MX" sz="2800" u="sng" dirty="0">
                <a:latin typeface="Century Gothic" panose="020B0502020202020204" pitchFamily="34" charset="0"/>
              </a:rPr>
              <a:t>el mes de mayo</a:t>
            </a:r>
            <a:r>
              <a:rPr lang="es-MX" sz="2800" dirty="0">
                <a:latin typeface="Century Gothic" panose="020B0502020202020204" pitchFamily="34" charset="0"/>
              </a:rPr>
              <a:t> y hubiere presentado su declaración de conclusión en el mismo mes.</a:t>
            </a:r>
            <a:endParaRPr lang="es-MX" sz="2800" dirty="0" smtClean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7393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497684" y="1386583"/>
            <a:ext cx="11215899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800" b="1" dirty="0" smtClean="0">
                <a:latin typeface="Century Gothic" panose="020B0502020202020204" pitchFamily="34" charset="0"/>
              </a:rPr>
              <a:t>NO se presentara declaración de CONCLUSIÓN cuando:</a:t>
            </a:r>
          </a:p>
          <a:p>
            <a:pPr algn="just"/>
            <a:endParaRPr lang="es-MX" sz="2800" b="1" dirty="0" smtClean="0">
              <a:latin typeface="Century Gothic" panose="020B0502020202020204" pitchFamily="34" charset="0"/>
            </a:endParaRPr>
          </a:p>
          <a:p>
            <a:pPr algn="just"/>
            <a:r>
              <a:rPr lang="es-MX" sz="2800" b="1" dirty="0" smtClean="0">
                <a:latin typeface="Century Gothic" panose="020B0502020202020204" pitchFamily="34" charset="0"/>
              </a:rPr>
              <a:t>1-</a:t>
            </a:r>
            <a:r>
              <a:rPr lang="es-MX" sz="2800" dirty="0" smtClean="0">
                <a:latin typeface="Century Gothic" panose="020B0502020202020204" pitchFamily="34" charset="0"/>
              </a:rPr>
              <a:t>El servidor público sea objeto de un </a:t>
            </a:r>
            <a:r>
              <a:rPr lang="es-MX" sz="2800" u="sng" dirty="0" smtClean="0">
                <a:latin typeface="Century Gothic" panose="020B0502020202020204" pitchFamily="34" charset="0"/>
              </a:rPr>
              <a:t>cambio de cargo</a:t>
            </a:r>
            <a:r>
              <a:rPr lang="es-MX" sz="2800" dirty="0" smtClean="0">
                <a:latin typeface="Century Gothic" panose="020B0502020202020204" pitchFamily="34" charset="0"/>
              </a:rPr>
              <a:t> dentro del mismo Ente Público(promoción, cambio de nivel, cambio de funciones, etc.)</a:t>
            </a:r>
          </a:p>
          <a:p>
            <a:pPr algn="just"/>
            <a:r>
              <a:rPr lang="es-MX" sz="2800" b="1" dirty="0" smtClean="0">
                <a:latin typeface="Century Gothic" panose="020B0502020202020204" pitchFamily="34" charset="0"/>
              </a:rPr>
              <a:t>3-</a:t>
            </a:r>
            <a:r>
              <a:rPr lang="es-MX" sz="2800" dirty="0" smtClean="0">
                <a:latin typeface="Century Gothic" panose="020B0502020202020204" pitchFamily="34" charset="0"/>
              </a:rPr>
              <a:t>El </a:t>
            </a:r>
            <a:r>
              <a:rPr lang="es-MX" sz="2800" dirty="0">
                <a:latin typeface="Century Gothic" panose="020B0502020202020204" pitchFamily="34" charset="0"/>
              </a:rPr>
              <a:t>servidor público tenga un </a:t>
            </a:r>
            <a:r>
              <a:rPr lang="es-MX" sz="2800" u="sng" dirty="0">
                <a:latin typeface="Century Gothic" panose="020B0502020202020204" pitchFamily="34" charset="0"/>
              </a:rPr>
              <a:t>cambio de Ente Público</a:t>
            </a:r>
            <a:r>
              <a:rPr lang="es-MX" sz="2800" dirty="0">
                <a:latin typeface="Century Gothic" panose="020B0502020202020204" pitchFamily="34" charset="0"/>
              </a:rPr>
              <a:t> dentro del mismo orden de gobierno, y no transcurran más de sesenta días naturales entre la conclusión e inicio </a:t>
            </a:r>
            <a:r>
              <a:rPr lang="es-MX" sz="2800" dirty="0" smtClean="0">
                <a:latin typeface="Century Gothic" panose="020B0502020202020204" pitchFamily="34" charset="0"/>
              </a:rPr>
              <a:t>del nuevo cargo.</a:t>
            </a:r>
          </a:p>
          <a:p>
            <a:pPr algn="just"/>
            <a:r>
              <a:rPr lang="es-MX" sz="2800" b="1" dirty="0" smtClean="0">
                <a:latin typeface="Century Gothic" panose="020B0502020202020204" pitchFamily="34" charset="0"/>
              </a:rPr>
              <a:t>4-</a:t>
            </a:r>
            <a:r>
              <a:rPr lang="es-MX" sz="2800" dirty="0" smtClean="0">
                <a:latin typeface="Century Gothic" panose="020B0502020202020204" pitchFamily="34" charset="0"/>
              </a:rPr>
              <a:t>Al servidor público le </a:t>
            </a:r>
            <a:r>
              <a:rPr lang="es-MX" sz="2800" dirty="0">
                <a:latin typeface="Century Gothic" panose="020B0502020202020204" pitchFamily="34" charset="0"/>
              </a:rPr>
              <a:t>haya sido </a:t>
            </a:r>
            <a:r>
              <a:rPr lang="es-MX" sz="2800" u="sng" dirty="0">
                <a:latin typeface="Century Gothic" panose="020B0502020202020204" pitchFamily="34" charset="0"/>
              </a:rPr>
              <a:t>otorgada una </a:t>
            </a:r>
            <a:r>
              <a:rPr lang="es-MX" sz="2800" u="sng" dirty="0" smtClean="0">
                <a:latin typeface="Century Gothic" panose="020B0502020202020204" pitchFamily="34" charset="0"/>
              </a:rPr>
              <a:t>licencia</a:t>
            </a:r>
            <a:r>
              <a:rPr lang="es-MX" sz="2800" dirty="0" smtClean="0">
                <a:latin typeface="Century Gothic" panose="020B0502020202020204" pitchFamily="34" charset="0"/>
              </a:rPr>
              <a:t>, *siempre </a:t>
            </a:r>
            <a:r>
              <a:rPr lang="es-MX" sz="2800" dirty="0">
                <a:latin typeface="Century Gothic" panose="020B0502020202020204" pitchFamily="34" charset="0"/>
              </a:rPr>
              <a:t>y cuando no haya sido dado de baja de manera definitiva del Ente </a:t>
            </a:r>
            <a:r>
              <a:rPr lang="es-MX" sz="2800" dirty="0" smtClean="0">
                <a:latin typeface="Century Gothic" panose="020B0502020202020204" pitchFamily="34" charset="0"/>
              </a:rPr>
              <a:t>Público.</a:t>
            </a:r>
            <a:endParaRPr lang="es-MX" sz="2800" u="sng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9521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10776</TotalTime>
  <Words>884</Words>
  <Application>Microsoft Office PowerPoint</Application>
  <PresentationFormat>Panorámica</PresentationFormat>
  <Paragraphs>93</Paragraphs>
  <Slides>15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9" baseType="lpstr">
      <vt:lpstr>Arial</vt:lpstr>
      <vt:lpstr>Century Gothic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Microsoft Office</dc:creator>
  <cp:lastModifiedBy>Lizette Ramírez Preciado</cp:lastModifiedBy>
  <cp:revision>30</cp:revision>
  <dcterms:created xsi:type="dcterms:W3CDTF">2018-12-07T17:08:10Z</dcterms:created>
  <dcterms:modified xsi:type="dcterms:W3CDTF">2021-04-19T16:07:18Z</dcterms:modified>
</cp:coreProperties>
</file>