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68" r:id="rId6"/>
    <p:sldId id="269" r:id="rId7"/>
    <p:sldId id="27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UIOp0FkIYfU9UU5aDNnxOZxUZ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9D46-693A-4AF7-A08C-09FFADEC997A}" type="datetimeFigureOut">
              <a:rPr lang="es-MX" smtClean="0"/>
              <a:t>19/04/2021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5335-DC00-416D-8E9F-F127A6C0DA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1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26269" y="98474"/>
            <a:ext cx="10026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58A876"/>
                </a:solidFill>
                <a:latin typeface="Century Gothic" panose="020B0502020202020204" pitchFamily="34" charset="0"/>
              </a:rPr>
              <a:t>ESTRUCTURA DE LOS FORMATOS DE PRESENTACIÓN DE LA DECLARACIÓN	</a:t>
            </a:r>
            <a:endParaRPr lang="es-MX" sz="4000" b="1" dirty="0">
              <a:solidFill>
                <a:srgbClr val="58A87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2301" y="1520387"/>
            <a:ext cx="987173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>
                <a:latin typeface="Century Gothic" panose="020B0502020202020204" pitchFamily="34" charset="0"/>
              </a:rPr>
              <a:t>Formato simplificado:</a:t>
            </a:r>
          </a:p>
          <a:p>
            <a:pPr algn="just"/>
            <a:r>
              <a:rPr lang="es-MX" sz="2400" dirty="0" smtClean="0">
                <a:latin typeface="Century Gothic" panose="020B0502020202020204" pitchFamily="34" charset="0"/>
              </a:rPr>
              <a:t>Aplica para aquellos </a:t>
            </a:r>
            <a:r>
              <a:rPr lang="es-MX" sz="2400" dirty="0">
                <a:latin typeface="Century Gothic" panose="020B0502020202020204" pitchFamily="34" charset="0"/>
              </a:rPr>
              <a:t>Servidores Públicos que tengan </a:t>
            </a:r>
            <a:r>
              <a:rPr lang="es-MX" sz="2400" u="sng" dirty="0">
                <a:latin typeface="Century Gothic" panose="020B0502020202020204" pitchFamily="34" charset="0"/>
              </a:rPr>
              <a:t>nivel menor a Jefe de departamento u homólogo</a:t>
            </a:r>
            <a:r>
              <a:rPr lang="es-MX" sz="2400" dirty="0">
                <a:latin typeface="Century Gothic" panose="020B0502020202020204" pitchFamily="34" charset="0"/>
              </a:rPr>
              <a:t> en los Entes </a:t>
            </a:r>
            <a:r>
              <a:rPr lang="es-MX" sz="2400" dirty="0" smtClean="0">
                <a:latin typeface="Century Gothic" panose="020B0502020202020204" pitchFamily="34" charset="0"/>
              </a:rPr>
              <a:t>Públicos</a:t>
            </a:r>
          </a:p>
          <a:p>
            <a:pPr algn="just"/>
            <a:endParaRPr lang="es-MX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Presentando ÚNICAMENTE los siguientes rubros: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1.     Datos Generales.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2.     Domicilio del Declarante.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3.     Datos Curriculares.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4.     Datos del empleo, cargo o comisión.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5.     Experiencia laboral.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6.     Ingresos netos del Declarante.</a:t>
            </a:r>
          </a:p>
          <a:p>
            <a:pPr algn="just"/>
            <a:endParaRPr lang="es-MX" sz="2400" dirty="0">
              <a:latin typeface="Century Gothic" panose="020B0502020202020204" pitchFamily="34" charset="0"/>
            </a:endParaRPr>
          </a:p>
          <a:p>
            <a:pPr algn="just"/>
            <a:r>
              <a:rPr lang="es-MX" sz="2400" dirty="0" smtClean="0">
                <a:latin typeface="Century Gothic" panose="020B0502020202020204" pitchFamily="34" charset="0"/>
              </a:rPr>
              <a:t> ¿</a:t>
            </a:r>
            <a:r>
              <a:rPr lang="es-MX" sz="2400" dirty="0">
                <a:latin typeface="Century Gothic" panose="020B0502020202020204" pitchFamily="34" charset="0"/>
              </a:rPr>
              <a:t>Te desempeñaste como servidor público el año inmediato anterior? </a:t>
            </a:r>
          </a:p>
          <a:p>
            <a:pPr algn="just"/>
            <a:endParaRPr lang="es-MX" sz="3400" dirty="0" smtClean="0">
              <a:latin typeface="Century Gothic" panose="020B0502020202020204" pitchFamily="34" charset="0"/>
            </a:endParaRPr>
          </a:p>
          <a:p>
            <a:pPr algn="just"/>
            <a:endParaRPr lang="es-MX" sz="3400" dirty="0" smtClean="0">
              <a:latin typeface="Century Gothic" panose="020B0502020202020204" pitchFamily="34" charset="0"/>
            </a:endParaRPr>
          </a:p>
          <a:p>
            <a:pPr algn="just"/>
            <a:endParaRPr lang="es-MX" sz="3400" dirty="0">
              <a:latin typeface="Century Gothic" panose="020B0502020202020204" pitchFamily="34" charset="0"/>
            </a:endParaRPr>
          </a:p>
          <a:p>
            <a:pPr algn="just"/>
            <a:endParaRPr lang="es-MX" sz="3400" dirty="0" smtClean="0">
              <a:latin typeface="Century Gothic" panose="020B0502020202020204" pitchFamily="34" charset="0"/>
            </a:endParaRPr>
          </a:p>
          <a:p>
            <a:r>
              <a:rPr lang="es-ES_tradnl" dirty="0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75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74165" y="1182762"/>
            <a:ext cx="9830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b="1" dirty="0" smtClean="0">
                <a:latin typeface="Century Gothic" panose="020B0502020202020204" pitchFamily="34" charset="0"/>
              </a:rPr>
              <a:t>Formato completo:</a:t>
            </a:r>
          </a:p>
          <a:p>
            <a:pPr algn="just"/>
            <a:r>
              <a:rPr lang="es-MX" sz="2400" dirty="0" smtClean="0">
                <a:latin typeface="Century Gothic" panose="020B0502020202020204" pitchFamily="34" charset="0"/>
              </a:rPr>
              <a:t>Aplica </a:t>
            </a:r>
            <a:r>
              <a:rPr lang="es-MX" sz="2400" dirty="0">
                <a:latin typeface="Century Gothic" panose="020B0502020202020204" pitchFamily="34" charset="0"/>
              </a:rPr>
              <a:t>para aquellos Servidores Públicos que tengan </a:t>
            </a:r>
            <a:r>
              <a:rPr lang="es-MX" sz="2400" u="sng" dirty="0">
                <a:latin typeface="Century Gothic" panose="020B0502020202020204" pitchFamily="34" charset="0"/>
              </a:rPr>
              <a:t>nivel igual a Jefe de departamento u homólogo y hasta el nivel máximo</a:t>
            </a:r>
            <a:r>
              <a:rPr lang="es-MX" sz="2400" dirty="0">
                <a:latin typeface="Century Gothic" panose="020B0502020202020204" pitchFamily="34" charset="0"/>
              </a:rPr>
              <a:t> en cada Ente </a:t>
            </a:r>
            <a:r>
              <a:rPr lang="es-MX" sz="2400" dirty="0" smtClean="0">
                <a:latin typeface="Century Gothic" panose="020B0502020202020204" pitchFamily="34" charset="0"/>
              </a:rPr>
              <a:t>Público</a:t>
            </a:r>
          </a:p>
          <a:p>
            <a:pPr algn="just"/>
            <a:r>
              <a:rPr lang="es-MX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Presentando los siguientes rubros: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1.     Datos generales.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2.     Domicilio del Declarante.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3.     Datos curriculares del Declarante.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4.     Datos del empleo, cargo o comisión.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5.     Experiencia laboral.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6.     Datos de la Pareja.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7.     Datos del dependiente económico.</a:t>
            </a:r>
          </a:p>
          <a:p>
            <a:pPr algn="just"/>
            <a:r>
              <a:rPr lang="es-MX" sz="2400" dirty="0">
                <a:latin typeface="Century Gothic" panose="020B0502020202020204" pitchFamily="34" charset="0"/>
              </a:rPr>
              <a:t>8.  </a:t>
            </a:r>
            <a:r>
              <a:rPr lang="es-MX" sz="2400" dirty="0" smtClean="0">
                <a:latin typeface="Century Gothic" panose="020B0502020202020204" pitchFamily="34" charset="0"/>
              </a:rPr>
              <a:t>Ingresos </a:t>
            </a:r>
            <a:r>
              <a:rPr lang="es-MX" sz="2400" dirty="0">
                <a:latin typeface="Century Gothic" panose="020B0502020202020204" pitchFamily="34" charset="0"/>
              </a:rPr>
              <a:t>netos del Declarante, Pareja y/o dependientes </a:t>
            </a:r>
            <a:r>
              <a:rPr lang="es-MX" sz="2400" dirty="0" smtClean="0">
                <a:latin typeface="Century Gothic" panose="020B0502020202020204" pitchFamily="34" charset="0"/>
              </a:rPr>
              <a:t>  	económicos</a:t>
            </a:r>
            <a:r>
              <a:rPr lang="es-MX" sz="2400" dirty="0">
                <a:latin typeface="Century Gothic" panose="020B0502020202020204" pitchFamily="34" charset="0"/>
              </a:rPr>
              <a:t>.</a:t>
            </a:r>
            <a:endParaRPr lang="es-MX" sz="3400" dirty="0" smtClean="0">
              <a:latin typeface="Century Gothic" panose="020B0502020202020204" pitchFamily="34" charset="0"/>
            </a:endParaRPr>
          </a:p>
          <a:p>
            <a:pPr algn="just"/>
            <a:endParaRPr lang="es-MX" sz="3400" dirty="0">
              <a:latin typeface="Century Gothic" panose="020B0502020202020204" pitchFamily="34" charset="0"/>
            </a:endParaRPr>
          </a:p>
          <a:p>
            <a:pPr algn="just"/>
            <a:endParaRPr lang="es-MX" sz="3400" dirty="0" smtClean="0">
              <a:latin typeface="Century Gothic" panose="020B0502020202020204" pitchFamily="34" charset="0"/>
            </a:endParaRPr>
          </a:p>
          <a:p>
            <a:r>
              <a:rPr lang="es-ES_tradnl" dirty="0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29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574164" y="1365642"/>
            <a:ext cx="110738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>
                <a:latin typeface="Century Gothic" panose="020B0502020202020204" pitchFamily="34" charset="0"/>
              </a:rPr>
              <a:t>9</a:t>
            </a:r>
            <a:r>
              <a:rPr lang="es-MX" sz="2800" dirty="0" smtClean="0">
                <a:latin typeface="Century Gothic" panose="020B0502020202020204" pitchFamily="34" charset="0"/>
              </a:rPr>
              <a:t>. ¿</a:t>
            </a:r>
            <a:r>
              <a:rPr lang="es-MX" sz="2800" dirty="0">
                <a:latin typeface="Century Gothic" panose="020B0502020202020204" pitchFamily="34" charset="0"/>
              </a:rPr>
              <a:t>Te desempeñaste como servidor público el año inmediato anterior? </a:t>
            </a:r>
            <a:r>
              <a:rPr lang="es-MX" sz="2800" dirty="0" smtClean="0">
                <a:latin typeface="Century Gothic" panose="020B0502020202020204" pitchFamily="34" charset="0"/>
              </a:rPr>
              <a:t>  (</a:t>
            </a:r>
            <a:r>
              <a:rPr lang="es-MX" sz="2800" dirty="0">
                <a:latin typeface="Century Gothic" panose="020B0502020202020204" pitchFamily="34" charset="0"/>
              </a:rPr>
              <a:t>sólo declaración de inicio y conclusión).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10.   Bienes inmuebles.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11.   Vehículos.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12.   Bienes muebles.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13.   Inversiones, cuentas bancarias y otro tipo de valores/activos.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14.   Adeudos/pasivos.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15.   Préstamo o comodato por terceros.</a:t>
            </a:r>
          </a:p>
          <a:p>
            <a:pPr algn="just"/>
            <a:endParaRPr lang="es-MX" sz="3400" dirty="0" smtClean="0">
              <a:latin typeface="Century Gothic" panose="020B0502020202020204" pitchFamily="34" charset="0"/>
            </a:endParaRPr>
          </a:p>
          <a:p>
            <a:r>
              <a:rPr lang="es-ES_tradnl" dirty="0"/>
              <a:t> </a:t>
            </a:r>
            <a:endParaRPr lang="es-MX" dirty="0"/>
          </a:p>
        </p:txBody>
      </p:sp>
      <p:sp>
        <p:nvSpPr>
          <p:cNvPr id="2" name="Elipse 1"/>
          <p:cNvSpPr/>
          <p:nvPr/>
        </p:nvSpPr>
        <p:spPr>
          <a:xfrm rot="923123">
            <a:off x="6519717" y="1744394"/>
            <a:ext cx="4642338" cy="4290646"/>
          </a:xfrm>
          <a:prstGeom prst="ellipse">
            <a:avLst/>
          </a:prstGeom>
          <a:blipFill dpi="0"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7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74164" y="1365642"/>
            <a:ext cx="110738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>
                <a:latin typeface="Century Gothic" panose="020B0502020202020204" pitchFamily="34" charset="0"/>
              </a:rPr>
              <a:t>Declaración de </a:t>
            </a:r>
            <a:r>
              <a:rPr lang="es-MX" sz="2800" dirty="0" smtClean="0">
                <a:latin typeface="Century Gothic" panose="020B0502020202020204" pitchFamily="34" charset="0"/>
              </a:rPr>
              <a:t>intereses</a:t>
            </a:r>
            <a:endParaRPr lang="es-MX" sz="2800" dirty="0">
              <a:latin typeface="Century Gothic" panose="020B0502020202020204" pitchFamily="34" charset="0"/>
            </a:endParaRPr>
          </a:p>
          <a:p>
            <a:pPr algn="just"/>
            <a:endParaRPr lang="es-MX" sz="28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800" dirty="0" smtClean="0">
                <a:latin typeface="Century Gothic" panose="020B0502020202020204" pitchFamily="34" charset="0"/>
              </a:rPr>
              <a:t>1</a:t>
            </a:r>
            <a:r>
              <a:rPr lang="es-MX" sz="2800" dirty="0">
                <a:latin typeface="Century Gothic" panose="020B0502020202020204" pitchFamily="34" charset="0"/>
              </a:rPr>
              <a:t>.     Participación en empresas, sociedades o asociaciones.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2.     ¿Participa en alguna de estas instituciones?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3.     Apoyos o beneficios públicos.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4.     Representación.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5.     Clientes principales.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6.     Beneficios privados.</a:t>
            </a:r>
          </a:p>
          <a:p>
            <a:pPr algn="just"/>
            <a:r>
              <a:rPr lang="es-MX" sz="2800" dirty="0">
                <a:latin typeface="Century Gothic" panose="020B0502020202020204" pitchFamily="34" charset="0"/>
              </a:rPr>
              <a:t>7.     Fideicomisos.</a:t>
            </a:r>
            <a:endParaRPr lang="es-MX" sz="3400" dirty="0" smtClean="0">
              <a:latin typeface="Century Gothic" panose="020B0502020202020204" pitchFamily="34" charset="0"/>
            </a:endParaRPr>
          </a:p>
          <a:p>
            <a:r>
              <a:rPr lang="es-ES_tradnl" dirty="0"/>
              <a:t> </a:t>
            </a:r>
            <a:endParaRPr lang="es-MX" dirty="0"/>
          </a:p>
        </p:txBody>
      </p:sp>
      <p:sp>
        <p:nvSpPr>
          <p:cNvPr id="3" name="Flecha derecha 2"/>
          <p:cNvSpPr/>
          <p:nvPr/>
        </p:nvSpPr>
        <p:spPr>
          <a:xfrm>
            <a:off x="574164" y="1167618"/>
            <a:ext cx="4996642" cy="984739"/>
          </a:xfrm>
          <a:prstGeom prst="rightArrow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>
            <a:off x="5416062" y="3671669"/>
            <a:ext cx="5008098" cy="2743200"/>
          </a:xfrm>
          <a:prstGeom prst="roundRect">
            <a:avLst/>
          </a:prstGeom>
          <a:blipFill dpi="0" rotWithShape="1">
            <a:blip r:embed="rId2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8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41864" y="436099"/>
            <a:ext cx="1002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ANEXOS</a:t>
            </a:r>
            <a:r>
              <a:rPr lang="es-MX" sz="4000" b="1" dirty="0" smtClean="0">
                <a:solidFill>
                  <a:srgbClr val="58A876"/>
                </a:solidFill>
                <a:latin typeface="Century Gothic" panose="020B0502020202020204" pitchFamily="34" charset="0"/>
              </a:rPr>
              <a:t>	</a:t>
            </a:r>
            <a:endParaRPr lang="es-MX" sz="4000" b="1" dirty="0">
              <a:solidFill>
                <a:srgbClr val="58A87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88175" y="1950746"/>
            <a:ext cx="96178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2400" dirty="0" smtClean="0">
                <a:latin typeface="Century Gothic" panose="020B0502020202020204" pitchFamily="34" charset="0"/>
              </a:rPr>
              <a:t>Ley General de Responsabilidades Administrativas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2400" dirty="0" smtClean="0">
                <a:latin typeface="Century Gothic" panose="020B0502020202020204" pitchFamily="34" charset="0"/>
              </a:rPr>
              <a:t>Acuerdo publicado en el Diario Oficial de la Federación (DOF) de fecha </a:t>
            </a:r>
            <a:r>
              <a:rPr lang="es-MX" sz="2400" u="sng" dirty="0" smtClean="0">
                <a:latin typeface="Century Gothic" panose="020B0502020202020204" pitchFamily="34" charset="0"/>
              </a:rPr>
              <a:t>14 de julio del 2017  </a:t>
            </a:r>
            <a:r>
              <a:rPr lang="es-MX" sz="1800" dirty="0" smtClean="0">
                <a:latin typeface="Century Gothic" panose="020B0502020202020204" pitchFamily="34" charset="0"/>
              </a:rPr>
              <a:t>(obligación de los servidores públicos que ingresaron a laborar antes del 19/07/17 con un cargo no obligado)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2400" dirty="0" smtClean="0">
                <a:latin typeface="Century Gothic" panose="020B0502020202020204" pitchFamily="34" charset="0"/>
              </a:rPr>
              <a:t>Acuerdo publicado en el Diario Oficial de la Federación (DOF) de fecha </a:t>
            </a:r>
            <a:r>
              <a:rPr lang="es-MX" sz="2400" u="sng" dirty="0" smtClean="0">
                <a:latin typeface="Century Gothic" panose="020B0502020202020204" pitchFamily="34" charset="0"/>
              </a:rPr>
              <a:t>23 de septiembre del 2019</a:t>
            </a:r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r>
              <a:rPr lang="es-MX" sz="1800" dirty="0" smtClean="0">
                <a:latin typeface="Century Gothic" panose="020B0502020202020204" pitchFamily="34" charset="0"/>
              </a:rPr>
              <a:t>(nuevos formatos, instructivo de llenado, excepciones de presentación)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MX" sz="2400" dirty="0">
                <a:latin typeface="Century Gothic" panose="020B0502020202020204" pitchFamily="34" charset="0"/>
              </a:rPr>
              <a:t>Acuerdo publicado en el Diario Oficial de la Federación (DOF) de fecha </a:t>
            </a:r>
            <a:r>
              <a:rPr lang="es-MX" sz="2400" u="sng" dirty="0" smtClean="0">
                <a:latin typeface="Century Gothic" panose="020B0502020202020204" pitchFamily="34" charset="0"/>
              </a:rPr>
              <a:t>24 de diciembre del 2019 </a:t>
            </a:r>
            <a:r>
              <a:rPr lang="es-MX" sz="1800" u="sng" dirty="0" smtClean="0">
                <a:latin typeface="Century Gothic" panose="020B0502020202020204" pitchFamily="34" charset="0"/>
              </a:rPr>
              <a:t>(operatividad de los nuevos formatos y plazos de presentación para los nuevos declarantes)</a:t>
            </a:r>
            <a:endParaRPr lang="es-MX" sz="18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s-MX" sz="2400" dirty="0" smtClean="0"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s-MX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0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2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082329" y="1475189"/>
            <a:ext cx="1002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Gracias.</a:t>
            </a:r>
            <a:endParaRPr lang="es-MX" sz="4000" b="1" dirty="0">
              <a:solidFill>
                <a:srgbClr val="58A876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1401" y="1152232"/>
            <a:ext cx="905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s-MX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40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¿QUÉ DEBO SABER DE LA DECLARACIÓN DE SITUACIÓN PATRIMONIAL Y DE INTERESES?</a:t>
            </a:r>
            <a:endParaRPr lang="es-MX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utoShape 2" descr="Datos Personales | Infoem | Somos tu acceso a la información"/>
          <p:cNvSpPr>
            <a:spLocks noChangeAspect="1" noChangeArrowheads="1"/>
          </p:cNvSpPr>
          <p:nvPr/>
        </p:nvSpPr>
        <p:spPr bwMode="auto">
          <a:xfrm>
            <a:off x="3016341" y="5240526"/>
            <a:ext cx="2666002" cy="266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9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726145" y="362470"/>
            <a:ext cx="8426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4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¿QUIÉNES SE ENCUENTRAN OBLIGADOS A PRESENTAR DECLARACIÓN?</a:t>
            </a:r>
            <a:endParaRPr lang="es-MX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53271" y="2452847"/>
            <a:ext cx="105547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500" dirty="0" smtClean="0">
                <a:latin typeface="Century Gothic" panose="020B0502020202020204" pitchFamily="34" charset="0"/>
              </a:rPr>
              <a:t>De conformidad al Articulo 32 de la LGRA </a:t>
            </a:r>
            <a:r>
              <a:rPr lang="es-MX" sz="3500" b="1" dirty="0" smtClean="0">
                <a:latin typeface="Century Gothic" panose="020B0502020202020204" pitchFamily="34" charset="0"/>
              </a:rPr>
              <a:t>“TODOS LOS SERVIDORES PÚBLICOS” </a:t>
            </a:r>
            <a:r>
              <a:rPr lang="es-MX" sz="3500" dirty="0" smtClean="0">
                <a:latin typeface="Century Gothic" panose="020B0502020202020204" pitchFamily="34" charset="0"/>
              </a:rPr>
              <a:t>se encuentran obligados a presentar </a:t>
            </a:r>
            <a:r>
              <a:rPr lang="es-MX" sz="3500" dirty="0">
                <a:latin typeface="Century Gothic" panose="020B0502020202020204" pitchFamily="34" charset="0"/>
              </a:rPr>
              <a:t>declaración bajo protesta de decir verdad y ante las Secretarías o su respectivo Órgano interno de </a:t>
            </a:r>
            <a:r>
              <a:rPr lang="es-MX" sz="3500" dirty="0" smtClean="0">
                <a:latin typeface="Century Gothic" panose="020B0502020202020204" pitchFamily="34" charset="0"/>
              </a:rPr>
              <a:t>control</a:t>
            </a:r>
            <a:r>
              <a:rPr lang="es-MX" sz="35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2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8715" y="337625"/>
            <a:ext cx="845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PLAZOS PARA LA PRESENTACIÓN DE LA DECLARACIÓN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63305" y="1661064"/>
            <a:ext cx="105547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Century Gothic" panose="020B0502020202020204" pitchFamily="34" charset="0"/>
              </a:rPr>
              <a:t>Declaración inicial</a:t>
            </a:r>
            <a:r>
              <a:rPr lang="es-MX" sz="3200" b="1" dirty="0">
                <a:latin typeface="Century Gothic" panose="020B0502020202020204" pitchFamily="34" charset="0"/>
              </a:rPr>
              <a:t>: </a:t>
            </a:r>
            <a:r>
              <a:rPr lang="es-MX" sz="3200" dirty="0">
                <a:latin typeface="Century Gothic" panose="020B0502020202020204" pitchFamily="34" charset="0"/>
              </a:rPr>
              <a:t>dentro de los </a:t>
            </a:r>
            <a:r>
              <a:rPr lang="es-MX" sz="3200" u="sng" dirty="0" smtClean="0">
                <a:latin typeface="Century Gothic" panose="020B0502020202020204" pitchFamily="34" charset="0"/>
              </a:rPr>
              <a:t>60 sesenta </a:t>
            </a:r>
            <a:r>
              <a:rPr lang="es-MX" sz="3200" u="sng" dirty="0">
                <a:latin typeface="Century Gothic" panose="020B0502020202020204" pitchFamily="34" charset="0"/>
              </a:rPr>
              <a:t>días naturales</a:t>
            </a:r>
            <a:r>
              <a:rPr lang="es-MX" sz="3200" dirty="0">
                <a:latin typeface="Century Gothic" panose="020B0502020202020204" pitchFamily="34" charset="0"/>
              </a:rPr>
              <a:t> siguientes a la toma de posesión </a:t>
            </a:r>
            <a:r>
              <a:rPr lang="es-MX" sz="3200" dirty="0" smtClean="0">
                <a:latin typeface="Century Gothic" panose="020B0502020202020204" pitchFamily="34" charset="0"/>
              </a:rPr>
              <a:t>del cargo</a:t>
            </a:r>
            <a:r>
              <a:rPr lang="es-MX" sz="3200" dirty="0">
                <a:latin typeface="Century Gothic" panose="020B0502020202020204" pitchFamily="34" charset="0"/>
              </a:rPr>
              <a:t>.</a:t>
            </a:r>
            <a:endParaRPr lang="es-MX" sz="32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3200" b="1" dirty="0" smtClean="0">
                <a:latin typeface="Century Gothic" panose="020B0502020202020204" pitchFamily="34" charset="0"/>
              </a:rPr>
              <a:t>Declaración de modificación: </a:t>
            </a:r>
            <a:r>
              <a:rPr lang="es-MX" sz="3200" dirty="0" smtClean="0">
                <a:latin typeface="Century Gothic" panose="020B0502020202020204" pitchFamily="34" charset="0"/>
              </a:rPr>
              <a:t>dentro del mes de </a:t>
            </a:r>
            <a:r>
              <a:rPr lang="es-MX" sz="3200" u="sng" dirty="0" smtClean="0">
                <a:latin typeface="Century Gothic" panose="020B0502020202020204" pitchFamily="34" charset="0"/>
              </a:rPr>
              <a:t>mayo de cada año</a:t>
            </a:r>
            <a:r>
              <a:rPr lang="es-MX" sz="3200" dirty="0">
                <a:latin typeface="Century Gothic" panose="020B0502020202020204" pitchFamily="34" charset="0"/>
              </a:rPr>
              <a:t>.</a:t>
            </a:r>
            <a:endParaRPr lang="es-MX" sz="32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3200" b="1" dirty="0" smtClean="0">
                <a:latin typeface="Century Gothic" panose="020B0502020202020204" pitchFamily="34" charset="0"/>
              </a:rPr>
              <a:t>Declaración de conclusión:</a:t>
            </a:r>
            <a:r>
              <a:rPr lang="es-MX" sz="3200" dirty="0">
                <a:latin typeface="Century Gothic" panose="020B0502020202020204" pitchFamily="34" charset="0"/>
              </a:rPr>
              <a:t> dentro de los </a:t>
            </a:r>
            <a:r>
              <a:rPr lang="es-MX" sz="3200" u="sng" dirty="0" smtClean="0">
                <a:latin typeface="Century Gothic" panose="020B0502020202020204" pitchFamily="34" charset="0"/>
              </a:rPr>
              <a:t>60 sesenta </a:t>
            </a:r>
            <a:r>
              <a:rPr lang="es-MX" sz="3200" u="sng" dirty="0">
                <a:latin typeface="Century Gothic" panose="020B0502020202020204" pitchFamily="34" charset="0"/>
              </a:rPr>
              <a:t>días naturales</a:t>
            </a:r>
            <a:r>
              <a:rPr lang="es-MX" sz="3200" dirty="0">
                <a:latin typeface="Century Gothic" panose="020B0502020202020204" pitchFamily="34" charset="0"/>
              </a:rPr>
              <a:t> siguientes a </a:t>
            </a:r>
            <a:r>
              <a:rPr lang="es-MX" sz="3200" dirty="0" smtClean="0">
                <a:latin typeface="Century Gothic" panose="020B0502020202020204" pitchFamily="34" charset="0"/>
              </a:rPr>
              <a:t>la conclusión del encargo.</a:t>
            </a:r>
            <a:endParaRPr lang="es-MX" sz="32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63305" y="6217920"/>
            <a:ext cx="978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1" dirty="0" smtClean="0">
                <a:latin typeface="Century Gothic" panose="020B0502020202020204" pitchFamily="34" charset="0"/>
              </a:rPr>
              <a:t>(Articulo 33 fracción I, II y III de la Ley General de Responsabilidades Administrativas)</a:t>
            </a:r>
            <a:endParaRPr lang="es-MX" sz="1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48935" y="391594"/>
            <a:ext cx="947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0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TIPOS DE DECLARACIÓN </a:t>
            </a:r>
            <a:endParaRPr lang="es-MX" sz="4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217708" y="1322363"/>
            <a:ext cx="9501874" cy="1800665"/>
          </a:xfrm>
          <a:prstGeom prst="roundRect">
            <a:avLst/>
          </a:prstGeom>
          <a:noFill/>
          <a:effectLst>
            <a:glow rad="101600">
              <a:schemeClr val="accent2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430957" y="1322363"/>
            <a:ext cx="945348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Century Gothic" panose="020B0502020202020204" pitchFamily="34" charset="0"/>
              </a:rPr>
              <a:t>Inicial:</a:t>
            </a:r>
            <a:r>
              <a:rPr lang="es-MX" sz="2400" dirty="0">
                <a:latin typeface="Century Gothic" panose="020B0502020202020204" pitchFamily="34" charset="0"/>
              </a:rPr>
              <a:t> declaración por medio de la cual el servidor </a:t>
            </a:r>
            <a:r>
              <a:rPr lang="es-MX" sz="2400" dirty="0" smtClean="0">
                <a:latin typeface="Century Gothic" panose="020B0502020202020204" pitchFamily="34" charset="0"/>
              </a:rPr>
              <a:t>público </a:t>
            </a:r>
            <a:r>
              <a:rPr lang="es-MX" sz="2400" dirty="0">
                <a:latin typeface="Century Gothic" panose="020B0502020202020204" pitchFamily="34" charset="0"/>
              </a:rPr>
              <a:t>reporta su estatus financiero y patrimonial al iniciar un cargo por primera vez o</a:t>
            </a:r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r>
              <a:rPr lang="es-MX" sz="2400" dirty="0">
                <a:latin typeface="Century Gothic" panose="020B0502020202020204" pitchFamily="34" charset="0"/>
              </a:rPr>
              <a:t>bien, por un reingreso posterior a 60 días naturales.</a:t>
            </a:r>
          </a:p>
          <a:p>
            <a:endParaRPr lang="es-MX" sz="28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1248935" y="3345911"/>
            <a:ext cx="9470647" cy="1423037"/>
          </a:xfrm>
          <a:prstGeom prst="round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430957" y="3345911"/>
            <a:ext cx="945348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Century Gothic" panose="020B0502020202020204" pitchFamily="34" charset="0"/>
              </a:rPr>
              <a:t>Modificación</a:t>
            </a:r>
            <a:r>
              <a:rPr lang="es-MX" sz="2400" b="1" dirty="0">
                <a:latin typeface="Century Gothic" panose="020B0502020202020204" pitchFamily="34" charset="0"/>
              </a:rPr>
              <a:t>:</a:t>
            </a:r>
            <a:r>
              <a:rPr lang="es-MX" sz="2400" dirty="0">
                <a:latin typeface="Century Gothic" panose="020B0502020202020204" pitchFamily="34" charset="0"/>
              </a:rPr>
              <a:t> declaración por medio de la cual el servidor publico actualiza su evolución patrimonial del año inmediato anterior.</a:t>
            </a:r>
          </a:p>
          <a:p>
            <a:endParaRPr lang="es-MX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1248934" y="4991831"/>
            <a:ext cx="9470648" cy="1800665"/>
          </a:xfrm>
          <a:prstGeom prst="round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430957" y="4991831"/>
            <a:ext cx="91057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400" b="1" dirty="0" smtClean="0">
                <a:latin typeface="Century Gothic" panose="020B0502020202020204" pitchFamily="34" charset="0"/>
              </a:rPr>
              <a:t>Conclusión</a:t>
            </a:r>
            <a:r>
              <a:rPr lang="es-MX" sz="2400" b="1" dirty="0">
                <a:latin typeface="Century Gothic" panose="020B0502020202020204" pitchFamily="34" charset="0"/>
              </a:rPr>
              <a:t>:</a:t>
            </a:r>
            <a:r>
              <a:rPr lang="es-MX" sz="2400" dirty="0">
                <a:latin typeface="Century Gothic" panose="020B0502020202020204" pitchFamily="34" charset="0"/>
              </a:rPr>
              <a:t> declaración por medio de la cual el servidor publico informa su estatus financiero y patrimonial </a:t>
            </a:r>
            <a:r>
              <a:rPr lang="es-MX" sz="2400" dirty="0" smtClean="0">
                <a:latin typeface="Century Gothic" panose="020B0502020202020204" pitchFamily="34" charset="0"/>
              </a:rPr>
              <a:t>con el </a:t>
            </a:r>
            <a:r>
              <a:rPr lang="es-MX" sz="2400" dirty="0">
                <a:latin typeface="Century Gothic" panose="020B0502020202020204" pitchFamily="34" charset="0"/>
              </a:rPr>
              <a:t>que finaliza el cargo que desempeño en la función publica.</a:t>
            </a:r>
          </a:p>
          <a:p>
            <a:endParaRPr lang="es-MX" sz="2800" dirty="0"/>
          </a:p>
        </p:txBody>
      </p:sp>
      <p:sp>
        <p:nvSpPr>
          <p:cNvPr id="13" name="Elipse 12"/>
          <p:cNvSpPr/>
          <p:nvPr/>
        </p:nvSpPr>
        <p:spPr>
          <a:xfrm>
            <a:off x="225083" y="1786597"/>
            <a:ext cx="787791" cy="75965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225083" y="3569132"/>
            <a:ext cx="787791" cy="75965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250874" y="5512335"/>
            <a:ext cx="787791" cy="75965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5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87782" y="63144"/>
            <a:ext cx="8728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40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EXCEPCIONES DE PRESENTACIÓN DE LA DECLARACIÓN</a:t>
            </a:r>
            <a:endParaRPr lang="es-MX" sz="4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6706" y="2002136"/>
            <a:ext cx="112158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b="1" dirty="0" smtClean="0">
              <a:latin typeface="Century Gothic" panose="020B0502020202020204" pitchFamily="34" charset="0"/>
            </a:endParaRPr>
          </a:p>
          <a:p>
            <a:pPr algn="just"/>
            <a:endParaRPr lang="es-MX" sz="2800" b="1" dirty="0">
              <a:latin typeface="Century Gothic" panose="020B0502020202020204" pitchFamily="34" charset="0"/>
            </a:endParaRP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NO se presentara declaración INICIAL cuando:</a:t>
            </a: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1-</a:t>
            </a:r>
            <a:r>
              <a:rPr lang="es-MX" sz="2800" dirty="0" smtClean="0">
                <a:latin typeface="Century Gothic" panose="020B0502020202020204" pitchFamily="34" charset="0"/>
              </a:rPr>
              <a:t>El servidor público sea objeto de un </a:t>
            </a:r>
            <a:r>
              <a:rPr lang="es-MX" sz="2800" u="sng" dirty="0" smtClean="0">
                <a:latin typeface="Century Gothic" panose="020B0502020202020204" pitchFamily="34" charset="0"/>
              </a:rPr>
              <a:t>cambio de cargo</a:t>
            </a:r>
            <a:r>
              <a:rPr lang="es-MX" sz="2800" dirty="0" smtClean="0">
                <a:latin typeface="Century Gothic" panose="020B0502020202020204" pitchFamily="34" charset="0"/>
              </a:rPr>
              <a:t> dentro del mismo Ente Público(promoción, cambio de nivel, cambio de funciones, etc.)</a:t>
            </a: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2-</a:t>
            </a:r>
            <a:r>
              <a:rPr lang="es-MX" sz="2800" dirty="0" smtClean="0">
                <a:latin typeface="Century Gothic" panose="020B0502020202020204" pitchFamily="34" charset="0"/>
              </a:rPr>
              <a:t>Exista un </a:t>
            </a:r>
            <a:r>
              <a:rPr lang="es-MX" sz="2800" u="sng" dirty="0" smtClean="0">
                <a:latin typeface="Century Gothic" panose="020B0502020202020204" pitchFamily="34" charset="0"/>
              </a:rPr>
              <a:t>reingreso</a:t>
            </a:r>
            <a:r>
              <a:rPr lang="es-MX" sz="2800" dirty="0" smtClean="0">
                <a:latin typeface="Century Gothic" panose="020B0502020202020204" pitchFamily="34" charset="0"/>
              </a:rPr>
              <a:t> y no hayan transcurrido mas de 60 sesenta días naturales de un cargo a otro (mismo orden de gobierno)</a:t>
            </a:r>
          </a:p>
        </p:txBody>
      </p:sp>
    </p:spTree>
    <p:extLst>
      <p:ext uri="{BB962C8B-B14F-4D97-AF65-F5344CB8AC3E}">
        <p14:creationId xmlns:p14="http://schemas.microsoft.com/office/powerpoint/2010/main" val="40327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62000" y="2387025"/>
            <a:ext cx="10432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latin typeface="Century Gothic" panose="020B0502020202020204" pitchFamily="34" charset="0"/>
              </a:rPr>
              <a:t>3-</a:t>
            </a:r>
            <a:r>
              <a:rPr lang="es-MX" sz="2800" dirty="0">
                <a:latin typeface="Century Gothic" panose="020B0502020202020204" pitchFamily="34" charset="0"/>
              </a:rPr>
              <a:t>El servidor público tenga un </a:t>
            </a:r>
            <a:r>
              <a:rPr lang="es-MX" sz="2800" u="sng" dirty="0">
                <a:latin typeface="Century Gothic" panose="020B0502020202020204" pitchFamily="34" charset="0"/>
              </a:rPr>
              <a:t>cambio de Ente Público</a:t>
            </a:r>
            <a:r>
              <a:rPr lang="es-MX" sz="2800" dirty="0">
                <a:latin typeface="Century Gothic" panose="020B0502020202020204" pitchFamily="34" charset="0"/>
              </a:rPr>
              <a:t> dentro del mismo orden de gobierno, y no transcurran más de sesenta días naturales entre la conclusión e inicio del nuevo cargo.</a:t>
            </a:r>
          </a:p>
          <a:p>
            <a:pPr algn="just"/>
            <a:r>
              <a:rPr lang="es-MX" sz="2800" b="1" dirty="0">
                <a:latin typeface="Century Gothic" panose="020B0502020202020204" pitchFamily="34" charset="0"/>
              </a:rPr>
              <a:t>4-</a:t>
            </a:r>
            <a:r>
              <a:rPr lang="es-MX" sz="2800" dirty="0">
                <a:latin typeface="Century Gothic" panose="020B0502020202020204" pitchFamily="34" charset="0"/>
              </a:rPr>
              <a:t>El servidor público reingrese al empleo con motivo del otorgamiento de una </a:t>
            </a:r>
            <a:r>
              <a:rPr lang="es-MX" sz="2800" u="sng" dirty="0">
                <a:latin typeface="Century Gothic" panose="020B0502020202020204" pitchFamily="34" charset="0"/>
              </a:rPr>
              <a:t>licencia o una reinstalación.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687782" y="63144"/>
            <a:ext cx="8312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40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EXCEPCIONES DE PRESENTACIÓN DE LA DECLARACIÓN</a:t>
            </a:r>
            <a:endParaRPr lang="es-MX" sz="4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5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5142" y="1323439"/>
            <a:ext cx="112158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NO se presentara declaración de MODIFICACIÓN cuando:</a:t>
            </a:r>
          </a:p>
          <a:p>
            <a:pPr algn="just"/>
            <a:endParaRPr lang="es-MX" sz="28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1-</a:t>
            </a:r>
            <a:r>
              <a:rPr lang="es-MX" sz="2800" dirty="0" smtClean="0">
                <a:latin typeface="Century Gothic" panose="020B0502020202020204" pitchFamily="34" charset="0"/>
              </a:rPr>
              <a:t>El servidor público </a:t>
            </a:r>
            <a:r>
              <a:rPr lang="es-MX" sz="2800" u="sng" dirty="0" smtClean="0">
                <a:latin typeface="Century Gothic" panose="020B0502020202020204" pitchFamily="34" charset="0"/>
              </a:rPr>
              <a:t>tome posesión del cargo los </a:t>
            </a:r>
            <a:r>
              <a:rPr lang="es-MX" sz="2800" u="sng" dirty="0">
                <a:latin typeface="Century Gothic" panose="020B0502020202020204" pitchFamily="34" charset="0"/>
              </a:rPr>
              <a:t>primeros cinco meses del año</a:t>
            </a:r>
            <a:r>
              <a:rPr lang="es-MX" sz="2800" dirty="0">
                <a:latin typeface="Century Gothic" panose="020B0502020202020204" pitchFamily="34" charset="0"/>
              </a:rPr>
              <a:t> </a:t>
            </a:r>
            <a:r>
              <a:rPr lang="es-MX" sz="2800" dirty="0" smtClean="0">
                <a:latin typeface="Century Gothic" panose="020B0502020202020204" pitchFamily="34" charset="0"/>
              </a:rPr>
              <a:t>y presente </a:t>
            </a:r>
            <a:r>
              <a:rPr lang="es-MX" sz="2800" dirty="0">
                <a:latin typeface="Century Gothic" panose="020B0502020202020204" pitchFamily="34" charset="0"/>
              </a:rPr>
              <a:t>su declaración </a:t>
            </a:r>
            <a:r>
              <a:rPr lang="es-MX" sz="2800" dirty="0" smtClean="0">
                <a:latin typeface="Century Gothic" panose="020B0502020202020204" pitchFamily="34" charset="0"/>
              </a:rPr>
              <a:t>inicial </a:t>
            </a:r>
            <a:r>
              <a:rPr lang="es-MX" sz="2800" dirty="0">
                <a:latin typeface="Century Gothic" panose="020B0502020202020204" pitchFamily="34" charset="0"/>
              </a:rPr>
              <a:t>en el mismo </a:t>
            </a:r>
            <a:r>
              <a:rPr lang="es-MX" sz="2800" dirty="0" smtClean="0">
                <a:latin typeface="Century Gothic" panose="020B0502020202020204" pitchFamily="34" charset="0"/>
              </a:rPr>
              <a:t>período.</a:t>
            </a:r>
          </a:p>
          <a:p>
            <a:pPr algn="just"/>
            <a:endParaRPr lang="es-MX" sz="28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2-</a:t>
            </a:r>
            <a:r>
              <a:rPr lang="es-MX" sz="2800" dirty="0" smtClean="0">
                <a:latin typeface="Century Gothic" panose="020B0502020202020204" pitchFamily="34" charset="0"/>
              </a:rPr>
              <a:t>El </a:t>
            </a:r>
            <a:r>
              <a:rPr lang="es-MX" sz="2800" dirty="0">
                <a:latin typeface="Century Gothic" panose="020B0502020202020204" pitchFamily="34" charset="0"/>
              </a:rPr>
              <a:t>servidor </a:t>
            </a:r>
            <a:r>
              <a:rPr lang="es-MX" sz="2800" dirty="0" smtClean="0">
                <a:latin typeface="Century Gothic" panose="020B0502020202020204" pitchFamily="34" charset="0"/>
              </a:rPr>
              <a:t>público </a:t>
            </a:r>
            <a:r>
              <a:rPr lang="es-MX" sz="2800" u="sng" dirty="0" smtClean="0">
                <a:latin typeface="Century Gothic" panose="020B0502020202020204" pitchFamily="34" charset="0"/>
              </a:rPr>
              <a:t>concluya </a:t>
            </a:r>
            <a:r>
              <a:rPr lang="es-MX" sz="2800" u="sng" dirty="0">
                <a:latin typeface="Century Gothic" panose="020B0502020202020204" pitchFamily="34" charset="0"/>
              </a:rPr>
              <a:t>su </a:t>
            </a:r>
            <a:r>
              <a:rPr lang="es-MX" sz="2800" u="sng" dirty="0" smtClean="0">
                <a:latin typeface="Century Gothic" panose="020B0502020202020204" pitchFamily="34" charset="0"/>
              </a:rPr>
              <a:t>empleo en </a:t>
            </a:r>
            <a:r>
              <a:rPr lang="es-MX" sz="2800" u="sng" dirty="0">
                <a:latin typeface="Century Gothic" panose="020B0502020202020204" pitchFamily="34" charset="0"/>
              </a:rPr>
              <a:t>el mes de mayo</a:t>
            </a:r>
            <a:r>
              <a:rPr lang="es-MX" sz="2800" dirty="0">
                <a:latin typeface="Century Gothic" panose="020B0502020202020204" pitchFamily="34" charset="0"/>
              </a:rPr>
              <a:t> y hubiere presentado su declaración de conclusión en el mismo mes.</a:t>
            </a:r>
            <a:endParaRPr lang="es-MX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3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97684" y="1386583"/>
            <a:ext cx="112158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NO se presentara declaración de CONCLUSIÓN cuando:</a:t>
            </a:r>
          </a:p>
          <a:p>
            <a:pPr algn="just"/>
            <a:endParaRPr lang="es-MX" sz="28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1-</a:t>
            </a:r>
            <a:r>
              <a:rPr lang="es-MX" sz="2800" dirty="0" smtClean="0">
                <a:latin typeface="Century Gothic" panose="020B0502020202020204" pitchFamily="34" charset="0"/>
              </a:rPr>
              <a:t>El servidor público sea objeto de un </a:t>
            </a:r>
            <a:r>
              <a:rPr lang="es-MX" sz="2800" u="sng" dirty="0" smtClean="0">
                <a:latin typeface="Century Gothic" panose="020B0502020202020204" pitchFamily="34" charset="0"/>
              </a:rPr>
              <a:t>cambio de cargo</a:t>
            </a:r>
            <a:r>
              <a:rPr lang="es-MX" sz="2800" dirty="0" smtClean="0">
                <a:latin typeface="Century Gothic" panose="020B0502020202020204" pitchFamily="34" charset="0"/>
              </a:rPr>
              <a:t> dentro del mismo Ente Público(promoción, cambio de nivel, cambio de funciones, etc.)</a:t>
            </a: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3-</a:t>
            </a:r>
            <a:r>
              <a:rPr lang="es-MX" sz="2800" dirty="0" smtClean="0">
                <a:latin typeface="Century Gothic" panose="020B0502020202020204" pitchFamily="34" charset="0"/>
              </a:rPr>
              <a:t>El </a:t>
            </a:r>
            <a:r>
              <a:rPr lang="es-MX" sz="2800" dirty="0">
                <a:latin typeface="Century Gothic" panose="020B0502020202020204" pitchFamily="34" charset="0"/>
              </a:rPr>
              <a:t>servidor público tenga un </a:t>
            </a:r>
            <a:r>
              <a:rPr lang="es-MX" sz="2800" u="sng" dirty="0">
                <a:latin typeface="Century Gothic" panose="020B0502020202020204" pitchFamily="34" charset="0"/>
              </a:rPr>
              <a:t>cambio de Ente Público</a:t>
            </a:r>
            <a:r>
              <a:rPr lang="es-MX" sz="2800" dirty="0">
                <a:latin typeface="Century Gothic" panose="020B0502020202020204" pitchFamily="34" charset="0"/>
              </a:rPr>
              <a:t> dentro del mismo orden de gobierno, y no transcurran más de sesenta días naturales entre la conclusión e inicio </a:t>
            </a:r>
            <a:r>
              <a:rPr lang="es-MX" sz="2800" dirty="0" smtClean="0">
                <a:latin typeface="Century Gothic" panose="020B0502020202020204" pitchFamily="34" charset="0"/>
              </a:rPr>
              <a:t>del nuevo cargo.</a:t>
            </a:r>
          </a:p>
          <a:p>
            <a:pPr algn="just"/>
            <a:r>
              <a:rPr lang="es-MX" sz="2800" b="1" dirty="0" smtClean="0">
                <a:latin typeface="Century Gothic" panose="020B0502020202020204" pitchFamily="34" charset="0"/>
              </a:rPr>
              <a:t>4-</a:t>
            </a:r>
            <a:r>
              <a:rPr lang="es-MX" sz="2800" dirty="0" smtClean="0">
                <a:latin typeface="Century Gothic" panose="020B0502020202020204" pitchFamily="34" charset="0"/>
              </a:rPr>
              <a:t>Al servidor público le </a:t>
            </a:r>
            <a:r>
              <a:rPr lang="es-MX" sz="2800" dirty="0">
                <a:latin typeface="Century Gothic" panose="020B0502020202020204" pitchFamily="34" charset="0"/>
              </a:rPr>
              <a:t>haya sido </a:t>
            </a:r>
            <a:r>
              <a:rPr lang="es-MX" sz="2800" u="sng" dirty="0">
                <a:latin typeface="Century Gothic" panose="020B0502020202020204" pitchFamily="34" charset="0"/>
              </a:rPr>
              <a:t>otorgada una </a:t>
            </a:r>
            <a:r>
              <a:rPr lang="es-MX" sz="2800" u="sng" dirty="0" smtClean="0">
                <a:latin typeface="Century Gothic" panose="020B0502020202020204" pitchFamily="34" charset="0"/>
              </a:rPr>
              <a:t>licencia</a:t>
            </a:r>
            <a:r>
              <a:rPr lang="es-MX" sz="2800" dirty="0" smtClean="0">
                <a:latin typeface="Century Gothic" panose="020B0502020202020204" pitchFamily="34" charset="0"/>
              </a:rPr>
              <a:t>, *siempre </a:t>
            </a:r>
            <a:r>
              <a:rPr lang="es-MX" sz="2800" dirty="0">
                <a:latin typeface="Century Gothic" panose="020B0502020202020204" pitchFamily="34" charset="0"/>
              </a:rPr>
              <a:t>y cuando no haya sido dado de baja de manera definitiva del Ente </a:t>
            </a:r>
            <a:r>
              <a:rPr lang="es-MX" sz="2800" dirty="0" smtClean="0">
                <a:latin typeface="Century Gothic" panose="020B0502020202020204" pitchFamily="34" charset="0"/>
              </a:rPr>
              <a:t>Público.</a:t>
            </a:r>
            <a:endParaRPr lang="es-MX" sz="2800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10776</TotalTime>
  <Words>884</Words>
  <Application>Microsoft Office PowerPoint</Application>
  <PresentationFormat>Panorámica</PresentationFormat>
  <Paragraphs>93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Lizette Ramírez Preciado</cp:lastModifiedBy>
  <cp:revision>30</cp:revision>
  <dcterms:created xsi:type="dcterms:W3CDTF">2018-12-07T17:08:10Z</dcterms:created>
  <dcterms:modified xsi:type="dcterms:W3CDTF">2021-04-19T16:07:18Z</dcterms:modified>
</cp:coreProperties>
</file>