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70" r:id="rId14"/>
    <p:sldId id="271" r:id="rId15"/>
    <p:sldId id="286" r:id="rId16"/>
    <p:sldId id="273" r:id="rId17"/>
    <p:sldId id="287" r:id="rId18"/>
    <p:sldId id="274" r:id="rId19"/>
    <p:sldId id="278" r:id="rId20"/>
    <p:sldId id="288" r:id="rId21"/>
    <p:sldId id="279" r:id="rId22"/>
    <p:sldId id="289" r:id="rId23"/>
    <p:sldId id="292" r:id="rId24"/>
    <p:sldId id="293" r:id="rId25"/>
    <p:sldId id="294" r:id="rId26"/>
    <p:sldId id="281" r:id="rId27"/>
    <p:sldId id="285" r:id="rId28"/>
    <p:sldId id="290" r:id="rId29"/>
    <p:sldId id="291" r:id="rId30"/>
    <p:sldId id="296" r:id="rId31"/>
    <p:sldId id="295"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notesViewPr>
    <p:cSldViewPr snapToGrid="0">
      <p:cViewPr varScale="1">
        <p:scale>
          <a:sx n="56" d="100"/>
          <a:sy n="56" d="100"/>
        </p:scale>
        <p:origin x="285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DA77F4-EAFB-49B9-9E19-1850643A96E7}"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s-ES"/>
        </a:p>
      </dgm:t>
    </dgm:pt>
    <dgm:pt modelId="{826807F6-C865-418D-A032-BA9C6FEEAD0F}">
      <dgm:prSet phldrT="[Texto]"/>
      <dgm:spPr/>
      <dgm:t>
        <a:bodyPr/>
        <a:lstStyle/>
        <a:p>
          <a:r>
            <a:rPr lang="es-ES" dirty="0" smtClean="0"/>
            <a:t>Garantizar </a:t>
          </a:r>
          <a:r>
            <a:rPr lang="es-MX" dirty="0" smtClean="0"/>
            <a:t>que se tomen medidas o se provean reparaciones cuando falle la rendición de cuentas</a:t>
          </a:r>
          <a:endParaRPr lang="es-ES" dirty="0"/>
        </a:p>
      </dgm:t>
    </dgm:pt>
    <dgm:pt modelId="{2CA90773-480E-49AF-A1EF-A94A17DEA863}" type="parTrans" cxnId="{3A9B57B7-5E31-4225-914B-6E3F9DA267D7}">
      <dgm:prSet/>
      <dgm:spPr/>
      <dgm:t>
        <a:bodyPr/>
        <a:lstStyle/>
        <a:p>
          <a:endParaRPr lang="es-ES"/>
        </a:p>
      </dgm:t>
    </dgm:pt>
    <dgm:pt modelId="{F74AAAEF-489E-4818-B5FE-59D35C600147}" type="sibTrans" cxnId="{3A9B57B7-5E31-4225-914B-6E3F9DA267D7}">
      <dgm:prSet/>
      <dgm:spPr/>
      <dgm:t>
        <a:bodyPr/>
        <a:lstStyle/>
        <a:p>
          <a:endParaRPr lang="es-ES"/>
        </a:p>
      </dgm:t>
    </dgm:pt>
    <dgm:pt modelId="{18AD563C-CD63-435A-8DE4-EF5A9B6675C1}">
      <dgm:prSet phldrT="[Texto]"/>
      <dgm:spPr/>
      <dgm:t>
        <a:bodyPr/>
        <a:lstStyle/>
        <a:p>
          <a:r>
            <a:rPr lang="es-ES" dirty="0" smtClean="0"/>
            <a:t>La obligación</a:t>
          </a:r>
        </a:p>
        <a:p>
          <a:r>
            <a:rPr lang="es-MX" dirty="0" smtClean="0"/>
            <a:t>de rendir cuentas y el derecho a obtener una respuesta</a:t>
          </a:r>
          <a:endParaRPr lang="es-ES" dirty="0"/>
        </a:p>
      </dgm:t>
    </dgm:pt>
    <dgm:pt modelId="{B04C1224-63B7-40B6-B398-2BDF9280B2E3}" type="parTrans" cxnId="{106388E8-73EE-4DFA-9182-DFE9C862FCE8}">
      <dgm:prSet/>
      <dgm:spPr/>
      <dgm:t>
        <a:bodyPr/>
        <a:lstStyle/>
        <a:p>
          <a:endParaRPr lang="es-ES"/>
        </a:p>
      </dgm:t>
    </dgm:pt>
    <dgm:pt modelId="{A7B6ABD3-25C6-4B2C-B372-95A80F71E075}" type="sibTrans" cxnId="{106388E8-73EE-4DFA-9182-DFE9C862FCE8}">
      <dgm:prSet/>
      <dgm:spPr/>
      <dgm:t>
        <a:bodyPr/>
        <a:lstStyle/>
        <a:p>
          <a:endParaRPr lang="es-ES"/>
        </a:p>
      </dgm:t>
    </dgm:pt>
    <dgm:pt modelId="{197BCEF3-DFCB-45BB-90F4-6B545AB91449}">
      <dgm:prSet/>
      <dgm:spPr/>
      <dgm:t>
        <a:bodyPr/>
        <a:lstStyle/>
        <a:p>
          <a:endParaRPr lang="es-ES"/>
        </a:p>
      </dgm:t>
    </dgm:pt>
    <dgm:pt modelId="{6BE2A1B6-C8BA-4E90-ABF1-22B524CA8FD4}" type="parTrans" cxnId="{2A2E9E95-9B7D-4B72-AA2B-320D6C351519}">
      <dgm:prSet/>
      <dgm:spPr/>
      <dgm:t>
        <a:bodyPr/>
        <a:lstStyle/>
        <a:p>
          <a:endParaRPr lang="es-ES"/>
        </a:p>
      </dgm:t>
    </dgm:pt>
    <dgm:pt modelId="{A57D7EC7-7A89-4B0C-9059-E612A58C9052}" type="sibTrans" cxnId="{2A2E9E95-9B7D-4B72-AA2B-320D6C351519}">
      <dgm:prSet/>
      <dgm:spPr/>
      <dgm:t>
        <a:bodyPr/>
        <a:lstStyle/>
        <a:p>
          <a:endParaRPr lang="es-ES"/>
        </a:p>
      </dgm:t>
    </dgm:pt>
    <dgm:pt modelId="{11D0173F-D43F-49C9-B33B-25F246ED47B5}" type="pres">
      <dgm:prSet presAssocID="{A4DA77F4-EAFB-49B9-9E19-1850643A96E7}" presName="compositeShape" presStyleCnt="0">
        <dgm:presLayoutVars>
          <dgm:chMax val="2"/>
          <dgm:dir/>
          <dgm:resizeHandles val="exact"/>
        </dgm:presLayoutVars>
      </dgm:prSet>
      <dgm:spPr/>
      <dgm:t>
        <a:bodyPr/>
        <a:lstStyle/>
        <a:p>
          <a:endParaRPr lang="es-ES"/>
        </a:p>
      </dgm:t>
    </dgm:pt>
    <dgm:pt modelId="{F026E2E0-620F-43A8-AC2B-2E31D0783BB8}" type="pres">
      <dgm:prSet presAssocID="{A4DA77F4-EAFB-49B9-9E19-1850643A96E7}" presName="divider" presStyleLbl="fgShp" presStyleIdx="0" presStyleCnt="1"/>
      <dgm:spPr/>
    </dgm:pt>
    <dgm:pt modelId="{F3005FEA-51EE-4484-9AD7-5E649D1FC489}" type="pres">
      <dgm:prSet presAssocID="{826807F6-C865-418D-A032-BA9C6FEEAD0F}" presName="downArrow" presStyleLbl="node1" presStyleIdx="0" presStyleCnt="2" custScaleX="155833"/>
      <dgm:spPr/>
    </dgm:pt>
    <dgm:pt modelId="{B123B65F-1401-48BD-90DA-EF03A6D18402}" type="pres">
      <dgm:prSet presAssocID="{826807F6-C865-418D-A032-BA9C6FEEAD0F}" presName="downArrowText" presStyleLbl="revTx" presStyleIdx="0" presStyleCnt="2">
        <dgm:presLayoutVars>
          <dgm:bulletEnabled val="1"/>
        </dgm:presLayoutVars>
      </dgm:prSet>
      <dgm:spPr/>
      <dgm:t>
        <a:bodyPr/>
        <a:lstStyle/>
        <a:p>
          <a:endParaRPr lang="es-ES"/>
        </a:p>
      </dgm:t>
    </dgm:pt>
    <dgm:pt modelId="{4470C0F7-7228-45BC-991A-F4D124935FAA}" type="pres">
      <dgm:prSet presAssocID="{18AD563C-CD63-435A-8DE4-EF5A9B6675C1}" presName="upArrow" presStyleLbl="node1" presStyleIdx="1" presStyleCnt="2" custScaleX="145952" custLinFactNeighborY="1808"/>
      <dgm:spPr/>
    </dgm:pt>
    <dgm:pt modelId="{7F13F664-6C38-4174-B67D-6DFFAE62694A}" type="pres">
      <dgm:prSet presAssocID="{18AD563C-CD63-435A-8DE4-EF5A9B6675C1}" presName="upArrowText" presStyleLbl="revTx" presStyleIdx="1" presStyleCnt="2">
        <dgm:presLayoutVars>
          <dgm:bulletEnabled val="1"/>
        </dgm:presLayoutVars>
      </dgm:prSet>
      <dgm:spPr/>
      <dgm:t>
        <a:bodyPr/>
        <a:lstStyle/>
        <a:p>
          <a:endParaRPr lang="es-ES"/>
        </a:p>
      </dgm:t>
    </dgm:pt>
  </dgm:ptLst>
  <dgm:cxnLst>
    <dgm:cxn modelId="{B9B26E29-4C24-4C3D-B06F-2DC2894D9151}" type="presOf" srcId="{826807F6-C865-418D-A032-BA9C6FEEAD0F}" destId="{B123B65F-1401-48BD-90DA-EF03A6D18402}" srcOrd="0" destOrd="0" presId="urn:microsoft.com/office/officeart/2005/8/layout/arrow3"/>
    <dgm:cxn modelId="{C8608EA2-2D46-47DD-91B7-5458EC004520}" type="presOf" srcId="{A4DA77F4-EAFB-49B9-9E19-1850643A96E7}" destId="{11D0173F-D43F-49C9-B33B-25F246ED47B5}" srcOrd="0" destOrd="0" presId="urn:microsoft.com/office/officeart/2005/8/layout/arrow3"/>
    <dgm:cxn modelId="{3A9B57B7-5E31-4225-914B-6E3F9DA267D7}" srcId="{A4DA77F4-EAFB-49B9-9E19-1850643A96E7}" destId="{826807F6-C865-418D-A032-BA9C6FEEAD0F}" srcOrd="0" destOrd="0" parTransId="{2CA90773-480E-49AF-A1EF-A94A17DEA863}" sibTransId="{F74AAAEF-489E-4818-B5FE-59D35C600147}"/>
    <dgm:cxn modelId="{106388E8-73EE-4DFA-9182-DFE9C862FCE8}" srcId="{A4DA77F4-EAFB-49B9-9E19-1850643A96E7}" destId="{18AD563C-CD63-435A-8DE4-EF5A9B6675C1}" srcOrd="1" destOrd="0" parTransId="{B04C1224-63B7-40B6-B398-2BDF9280B2E3}" sibTransId="{A7B6ABD3-25C6-4B2C-B372-95A80F71E075}"/>
    <dgm:cxn modelId="{2A2E9E95-9B7D-4B72-AA2B-320D6C351519}" srcId="{A4DA77F4-EAFB-49B9-9E19-1850643A96E7}" destId="{197BCEF3-DFCB-45BB-90F4-6B545AB91449}" srcOrd="2" destOrd="0" parTransId="{6BE2A1B6-C8BA-4E90-ABF1-22B524CA8FD4}" sibTransId="{A57D7EC7-7A89-4B0C-9059-E612A58C9052}"/>
    <dgm:cxn modelId="{B8B31DA6-BF0D-4E7B-B055-4819012676A5}" type="presOf" srcId="{18AD563C-CD63-435A-8DE4-EF5A9B6675C1}" destId="{7F13F664-6C38-4174-B67D-6DFFAE62694A}" srcOrd="0" destOrd="0" presId="urn:microsoft.com/office/officeart/2005/8/layout/arrow3"/>
    <dgm:cxn modelId="{357337C6-BD79-463F-B6AE-1400B6FFC32A}" type="presParOf" srcId="{11D0173F-D43F-49C9-B33B-25F246ED47B5}" destId="{F026E2E0-620F-43A8-AC2B-2E31D0783BB8}" srcOrd="0" destOrd="0" presId="urn:microsoft.com/office/officeart/2005/8/layout/arrow3"/>
    <dgm:cxn modelId="{C7F88D98-2541-453D-9AB9-7767F8E6610A}" type="presParOf" srcId="{11D0173F-D43F-49C9-B33B-25F246ED47B5}" destId="{F3005FEA-51EE-4484-9AD7-5E649D1FC489}" srcOrd="1" destOrd="0" presId="urn:microsoft.com/office/officeart/2005/8/layout/arrow3"/>
    <dgm:cxn modelId="{F3C3016A-641F-4D97-8653-2D8A58667F39}" type="presParOf" srcId="{11D0173F-D43F-49C9-B33B-25F246ED47B5}" destId="{B123B65F-1401-48BD-90DA-EF03A6D18402}" srcOrd="2" destOrd="0" presId="urn:microsoft.com/office/officeart/2005/8/layout/arrow3"/>
    <dgm:cxn modelId="{2BDA2364-8CF7-4C17-A77E-DEA26DC64643}" type="presParOf" srcId="{11D0173F-D43F-49C9-B33B-25F246ED47B5}" destId="{4470C0F7-7228-45BC-991A-F4D124935FAA}" srcOrd="3" destOrd="0" presId="urn:microsoft.com/office/officeart/2005/8/layout/arrow3"/>
    <dgm:cxn modelId="{610174AC-596C-456D-8007-3C002D3D1ADF}" type="presParOf" srcId="{11D0173F-D43F-49C9-B33B-25F246ED47B5}" destId="{7F13F664-6C38-4174-B67D-6DFFAE62694A}"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13BAA1-1835-4B38-B536-E24F0E5D4905}" type="doc">
      <dgm:prSet loTypeId="urn:microsoft.com/office/officeart/2005/8/layout/hList6" loCatId="list" qsTypeId="urn:microsoft.com/office/officeart/2005/8/quickstyle/3d3" qsCatId="3D" csTypeId="urn:microsoft.com/office/officeart/2005/8/colors/accent2_2" csCatId="accent2" phldr="1"/>
      <dgm:spPr/>
      <dgm:t>
        <a:bodyPr/>
        <a:lstStyle/>
        <a:p>
          <a:endParaRPr lang="es-ES"/>
        </a:p>
      </dgm:t>
    </dgm:pt>
    <dgm:pt modelId="{B02963D5-C90F-4FA7-B9CC-A53505CEF633}">
      <dgm:prSet phldrT="[Texto]" custT="1"/>
      <dgm:spPr>
        <a:ln w="60325">
          <a:solidFill>
            <a:srgbClr val="FF0000"/>
          </a:solidFill>
        </a:ln>
      </dgm:spPr>
      <dgm:t>
        <a:bodyPr/>
        <a:lstStyle/>
        <a:p>
          <a:r>
            <a:rPr lang="es-MX" sz="1800" dirty="0" smtClean="0"/>
            <a:t>Procesos de escrutinio público (</a:t>
          </a:r>
          <a:r>
            <a:rPr lang="es-MX" sz="1800" dirty="0" smtClean="0">
              <a:solidFill>
                <a:srgbClr val="FFC000"/>
              </a:solidFill>
            </a:rPr>
            <a:t>contralorías sociales, </a:t>
          </a:r>
          <a:r>
            <a:rPr lang="es-MX" sz="1800" dirty="0" smtClean="0"/>
            <a:t>auditorías ciudadanas)</a:t>
          </a:r>
          <a:endParaRPr lang="es-ES" sz="1800" dirty="0"/>
        </a:p>
      </dgm:t>
    </dgm:pt>
    <dgm:pt modelId="{391EF909-AB85-4156-863F-C1977564ADE5}" type="parTrans" cxnId="{7F6EEDD2-55E7-46EA-BBC8-E5D1A514D113}">
      <dgm:prSet/>
      <dgm:spPr/>
      <dgm:t>
        <a:bodyPr/>
        <a:lstStyle/>
        <a:p>
          <a:endParaRPr lang="es-ES" sz="1800"/>
        </a:p>
      </dgm:t>
    </dgm:pt>
    <dgm:pt modelId="{06C6856A-66AF-4BE4-BA0B-0AB582963F50}" type="sibTrans" cxnId="{7F6EEDD2-55E7-46EA-BBC8-E5D1A514D113}">
      <dgm:prSet/>
      <dgm:spPr/>
      <dgm:t>
        <a:bodyPr/>
        <a:lstStyle/>
        <a:p>
          <a:endParaRPr lang="es-ES" sz="1800"/>
        </a:p>
      </dgm:t>
    </dgm:pt>
    <dgm:pt modelId="{8DF42A5D-B80F-404B-870C-EDE9D2109DDD}">
      <dgm:prSet phldrT="[Texto]" custT="1"/>
      <dgm:spPr/>
      <dgm:t>
        <a:bodyPr/>
        <a:lstStyle/>
        <a:p>
          <a:r>
            <a:rPr lang="es-MX" sz="1800" dirty="0" smtClean="0"/>
            <a:t>Mecanismos de representación (Asociaciones, Consejos, </a:t>
          </a:r>
          <a:r>
            <a:rPr lang="es-MX" sz="1800" dirty="0" smtClean="0">
              <a:solidFill>
                <a:srgbClr val="FFC000"/>
              </a:solidFill>
            </a:rPr>
            <a:t>Comités)</a:t>
          </a:r>
          <a:endParaRPr lang="es-ES" sz="1800" dirty="0">
            <a:solidFill>
              <a:srgbClr val="FFC000"/>
            </a:solidFill>
          </a:endParaRPr>
        </a:p>
      </dgm:t>
    </dgm:pt>
    <dgm:pt modelId="{E83523D3-B6C0-4790-AF0B-D485A4CB69B1}" type="parTrans" cxnId="{2E229167-A4F9-445F-BFC2-B9D67AEB8069}">
      <dgm:prSet/>
      <dgm:spPr/>
      <dgm:t>
        <a:bodyPr/>
        <a:lstStyle/>
        <a:p>
          <a:endParaRPr lang="es-ES" sz="1800"/>
        </a:p>
      </dgm:t>
    </dgm:pt>
    <dgm:pt modelId="{E9912F65-4F7F-4C83-AD84-F1F2EE1AC009}" type="sibTrans" cxnId="{2E229167-A4F9-445F-BFC2-B9D67AEB8069}">
      <dgm:prSet/>
      <dgm:spPr/>
      <dgm:t>
        <a:bodyPr/>
        <a:lstStyle/>
        <a:p>
          <a:endParaRPr lang="es-ES" sz="1800"/>
        </a:p>
      </dgm:t>
    </dgm:pt>
    <dgm:pt modelId="{356B0278-4775-45CE-8D42-C1CAF3280BD1}">
      <dgm:prSet phldrT="[Texto]" custT="1"/>
      <dgm:spPr/>
      <dgm:t>
        <a:bodyPr/>
        <a:lstStyle/>
        <a:p>
          <a:r>
            <a:rPr lang="es-MX" sz="1800" dirty="0" smtClean="0"/>
            <a:t>Planificación, gestión y seguimiento participativos de proyectos</a:t>
          </a:r>
          <a:endParaRPr lang="es-ES" sz="1800" dirty="0"/>
        </a:p>
      </dgm:t>
    </dgm:pt>
    <dgm:pt modelId="{D96F3CA0-A67B-4B6E-A182-129005BD4347}" type="parTrans" cxnId="{598E1784-4F27-4661-9D37-BA959009445D}">
      <dgm:prSet/>
      <dgm:spPr/>
      <dgm:t>
        <a:bodyPr/>
        <a:lstStyle/>
        <a:p>
          <a:endParaRPr lang="es-ES" sz="1800"/>
        </a:p>
      </dgm:t>
    </dgm:pt>
    <dgm:pt modelId="{EA802C0C-1A4A-43C9-AB9E-8F781F569F94}" type="sibTrans" cxnId="{598E1784-4F27-4661-9D37-BA959009445D}">
      <dgm:prSet/>
      <dgm:spPr/>
      <dgm:t>
        <a:bodyPr/>
        <a:lstStyle/>
        <a:p>
          <a:endParaRPr lang="es-ES" sz="1800"/>
        </a:p>
      </dgm:t>
    </dgm:pt>
    <dgm:pt modelId="{98F0ADC5-9C40-4C39-A966-F823BA31125E}">
      <dgm:prSet phldrT="[Texto]" custT="1"/>
      <dgm:spPr/>
      <dgm:t>
        <a:bodyPr/>
        <a:lstStyle/>
        <a:p>
          <a:r>
            <a:rPr lang="es-ES" sz="1800" dirty="0" smtClean="0"/>
            <a:t>Mecanismos de queja</a:t>
          </a:r>
          <a:endParaRPr lang="es-ES" sz="1800" dirty="0"/>
        </a:p>
      </dgm:t>
    </dgm:pt>
    <dgm:pt modelId="{7AB74C9E-54ED-47A4-880D-EDEAC1848A94}" type="parTrans" cxnId="{318E3DF2-8225-43A3-B5B3-A0A3C48740BA}">
      <dgm:prSet/>
      <dgm:spPr/>
      <dgm:t>
        <a:bodyPr/>
        <a:lstStyle/>
        <a:p>
          <a:endParaRPr lang="es-ES" sz="1800"/>
        </a:p>
      </dgm:t>
    </dgm:pt>
    <dgm:pt modelId="{F0ED1C26-11B6-4741-A0B9-E36AE380A723}" type="sibTrans" cxnId="{318E3DF2-8225-43A3-B5B3-A0A3C48740BA}">
      <dgm:prSet/>
      <dgm:spPr/>
      <dgm:t>
        <a:bodyPr/>
        <a:lstStyle/>
        <a:p>
          <a:endParaRPr lang="es-ES" sz="1800"/>
        </a:p>
      </dgm:t>
    </dgm:pt>
    <dgm:pt modelId="{D74DD474-3E9E-492D-A7CC-E0F68A203E40}">
      <dgm:prSet phldrT="[Texto]" custT="1"/>
      <dgm:spPr/>
      <dgm:t>
        <a:bodyPr/>
        <a:lstStyle/>
        <a:p>
          <a:r>
            <a:rPr lang="es-MX" sz="1800" dirty="0" smtClean="0"/>
            <a:t>Encuestas a usuarios (tarjetas de calificación ciudadana, satisfacción)</a:t>
          </a:r>
          <a:endParaRPr lang="es-ES" sz="1800" dirty="0"/>
        </a:p>
      </dgm:t>
    </dgm:pt>
    <dgm:pt modelId="{47FB0835-84E6-4635-AC2F-EFA4C5D07C8F}" type="parTrans" cxnId="{2C1ADA1C-B8A6-4A9A-AD2C-186D83C0810F}">
      <dgm:prSet/>
      <dgm:spPr/>
      <dgm:t>
        <a:bodyPr/>
        <a:lstStyle/>
        <a:p>
          <a:endParaRPr lang="es-ES" sz="1800"/>
        </a:p>
      </dgm:t>
    </dgm:pt>
    <dgm:pt modelId="{E1020BA8-26E4-4779-A501-F6CF96B70661}" type="sibTrans" cxnId="{2C1ADA1C-B8A6-4A9A-AD2C-186D83C0810F}">
      <dgm:prSet/>
      <dgm:spPr/>
      <dgm:t>
        <a:bodyPr/>
        <a:lstStyle/>
        <a:p>
          <a:endParaRPr lang="es-ES" sz="1800"/>
        </a:p>
      </dgm:t>
    </dgm:pt>
    <dgm:pt modelId="{C985A64A-AD7D-4D0B-9585-72721071ED60}" type="pres">
      <dgm:prSet presAssocID="{1413BAA1-1835-4B38-B536-E24F0E5D4905}" presName="Name0" presStyleCnt="0">
        <dgm:presLayoutVars>
          <dgm:dir/>
          <dgm:resizeHandles val="exact"/>
        </dgm:presLayoutVars>
      </dgm:prSet>
      <dgm:spPr/>
      <dgm:t>
        <a:bodyPr/>
        <a:lstStyle/>
        <a:p>
          <a:endParaRPr lang="es-ES"/>
        </a:p>
      </dgm:t>
    </dgm:pt>
    <dgm:pt modelId="{3AA04B9E-DB7F-4789-8985-C66DCF6F22CD}" type="pres">
      <dgm:prSet presAssocID="{B02963D5-C90F-4FA7-B9CC-A53505CEF633}" presName="node" presStyleLbl="node1" presStyleIdx="0" presStyleCnt="5">
        <dgm:presLayoutVars>
          <dgm:bulletEnabled val="1"/>
        </dgm:presLayoutVars>
      </dgm:prSet>
      <dgm:spPr/>
      <dgm:t>
        <a:bodyPr/>
        <a:lstStyle/>
        <a:p>
          <a:endParaRPr lang="es-ES"/>
        </a:p>
      </dgm:t>
    </dgm:pt>
    <dgm:pt modelId="{FAD22489-609E-43D8-A8E3-906734587FDC}" type="pres">
      <dgm:prSet presAssocID="{06C6856A-66AF-4BE4-BA0B-0AB582963F50}" presName="sibTrans" presStyleCnt="0"/>
      <dgm:spPr/>
    </dgm:pt>
    <dgm:pt modelId="{1D82B590-0E1D-4EC4-A0FF-7E320082FCC5}" type="pres">
      <dgm:prSet presAssocID="{8DF42A5D-B80F-404B-870C-EDE9D2109DDD}" presName="node" presStyleLbl="node1" presStyleIdx="1" presStyleCnt="5">
        <dgm:presLayoutVars>
          <dgm:bulletEnabled val="1"/>
        </dgm:presLayoutVars>
      </dgm:prSet>
      <dgm:spPr/>
      <dgm:t>
        <a:bodyPr/>
        <a:lstStyle/>
        <a:p>
          <a:endParaRPr lang="es-ES"/>
        </a:p>
      </dgm:t>
    </dgm:pt>
    <dgm:pt modelId="{71C47219-D722-4444-A539-1F1B820CE406}" type="pres">
      <dgm:prSet presAssocID="{E9912F65-4F7F-4C83-AD84-F1F2EE1AC009}" presName="sibTrans" presStyleCnt="0"/>
      <dgm:spPr/>
    </dgm:pt>
    <dgm:pt modelId="{75F563AC-ACDF-4290-A9B5-05D3A035D6AD}" type="pres">
      <dgm:prSet presAssocID="{356B0278-4775-45CE-8D42-C1CAF3280BD1}" presName="node" presStyleLbl="node1" presStyleIdx="2" presStyleCnt="5">
        <dgm:presLayoutVars>
          <dgm:bulletEnabled val="1"/>
        </dgm:presLayoutVars>
      </dgm:prSet>
      <dgm:spPr/>
      <dgm:t>
        <a:bodyPr/>
        <a:lstStyle/>
        <a:p>
          <a:endParaRPr lang="es-ES"/>
        </a:p>
      </dgm:t>
    </dgm:pt>
    <dgm:pt modelId="{3300A5A4-4F8A-4BF1-A164-078BD577C004}" type="pres">
      <dgm:prSet presAssocID="{EA802C0C-1A4A-43C9-AB9E-8F781F569F94}" presName="sibTrans" presStyleCnt="0"/>
      <dgm:spPr/>
    </dgm:pt>
    <dgm:pt modelId="{96FA921C-0EDA-4CBE-AAB8-F89FC9B0196E}" type="pres">
      <dgm:prSet presAssocID="{98F0ADC5-9C40-4C39-A966-F823BA31125E}" presName="node" presStyleLbl="node1" presStyleIdx="3" presStyleCnt="5">
        <dgm:presLayoutVars>
          <dgm:bulletEnabled val="1"/>
        </dgm:presLayoutVars>
      </dgm:prSet>
      <dgm:spPr/>
      <dgm:t>
        <a:bodyPr/>
        <a:lstStyle/>
        <a:p>
          <a:endParaRPr lang="es-ES"/>
        </a:p>
      </dgm:t>
    </dgm:pt>
    <dgm:pt modelId="{3DE0211D-6368-463E-8EC6-4C7606B42417}" type="pres">
      <dgm:prSet presAssocID="{F0ED1C26-11B6-4741-A0B9-E36AE380A723}" presName="sibTrans" presStyleCnt="0"/>
      <dgm:spPr/>
    </dgm:pt>
    <dgm:pt modelId="{A6CEC0B6-F091-4788-A23E-53965E7947F1}" type="pres">
      <dgm:prSet presAssocID="{D74DD474-3E9E-492D-A7CC-E0F68A203E40}" presName="node" presStyleLbl="node1" presStyleIdx="4" presStyleCnt="5">
        <dgm:presLayoutVars>
          <dgm:bulletEnabled val="1"/>
        </dgm:presLayoutVars>
      </dgm:prSet>
      <dgm:spPr/>
      <dgm:t>
        <a:bodyPr/>
        <a:lstStyle/>
        <a:p>
          <a:endParaRPr lang="es-ES"/>
        </a:p>
      </dgm:t>
    </dgm:pt>
  </dgm:ptLst>
  <dgm:cxnLst>
    <dgm:cxn modelId="{46DC462A-F49D-402F-92BC-A5FF9EB53C97}" type="presOf" srcId="{1413BAA1-1835-4B38-B536-E24F0E5D4905}" destId="{C985A64A-AD7D-4D0B-9585-72721071ED60}" srcOrd="0" destOrd="0" presId="urn:microsoft.com/office/officeart/2005/8/layout/hList6"/>
    <dgm:cxn modelId="{BD4CD990-E8FA-4D6A-8329-2B9BC8728661}" type="presOf" srcId="{98F0ADC5-9C40-4C39-A966-F823BA31125E}" destId="{96FA921C-0EDA-4CBE-AAB8-F89FC9B0196E}" srcOrd="0" destOrd="0" presId="urn:microsoft.com/office/officeart/2005/8/layout/hList6"/>
    <dgm:cxn modelId="{521E174C-C7AF-4B56-8718-4FB395AE59C7}" type="presOf" srcId="{D74DD474-3E9E-492D-A7CC-E0F68A203E40}" destId="{A6CEC0B6-F091-4788-A23E-53965E7947F1}" srcOrd="0" destOrd="0" presId="urn:microsoft.com/office/officeart/2005/8/layout/hList6"/>
    <dgm:cxn modelId="{2E229167-A4F9-445F-BFC2-B9D67AEB8069}" srcId="{1413BAA1-1835-4B38-B536-E24F0E5D4905}" destId="{8DF42A5D-B80F-404B-870C-EDE9D2109DDD}" srcOrd="1" destOrd="0" parTransId="{E83523D3-B6C0-4790-AF0B-D485A4CB69B1}" sibTransId="{E9912F65-4F7F-4C83-AD84-F1F2EE1AC009}"/>
    <dgm:cxn modelId="{E3FDD92F-B96A-4E2B-9F38-E774D12FE7D2}" type="presOf" srcId="{B02963D5-C90F-4FA7-B9CC-A53505CEF633}" destId="{3AA04B9E-DB7F-4789-8985-C66DCF6F22CD}" srcOrd="0" destOrd="0" presId="urn:microsoft.com/office/officeart/2005/8/layout/hList6"/>
    <dgm:cxn modelId="{EEF14945-3DED-4496-B301-62CE3E1DAC9B}" type="presOf" srcId="{356B0278-4775-45CE-8D42-C1CAF3280BD1}" destId="{75F563AC-ACDF-4290-A9B5-05D3A035D6AD}" srcOrd="0" destOrd="0" presId="urn:microsoft.com/office/officeart/2005/8/layout/hList6"/>
    <dgm:cxn modelId="{7F6EEDD2-55E7-46EA-BBC8-E5D1A514D113}" srcId="{1413BAA1-1835-4B38-B536-E24F0E5D4905}" destId="{B02963D5-C90F-4FA7-B9CC-A53505CEF633}" srcOrd="0" destOrd="0" parTransId="{391EF909-AB85-4156-863F-C1977564ADE5}" sibTransId="{06C6856A-66AF-4BE4-BA0B-0AB582963F50}"/>
    <dgm:cxn modelId="{598E1784-4F27-4661-9D37-BA959009445D}" srcId="{1413BAA1-1835-4B38-B536-E24F0E5D4905}" destId="{356B0278-4775-45CE-8D42-C1CAF3280BD1}" srcOrd="2" destOrd="0" parTransId="{D96F3CA0-A67B-4B6E-A182-129005BD4347}" sibTransId="{EA802C0C-1A4A-43C9-AB9E-8F781F569F94}"/>
    <dgm:cxn modelId="{2C1ADA1C-B8A6-4A9A-AD2C-186D83C0810F}" srcId="{1413BAA1-1835-4B38-B536-E24F0E5D4905}" destId="{D74DD474-3E9E-492D-A7CC-E0F68A203E40}" srcOrd="4" destOrd="0" parTransId="{47FB0835-84E6-4635-AC2F-EFA4C5D07C8F}" sibTransId="{E1020BA8-26E4-4779-A501-F6CF96B70661}"/>
    <dgm:cxn modelId="{49E76922-1B32-4343-BA9F-676A0C278D90}" type="presOf" srcId="{8DF42A5D-B80F-404B-870C-EDE9D2109DDD}" destId="{1D82B590-0E1D-4EC4-A0FF-7E320082FCC5}" srcOrd="0" destOrd="0" presId="urn:microsoft.com/office/officeart/2005/8/layout/hList6"/>
    <dgm:cxn modelId="{318E3DF2-8225-43A3-B5B3-A0A3C48740BA}" srcId="{1413BAA1-1835-4B38-B536-E24F0E5D4905}" destId="{98F0ADC5-9C40-4C39-A966-F823BA31125E}" srcOrd="3" destOrd="0" parTransId="{7AB74C9E-54ED-47A4-880D-EDEAC1848A94}" sibTransId="{F0ED1C26-11B6-4741-A0B9-E36AE380A723}"/>
    <dgm:cxn modelId="{12437C16-EB97-426A-B742-1E532E981970}" type="presParOf" srcId="{C985A64A-AD7D-4D0B-9585-72721071ED60}" destId="{3AA04B9E-DB7F-4789-8985-C66DCF6F22CD}" srcOrd="0" destOrd="0" presId="urn:microsoft.com/office/officeart/2005/8/layout/hList6"/>
    <dgm:cxn modelId="{DD4F60F4-E00E-4738-B526-C518B881E5DC}" type="presParOf" srcId="{C985A64A-AD7D-4D0B-9585-72721071ED60}" destId="{FAD22489-609E-43D8-A8E3-906734587FDC}" srcOrd="1" destOrd="0" presId="urn:microsoft.com/office/officeart/2005/8/layout/hList6"/>
    <dgm:cxn modelId="{9680DE01-61A7-4E45-964E-7D178D0DCA26}" type="presParOf" srcId="{C985A64A-AD7D-4D0B-9585-72721071ED60}" destId="{1D82B590-0E1D-4EC4-A0FF-7E320082FCC5}" srcOrd="2" destOrd="0" presId="urn:microsoft.com/office/officeart/2005/8/layout/hList6"/>
    <dgm:cxn modelId="{6955A31D-50EB-48D2-A46F-F190A0310F90}" type="presParOf" srcId="{C985A64A-AD7D-4D0B-9585-72721071ED60}" destId="{71C47219-D722-4444-A539-1F1B820CE406}" srcOrd="3" destOrd="0" presId="urn:microsoft.com/office/officeart/2005/8/layout/hList6"/>
    <dgm:cxn modelId="{E042A348-E0D5-4E43-B2BE-A9038FE1039F}" type="presParOf" srcId="{C985A64A-AD7D-4D0B-9585-72721071ED60}" destId="{75F563AC-ACDF-4290-A9B5-05D3A035D6AD}" srcOrd="4" destOrd="0" presId="urn:microsoft.com/office/officeart/2005/8/layout/hList6"/>
    <dgm:cxn modelId="{A717639E-E9CD-41BF-898F-80DF74A5C90B}" type="presParOf" srcId="{C985A64A-AD7D-4D0B-9585-72721071ED60}" destId="{3300A5A4-4F8A-4BF1-A164-078BD577C004}" srcOrd="5" destOrd="0" presId="urn:microsoft.com/office/officeart/2005/8/layout/hList6"/>
    <dgm:cxn modelId="{167142F1-D9C7-4A8D-A5A5-15573D445498}" type="presParOf" srcId="{C985A64A-AD7D-4D0B-9585-72721071ED60}" destId="{96FA921C-0EDA-4CBE-AAB8-F89FC9B0196E}" srcOrd="6" destOrd="0" presId="urn:microsoft.com/office/officeart/2005/8/layout/hList6"/>
    <dgm:cxn modelId="{DB7B74CD-AB50-47A9-B0F9-057E2ACAECFF}" type="presParOf" srcId="{C985A64A-AD7D-4D0B-9585-72721071ED60}" destId="{3DE0211D-6368-463E-8EC6-4C7606B42417}" srcOrd="7" destOrd="0" presId="urn:microsoft.com/office/officeart/2005/8/layout/hList6"/>
    <dgm:cxn modelId="{1B33E5D0-8AB1-4858-94B4-8A5FA09C417F}" type="presParOf" srcId="{C985A64A-AD7D-4D0B-9585-72721071ED60}" destId="{A6CEC0B6-F091-4788-A23E-53965E7947F1}" srcOrd="8"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13BAA1-1835-4B38-B536-E24F0E5D4905}" type="doc">
      <dgm:prSet loTypeId="urn:microsoft.com/office/officeart/2005/8/layout/hList6" loCatId="list" qsTypeId="urn:microsoft.com/office/officeart/2005/8/quickstyle/3d3" qsCatId="3D" csTypeId="urn:microsoft.com/office/officeart/2005/8/colors/accent2_2" csCatId="accent2" phldr="1"/>
      <dgm:spPr/>
      <dgm:t>
        <a:bodyPr/>
        <a:lstStyle/>
        <a:p>
          <a:endParaRPr lang="es-ES"/>
        </a:p>
      </dgm:t>
    </dgm:pt>
    <dgm:pt modelId="{B02963D5-C90F-4FA7-B9CC-A53505CEF633}">
      <dgm:prSet phldrT="[Texto]" custT="1"/>
      <dgm:spPr>
        <a:ln w="60325">
          <a:solidFill>
            <a:srgbClr val="FF0000"/>
          </a:solidFill>
        </a:ln>
      </dgm:spPr>
      <dgm:t>
        <a:bodyPr/>
        <a:lstStyle/>
        <a:p>
          <a:r>
            <a:rPr lang="es-MX" sz="1800" dirty="0" smtClean="0"/>
            <a:t>Procesos de escrutinio público (</a:t>
          </a:r>
          <a:r>
            <a:rPr lang="es-MX" sz="1800" dirty="0" smtClean="0">
              <a:solidFill>
                <a:srgbClr val="FFC000"/>
              </a:solidFill>
            </a:rPr>
            <a:t>contralorías sociales, </a:t>
          </a:r>
          <a:r>
            <a:rPr lang="es-MX" sz="1800" dirty="0" smtClean="0"/>
            <a:t>auditorías ciudadanas)</a:t>
          </a:r>
          <a:endParaRPr lang="es-ES" sz="1800" dirty="0"/>
        </a:p>
      </dgm:t>
    </dgm:pt>
    <dgm:pt modelId="{391EF909-AB85-4156-863F-C1977564ADE5}" type="parTrans" cxnId="{7F6EEDD2-55E7-46EA-BBC8-E5D1A514D113}">
      <dgm:prSet/>
      <dgm:spPr/>
      <dgm:t>
        <a:bodyPr/>
        <a:lstStyle/>
        <a:p>
          <a:endParaRPr lang="es-ES" sz="1800"/>
        </a:p>
      </dgm:t>
    </dgm:pt>
    <dgm:pt modelId="{06C6856A-66AF-4BE4-BA0B-0AB582963F50}" type="sibTrans" cxnId="{7F6EEDD2-55E7-46EA-BBC8-E5D1A514D113}">
      <dgm:prSet/>
      <dgm:spPr/>
      <dgm:t>
        <a:bodyPr/>
        <a:lstStyle/>
        <a:p>
          <a:endParaRPr lang="es-ES" sz="1800"/>
        </a:p>
      </dgm:t>
    </dgm:pt>
    <dgm:pt modelId="{8DF42A5D-B80F-404B-870C-EDE9D2109DDD}">
      <dgm:prSet phldrT="[Texto]" custT="1"/>
      <dgm:spPr>
        <a:solidFill>
          <a:srgbClr val="FF0000"/>
        </a:solidFill>
      </dgm:spPr>
      <dgm:t>
        <a:bodyPr/>
        <a:lstStyle/>
        <a:p>
          <a:r>
            <a:rPr lang="es-MX" sz="1800" dirty="0" smtClean="0"/>
            <a:t>Mecanismos de representación (Asociaciones, Consejos, </a:t>
          </a:r>
          <a:r>
            <a:rPr lang="es-MX" sz="1800" dirty="0" smtClean="0">
              <a:solidFill>
                <a:srgbClr val="FFC000"/>
              </a:solidFill>
            </a:rPr>
            <a:t>Comités)</a:t>
          </a:r>
          <a:endParaRPr lang="es-ES" sz="1800" dirty="0">
            <a:solidFill>
              <a:srgbClr val="FFC000"/>
            </a:solidFill>
          </a:endParaRPr>
        </a:p>
      </dgm:t>
    </dgm:pt>
    <dgm:pt modelId="{E83523D3-B6C0-4790-AF0B-D485A4CB69B1}" type="parTrans" cxnId="{2E229167-A4F9-445F-BFC2-B9D67AEB8069}">
      <dgm:prSet/>
      <dgm:spPr/>
      <dgm:t>
        <a:bodyPr/>
        <a:lstStyle/>
        <a:p>
          <a:endParaRPr lang="es-ES" sz="1800"/>
        </a:p>
      </dgm:t>
    </dgm:pt>
    <dgm:pt modelId="{E9912F65-4F7F-4C83-AD84-F1F2EE1AC009}" type="sibTrans" cxnId="{2E229167-A4F9-445F-BFC2-B9D67AEB8069}">
      <dgm:prSet/>
      <dgm:spPr/>
      <dgm:t>
        <a:bodyPr/>
        <a:lstStyle/>
        <a:p>
          <a:endParaRPr lang="es-ES" sz="1800"/>
        </a:p>
      </dgm:t>
    </dgm:pt>
    <dgm:pt modelId="{356B0278-4775-45CE-8D42-C1CAF3280BD1}">
      <dgm:prSet phldrT="[Texto]" custT="1"/>
      <dgm:spPr/>
      <dgm:t>
        <a:bodyPr/>
        <a:lstStyle/>
        <a:p>
          <a:r>
            <a:rPr lang="es-MX" sz="1800" dirty="0" smtClean="0"/>
            <a:t>Planificación, gestión y seguimiento participativos de proyectos</a:t>
          </a:r>
          <a:endParaRPr lang="es-ES" sz="1800" dirty="0"/>
        </a:p>
      </dgm:t>
    </dgm:pt>
    <dgm:pt modelId="{D96F3CA0-A67B-4B6E-A182-129005BD4347}" type="parTrans" cxnId="{598E1784-4F27-4661-9D37-BA959009445D}">
      <dgm:prSet/>
      <dgm:spPr/>
      <dgm:t>
        <a:bodyPr/>
        <a:lstStyle/>
        <a:p>
          <a:endParaRPr lang="es-ES" sz="1800"/>
        </a:p>
      </dgm:t>
    </dgm:pt>
    <dgm:pt modelId="{EA802C0C-1A4A-43C9-AB9E-8F781F569F94}" type="sibTrans" cxnId="{598E1784-4F27-4661-9D37-BA959009445D}">
      <dgm:prSet/>
      <dgm:spPr/>
      <dgm:t>
        <a:bodyPr/>
        <a:lstStyle/>
        <a:p>
          <a:endParaRPr lang="es-ES" sz="1800"/>
        </a:p>
      </dgm:t>
    </dgm:pt>
    <dgm:pt modelId="{98F0ADC5-9C40-4C39-A966-F823BA31125E}">
      <dgm:prSet phldrT="[Texto]" custT="1"/>
      <dgm:spPr/>
      <dgm:t>
        <a:bodyPr/>
        <a:lstStyle/>
        <a:p>
          <a:r>
            <a:rPr lang="es-ES" sz="1800" dirty="0" smtClean="0"/>
            <a:t>Mecanismos de queja</a:t>
          </a:r>
          <a:endParaRPr lang="es-ES" sz="1800" dirty="0"/>
        </a:p>
      </dgm:t>
    </dgm:pt>
    <dgm:pt modelId="{7AB74C9E-54ED-47A4-880D-EDEAC1848A94}" type="parTrans" cxnId="{318E3DF2-8225-43A3-B5B3-A0A3C48740BA}">
      <dgm:prSet/>
      <dgm:spPr/>
      <dgm:t>
        <a:bodyPr/>
        <a:lstStyle/>
        <a:p>
          <a:endParaRPr lang="es-ES" sz="1800"/>
        </a:p>
      </dgm:t>
    </dgm:pt>
    <dgm:pt modelId="{F0ED1C26-11B6-4741-A0B9-E36AE380A723}" type="sibTrans" cxnId="{318E3DF2-8225-43A3-B5B3-A0A3C48740BA}">
      <dgm:prSet/>
      <dgm:spPr/>
      <dgm:t>
        <a:bodyPr/>
        <a:lstStyle/>
        <a:p>
          <a:endParaRPr lang="es-ES" sz="1800"/>
        </a:p>
      </dgm:t>
    </dgm:pt>
    <dgm:pt modelId="{D74DD474-3E9E-492D-A7CC-E0F68A203E40}">
      <dgm:prSet phldrT="[Texto]" custT="1"/>
      <dgm:spPr/>
      <dgm:t>
        <a:bodyPr/>
        <a:lstStyle/>
        <a:p>
          <a:r>
            <a:rPr lang="es-MX" sz="1800" dirty="0" smtClean="0"/>
            <a:t>Encuestas a usuarios (tarjetas de calificación ciudadana, satisfacción)</a:t>
          </a:r>
          <a:endParaRPr lang="es-ES" sz="1800" dirty="0"/>
        </a:p>
      </dgm:t>
    </dgm:pt>
    <dgm:pt modelId="{47FB0835-84E6-4635-AC2F-EFA4C5D07C8F}" type="parTrans" cxnId="{2C1ADA1C-B8A6-4A9A-AD2C-186D83C0810F}">
      <dgm:prSet/>
      <dgm:spPr/>
      <dgm:t>
        <a:bodyPr/>
        <a:lstStyle/>
        <a:p>
          <a:endParaRPr lang="es-ES" sz="1800"/>
        </a:p>
      </dgm:t>
    </dgm:pt>
    <dgm:pt modelId="{E1020BA8-26E4-4779-A501-F6CF96B70661}" type="sibTrans" cxnId="{2C1ADA1C-B8A6-4A9A-AD2C-186D83C0810F}">
      <dgm:prSet/>
      <dgm:spPr/>
      <dgm:t>
        <a:bodyPr/>
        <a:lstStyle/>
        <a:p>
          <a:endParaRPr lang="es-ES" sz="1800"/>
        </a:p>
      </dgm:t>
    </dgm:pt>
    <dgm:pt modelId="{C985A64A-AD7D-4D0B-9585-72721071ED60}" type="pres">
      <dgm:prSet presAssocID="{1413BAA1-1835-4B38-B536-E24F0E5D4905}" presName="Name0" presStyleCnt="0">
        <dgm:presLayoutVars>
          <dgm:dir/>
          <dgm:resizeHandles val="exact"/>
        </dgm:presLayoutVars>
      </dgm:prSet>
      <dgm:spPr/>
      <dgm:t>
        <a:bodyPr/>
        <a:lstStyle/>
        <a:p>
          <a:endParaRPr lang="es-ES"/>
        </a:p>
      </dgm:t>
    </dgm:pt>
    <dgm:pt modelId="{3AA04B9E-DB7F-4789-8985-C66DCF6F22CD}" type="pres">
      <dgm:prSet presAssocID="{B02963D5-C90F-4FA7-B9CC-A53505CEF633}" presName="node" presStyleLbl="node1" presStyleIdx="0" presStyleCnt="5">
        <dgm:presLayoutVars>
          <dgm:bulletEnabled val="1"/>
        </dgm:presLayoutVars>
      </dgm:prSet>
      <dgm:spPr/>
      <dgm:t>
        <a:bodyPr/>
        <a:lstStyle/>
        <a:p>
          <a:endParaRPr lang="es-ES"/>
        </a:p>
      </dgm:t>
    </dgm:pt>
    <dgm:pt modelId="{FAD22489-609E-43D8-A8E3-906734587FDC}" type="pres">
      <dgm:prSet presAssocID="{06C6856A-66AF-4BE4-BA0B-0AB582963F50}" presName="sibTrans" presStyleCnt="0"/>
      <dgm:spPr/>
    </dgm:pt>
    <dgm:pt modelId="{1D82B590-0E1D-4EC4-A0FF-7E320082FCC5}" type="pres">
      <dgm:prSet presAssocID="{8DF42A5D-B80F-404B-870C-EDE9D2109DDD}" presName="node" presStyleLbl="node1" presStyleIdx="1" presStyleCnt="5">
        <dgm:presLayoutVars>
          <dgm:bulletEnabled val="1"/>
        </dgm:presLayoutVars>
      </dgm:prSet>
      <dgm:spPr/>
      <dgm:t>
        <a:bodyPr/>
        <a:lstStyle/>
        <a:p>
          <a:endParaRPr lang="es-ES"/>
        </a:p>
      </dgm:t>
    </dgm:pt>
    <dgm:pt modelId="{71C47219-D722-4444-A539-1F1B820CE406}" type="pres">
      <dgm:prSet presAssocID="{E9912F65-4F7F-4C83-AD84-F1F2EE1AC009}" presName="sibTrans" presStyleCnt="0"/>
      <dgm:spPr/>
    </dgm:pt>
    <dgm:pt modelId="{75F563AC-ACDF-4290-A9B5-05D3A035D6AD}" type="pres">
      <dgm:prSet presAssocID="{356B0278-4775-45CE-8D42-C1CAF3280BD1}" presName="node" presStyleLbl="node1" presStyleIdx="2" presStyleCnt="5">
        <dgm:presLayoutVars>
          <dgm:bulletEnabled val="1"/>
        </dgm:presLayoutVars>
      </dgm:prSet>
      <dgm:spPr/>
      <dgm:t>
        <a:bodyPr/>
        <a:lstStyle/>
        <a:p>
          <a:endParaRPr lang="es-ES"/>
        </a:p>
      </dgm:t>
    </dgm:pt>
    <dgm:pt modelId="{3300A5A4-4F8A-4BF1-A164-078BD577C004}" type="pres">
      <dgm:prSet presAssocID="{EA802C0C-1A4A-43C9-AB9E-8F781F569F94}" presName="sibTrans" presStyleCnt="0"/>
      <dgm:spPr/>
    </dgm:pt>
    <dgm:pt modelId="{96FA921C-0EDA-4CBE-AAB8-F89FC9B0196E}" type="pres">
      <dgm:prSet presAssocID="{98F0ADC5-9C40-4C39-A966-F823BA31125E}" presName="node" presStyleLbl="node1" presStyleIdx="3" presStyleCnt="5">
        <dgm:presLayoutVars>
          <dgm:bulletEnabled val="1"/>
        </dgm:presLayoutVars>
      </dgm:prSet>
      <dgm:spPr/>
      <dgm:t>
        <a:bodyPr/>
        <a:lstStyle/>
        <a:p>
          <a:endParaRPr lang="es-ES"/>
        </a:p>
      </dgm:t>
    </dgm:pt>
    <dgm:pt modelId="{3DE0211D-6368-463E-8EC6-4C7606B42417}" type="pres">
      <dgm:prSet presAssocID="{F0ED1C26-11B6-4741-A0B9-E36AE380A723}" presName="sibTrans" presStyleCnt="0"/>
      <dgm:spPr/>
    </dgm:pt>
    <dgm:pt modelId="{A6CEC0B6-F091-4788-A23E-53965E7947F1}" type="pres">
      <dgm:prSet presAssocID="{D74DD474-3E9E-492D-A7CC-E0F68A203E40}" presName="node" presStyleLbl="node1" presStyleIdx="4" presStyleCnt="5">
        <dgm:presLayoutVars>
          <dgm:bulletEnabled val="1"/>
        </dgm:presLayoutVars>
      </dgm:prSet>
      <dgm:spPr/>
      <dgm:t>
        <a:bodyPr/>
        <a:lstStyle/>
        <a:p>
          <a:endParaRPr lang="es-ES"/>
        </a:p>
      </dgm:t>
    </dgm:pt>
  </dgm:ptLst>
  <dgm:cxnLst>
    <dgm:cxn modelId="{46DC462A-F49D-402F-92BC-A5FF9EB53C97}" type="presOf" srcId="{1413BAA1-1835-4B38-B536-E24F0E5D4905}" destId="{C985A64A-AD7D-4D0B-9585-72721071ED60}" srcOrd="0" destOrd="0" presId="urn:microsoft.com/office/officeart/2005/8/layout/hList6"/>
    <dgm:cxn modelId="{BD4CD990-E8FA-4D6A-8329-2B9BC8728661}" type="presOf" srcId="{98F0ADC5-9C40-4C39-A966-F823BA31125E}" destId="{96FA921C-0EDA-4CBE-AAB8-F89FC9B0196E}" srcOrd="0" destOrd="0" presId="urn:microsoft.com/office/officeart/2005/8/layout/hList6"/>
    <dgm:cxn modelId="{521E174C-C7AF-4B56-8718-4FB395AE59C7}" type="presOf" srcId="{D74DD474-3E9E-492D-A7CC-E0F68A203E40}" destId="{A6CEC0B6-F091-4788-A23E-53965E7947F1}" srcOrd="0" destOrd="0" presId="urn:microsoft.com/office/officeart/2005/8/layout/hList6"/>
    <dgm:cxn modelId="{2E229167-A4F9-445F-BFC2-B9D67AEB8069}" srcId="{1413BAA1-1835-4B38-B536-E24F0E5D4905}" destId="{8DF42A5D-B80F-404B-870C-EDE9D2109DDD}" srcOrd="1" destOrd="0" parTransId="{E83523D3-B6C0-4790-AF0B-D485A4CB69B1}" sibTransId="{E9912F65-4F7F-4C83-AD84-F1F2EE1AC009}"/>
    <dgm:cxn modelId="{E3FDD92F-B96A-4E2B-9F38-E774D12FE7D2}" type="presOf" srcId="{B02963D5-C90F-4FA7-B9CC-A53505CEF633}" destId="{3AA04B9E-DB7F-4789-8985-C66DCF6F22CD}" srcOrd="0" destOrd="0" presId="urn:microsoft.com/office/officeart/2005/8/layout/hList6"/>
    <dgm:cxn modelId="{EEF14945-3DED-4496-B301-62CE3E1DAC9B}" type="presOf" srcId="{356B0278-4775-45CE-8D42-C1CAF3280BD1}" destId="{75F563AC-ACDF-4290-A9B5-05D3A035D6AD}" srcOrd="0" destOrd="0" presId="urn:microsoft.com/office/officeart/2005/8/layout/hList6"/>
    <dgm:cxn modelId="{7F6EEDD2-55E7-46EA-BBC8-E5D1A514D113}" srcId="{1413BAA1-1835-4B38-B536-E24F0E5D4905}" destId="{B02963D5-C90F-4FA7-B9CC-A53505CEF633}" srcOrd="0" destOrd="0" parTransId="{391EF909-AB85-4156-863F-C1977564ADE5}" sibTransId="{06C6856A-66AF-4BE4-BA0B-0AB582963F50}"/>
    <dgm:cxn modelId="{598E1784-4F27-4661-9D37-BA959009445D}" srcId="{1413BAA1-1835-4B38-B536-E24F0E5D4905}" destId="{356B0278-4775-45CE-8D42-C1CAF3280BD1}" srcOrd="2" destOrd="0" parTransId="{D96F3CA0-A67B-4B6E-A182-129005BD4347}" sibTransId="{EA802C0C-1A4A-43C9-AB9E-8F781F569F94}"/>
    <dgm:cxn modelId="{2C1ADA1C-B8A6-4A9A-AD2C-186D83C0810F}" srcId="{1413BAA1-1835-4B38-B536-E24F0E5D4905}" destId="{D74DD474-3E9E-492D-A7CC-E0F68A203E40}" srcOrd="4" destOrd="0" parTransId="{47FB0835-84E6-4635-AC2F-EFA4C5D07C8F}" sibTransId="{E1020BA8-26E4-4779-A501-F6CF96B70661}"/>
    <dgm:cxn modelId="{49E76922-1B32-4343-BA9F-676A0C278D90}" type="presOf" srcId="{8DF42A5D-B80F-404B-870C-EDE9D2109DDD}" destId="{1D82B590-0E1D-4EC4-A0FF-7E320082FCC5}" srcOrd="0" destOrd="0" presId="urn:microsoft.com/office/officeart/2005/8/layout/hList6"/>
    <dgm:cxn modelId="{318E3DF2-8225-43A3-B5B3-A0A3C48740BA}" srcId="{1413BAA1-1835-4B38-B536-E24F0E5D4905}" destId="{98F0ADC5-9C40-4C39-A966-F823BA31125E}" srcOrd="3" destOrd="0" parTransId="{7AB74C9E-54ED-47A4-880D-EDEAC1848A94}" sibTransId="{F0ED1C26-11B6-4741-A0B9-E36AE380A723}"/>
    <dgm:cxn modelId="{12437C16-EB97-426A-B742-1E532E981970}" type="presParOf" srcId="{C985A64A-AD7D-4D0B-9585-72721071ED60}" destId="{3AA04B9E-DB7F-4789-8985-C66DCF6F22CD}" srcOrd="0" destOrd="0" presId="urn:microsoft.com/office/officeart/2005/8/layout/hList6"/>
    <dgm:cxn modelId="{DD4F60F4-E00E-4738-B526-C518B881E5DC}" type="presParOf" srcId="{C985A64A-AD7D-4D0B-9585-72721071ED60}" destId="{FAD22489-609E-43D8-A8E3-906734587FDC}" srcOrd="1" destOrd="0" presId="urn:microsoft.com/office/officeart/2005/8/layout/hList6"/>
    <dgm:cxn modelId="{9680DE01-61A7-4E45-964E-7D178D0DCA26}" type="presParOf" srcId="{C985A64A-AD7D-4D0B-9585-72721071ED60}" destId="{1D82B590-0E1D-4EC4-A0FF-7E320082FCC5}" srcOrd="2" destOrd="0" presId="urn:microsoft.com/office/officeart/2005/8/layout/hList6"/>
    <dgm:cxn modelId="{6955A31D-50EB-48D2-A46F-F190A0310F90}" type="presParOf" srcId="{C985A64A-AD7D-4D0B-9585-72721071ED60}" destId="{71C47219-D722-4444-A539-1F1B820CE406}" srcOrd="3" destOrd="0" presId="urn:microsoft.com/office/officeart/2005/8/layout/hList6"/>
    <dgm:cxn modelId="{E042A348-E0D5-4E43-B2BE-A9038FE1039F}" type="presParOf" srcId="{C985A64A-AD7D-4D0B-9585-72721071ED60}" destId="{75F563AC-ACDF-4290-A9B5-05D3A035D6AD}" srcOrd="4" destOrd="0" presId="urn:microsoft.com/office/officeart/2005/8/layout/hList6"/>
    <dgm:cxn modelId="{A717639E-E9CD-41BF-898F-80DF74A5C90B}" type="presParOf" srcId="{C985A64A-AD7D-4D0B-9585-72721071ED60}" destId="{3300A5A4-4F8A-4BF1-A164-078BD577C004}" srcOrd="5" destOrd="0" presId="urn:microsoft.com/office/officeart/2005/8/layout/hList6"/>
    <dgm:cxn modelId="{167142F1-D9C7-4A8D-A5A5-15573D445498}" type="presParOf" srcId="{C985A64A-AD7D-4D0B-9585-72721071ED60}" destId="{96FA921C-0EDA-4CBE-AAB8-F89FC9B0196E}" srcOrd="6" destOrd="0" presId="urn:microsoft.com/office/officeart/2005/8/layout/hList6"/>
    <dgm:cxn modelId="{DB7B74CD-AB50-47A9-B0F9-057E2ACAECFF}" type="presParOf" srcId="{C985A64A-AD7D-4D0B-9585-72721071ED60}" destId="{3DE0211D-6368-463E-8EC6-4C7606B42417}" srcOrd="7" destOrd="0" presId="urn:microsoft.com/office/officeart/2005/8/layout/hList6"/>
    <dgm:cxn modelId="{1B33E5D0-8AB1-4858-94B4-8A5FA09C417F}" type="presParOf" srcId="{C985A64A-AD7D-4D0B-9585-72721071ED60}" destId="{A6CEC0B6-F091-4788-A23E-53965E7947F1}" srcOrd="8"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CAAC227-0A5A-42E6-89BC-74969AE91789}" type="doc">
      <dgm:prSet loTypeId="urn:microsoft.com/office/officeart/2005/8/layout/venn1" loCatId="relationship" qsTypeId="urn:microsoft.com/office/officeart/2005/8/quickstyle/3d3" qsCatId="3D" csTypeId="urn:microsoft.com/office/officeart/2005/8/colors/colorful2" csCatId="colorful" phldr="1"/>
      <dgm:spPr/>
    </dgm:pt>
    <dgm:pt modelId="{126BFE7C-C28F-48C6-9322-A8D2C61FF2BF}">
      <dgm:prSet phldrT="[Texto]"/>
      <dgm:spPr/>
      <dgm:t>
        <a:bodyPr/>
        <a:lstStyle/>
        <a:p>
          <a:r>
            <a:rPr lang="es-MX" dirty="0" smtClean="0"/>
            <a:t>Sistema Estatal de Fiscalización</a:t>
          </a:r>
          <a:endParaRPr lang="es-MX" dirty="0"/>
        </a:p>
      </dgm:t>
    </dgm:pt>
    <dgm:pt modelId="{4FF7048D-1BBA-48C7-8221-C94C49D1FC2D}" type="parTrans" cxnId="{09C8F8B0-5180-437E-9199-C89EF96B95B3}">
      <dgm:prSet/>
      <dgm:spPr/>
      <dgm:t>
        <a:bodyPr/>
        <a:lstStyle/>
        <a:p>
          <a:endParaRPr lang="es-MX"/>
        </a:p>
      </dgm:t>
    </dgm:pt>
    <dgm:pt modelId="{B50282F0-D996-4841-B473-5F6B1067955B}" type="sibTrans" cxnId="{09C8F8B0-5180-437E-9199-C89EF96B95B3}">
      <dgm:prSet/>
      <dgm:spPr/>
      <dgm:t>
        <a:bodyPr/>
        <a:lstStyle/>
        <a:p>
          <a:endParaRPr lang="es-MX"/>
        </a:p>
      </dgm:t>
    </dgm:pt>
    <dgm:pt modelId="{4907CD6C-F9D3-4163-B217-1E166AFE28FA}">
      <dgm:prSet phldrT="[Texto]"/>
      <dgm:spPr/>
      <dgm:t>
        <a:bodyPr/>
        <a:lstStyle/>
        <a:p>
          <a:r>
            <a:rPr lang="es-MX" dirty="0" smtClean="0"/>
            <a:t>Sistema Nacional de Transparencia</a:t>
          </a:r>
          <a:r>
            <a:rPr lang="es-MX" baseline="30000" dirty="0" smtClean="0"/>
            <a:t>**/</a:t>
          </a:r>
          <a:endParaRPr lang="es-MX" baseline="30000" dirty="0"/>
        </a:p>
      </dgm:t>
    </dgm:pt>
    <dgm:pt modelId="{F1EDB7D0-6E37-461E-B43B-B4080901B8E2}" type="parTrans" cxnId="{0B14AF52-45A3-45F9-A1F8-7A1ACBD3DD9B}">
      <dgm:prSet/>
      <dgm:spPr/>
      <dgm:t>
        <a:bodyPr/>
        <a:lstStyle/>
        <a:p>
          <a:endParaRPr lang="es-MX"/>
        </a:p>
      </dgm:t>
    </dgm:pt>
    <dgm:pt modelId="{A8622EAB-5917-4FE1-B772-8372C9E814D9}" type="sibTrans" cxnId="{0B14AF52-45A3-45F9-A1F8-7A1ACBD3DD9B}">
      <dgm:prSet/>
      <dgm:spPr/>
      <dgm:t>
        <a:bodyPr/>
        <a:lstStyle/>
        <a:p>
          <a:endParaRPr lang="es-MX"/>
        </a:p>
      </dgm:t>
    </dgm:pt>
    <dgm:pt modelId="{7FF3D386-B6B7-4A83-A9C0-9C8776E29F34}">
      <dgm:prSet phldrT="[Texto]"/>
      <dgm:spPr/>
      <dgm:t>
        <a:bodyPr/>
        <a:lstStyle/>
        <a:p>
          <a:r>
            <a:rPr lang="es-MX" dirty="0" smtClean="0"/>
            <a:t>Sistema Estatal Anticorrupción</a:t>
          </a:r>
          <a:endParaRPr lang="es-MX" dirty="0"/>
        </a:p>
      </dgm:t>
    </dgm:pt>
    <dgm:pt modelId="{7B70B194-6F5E-4570-9433-F79DB0C2E228}" type="parTrans" cxnId="{F1951880-B9BF-44B1-A6E6-00B0E1D5D10A}">
      <dgm:prSet/>
      <dgm:spPr/>
      <dgm:t>
        <a:bodyPr/>
        <a:lstStyle/>
        <a:p>
          <a:endParaRPr lang="es-MX"/>
        </a:p>
      </dgm:t>
    </dgm:pt>
    <dgm:pt modelId="{17853F86-ABE1-42D4-9CC1-5EBAD4239613}" type="sibTrans" cxnId="{F1951880-B9BF-44B1-A6E6-00B0E1D5D10A}">
      <dgm:prSet/>
      <dgm:spPr/>
      <dgm:t>
        <a:bodyPr/>
        <a:lstStyle/>
        <a:p>
          <a:endParaRPr lang="es-MX"/>
        </a:p>
      </dgm:t>
    </dgm:pt>
    <dgm:pt modelId="{48E67CC9-67BC-4165-AD42-78365432D788}" type="pres">
      <dgm:prSet presAssocID="{9CAAC227-0A5A-42E6-89BC-74969AE91789}" presName="compositeShape" presStyleCnt="0">
        <dgm:presLayoutVars>
          <dgm:chMax val="7"/>
          <dgm:dir/>
          <dgm:resizeHandles val="exact"/>
        </dgm:presLayoutVars>
      </dgm:prSet>
      <dgm:spPr/>
    </dgm:pt>
    <dgm:pt modelId="{93242A94-AE31-45F1-9841-B47CC3586C69}" type="pres">
      <dgm:prSet presAssocID="{126BFE7C-C28F-48C6-9322-A8D2C61FF2BF}" presName="circ1" presStyleLbl="vennNode1" presStyleIdx="0" presStyleCnt="3" custLinFactNeighborY="-2083"/>
      <dgm:spPr/>
      <dgm:t>
        <a:bodyPr/>
        <a:lstStyle/>
        <a:p>
          <a:endParaRPr lang="es-MX"/>
        </a:p>
      </dgm:t>
    </dgm:pt>
    <dgm:pt modelId="{9E81D562-54F8-41EE-9670-D377E1B372E3}" type="pres">
      <dgm:prSet presAssocID="{126BFE7C-C28F-48C6-9322-A8D2C61FF2BF}" presName="circ1Tx" presStyleLbl="revTx" presStyleIdx="0" presStyleCnt="0">
        <dgm:presLayoutVars>
          <dgm:chMax val="0"/>
          <dgm:chPref val="0"/>
          <dgm:bulletEnabled val="1"/>
        </dgm:presLayoutVars>
      </dgm:prSet>
      <dgm:spPr/>
      <dgm:t>
        <a:bodyPr/>
        <a:lstStyle/>
        <a:p>
          <a:endParaRPr lang="es-MX"/>
        </a:p>
      </dgm:t>
    </dgm:pt>
    <dgm:pt modelId="{19EFC4F5-A718-4FD3-B412-EB7E8CADFFC3}" type="pres">
      <dgm:prSet presAssocID="{4907CD6C-F9D3-4163-B217-1E166AFE28FA}" presName="circ2" presStyleLbl="vennNode1" presStyleIdx="1" presStyleCnt="3"/>
      <dgm:spPr/>
      <dgm:t>
        <a:bodyPr/>
        <a:lstStyle/>
        <a:p>
          <a:endParaRPr lang="es-MX"/>
        </a:p>
      </dgm:t>
    </dgm:pt>
    <dgm:pt modelId="{CF5C06BA-262E-4E0F-BDEA-C355EA6D9807}" type="pres">
      <dgm:prSet presAssocID="{4907CD6C-F9D3-4163-B217-1E166AFE28FA}" presName="circ2Tx" presStyleLbl="revTx" presStyleIdx="0" presStyleCnt="0">
        <dgm:presLayoutVars>
          <dgm:chMax val="0"/>
          <dgm:chPref val="0"/>
          <dgm:bulletEnabled val="1"/>
        </dgm:presLayoutVars>
      </dgm:prSet>
      <dgm:spPr/>
      <dgm:t>
        <a:bodyPr/>
        <a:lstStyle/>
        <a:p>
          <a:endParaRPr lang="es-MX"/>
        </a:p>
      </dgm:t>
    </dgm:pt>
    <dgm:pt modelId="{675BAA76-EC0E-4E93-927C-390B3735E6D5}" type="pres">
      <dgm:prSet presAssocID="{7FF3D386-B6B7-4A83-A9C0-9C8776E29F34}" presName="circ3" presStyleLbl="vennNode1" presStyleIdx="2" presStyleCnt="3"/>
      <dgm:spPr/>
      <dgm:t>
        <a:bodyPr/>
        <a:lstStyle/>
        <a:p>
          <a:endParaRPr lang="es-MX"/>
        </a:p>
      </dgm:t>
    </dgm:pt>
    <dgm:pt modelId="{81DC8813-BBD4-4883-AA01-1DAA62744986}" type="pres">
      <dgm:prSet presAssocID="{7FF3D386-B6B7-4A83-A9C0-9C8776E29F34}" presName="circ3Tx" presStyleLbl="revTx" presStyleIdx="0" presStyleCnt="0">
        <dgm:presLayoutVars>
          <dgm:chMax val="0"/>
          <dgm:chPref val="0"/>
          <dgm:bulletEnabled val="1"/>
        </dgm:presLayoutVars>
      </dgm:prSet>
      <dgm:spPr/>
      <dgm:t>
        <a:bodyPr/>
        <a:lstStyle/>
        <a:p>
          <a:endParaRPr lang="es-MX"/>
        </a:p>
      </dgm:t>
    </dgm:pt>
  </dgm:ptLst>
  <dgm:cxnLst>
    <dgm:cxn modelId="{8A31361C-EFD7-4FA6-829A-86B4981EC94E}" type="presOf" srcId="{9CAAC227-0A5A-42E6-89BC-74969AE91789}" destId="{48E67CC9-67BC-4165-AD42-78365432D788}" srcOrd="0" destOrd="0" presId="urn:microsoft.com/office/officeart/2005/8/layout/venn1"/>
    <dgm:cxn modelId="{042BA3C8-DF6F-4132-9B73-573F4A4F60F8}" type="presOf" srcId="{7FF3D386-B6B7-4A83-A9C0-9C8776E29F34}" destId="{675BAA76-EC0E-4E93-927C-390B3735E6D5}" srcOrd="0" destOrd="0" presId="urn:microsoft.com/office/officeart/2005/8/layout/venn1"/>
    <dgm:cxn modelId="{A15BED7C-3C5B-4FC9-920E-1A2491279C25}" type="presOf" srcId="{7FF3D386-B6B7-4A83-A9C0-9C8776E29F34}" destId="{81DC8813-BBD4-4883-AA01-1DAA62744986}" srcOrd="1" destOrd="0" presId="urn:microsoft.com/office/officeart/2005/8/layout/venn1"/>
    <dgm:cxn modelId="{09C8F8B0-5180-437E-9199-C89EF96B95B3}" srcId="{9CAAC227-0A5A-42E6-89BC-74969AE91789}" destId="{126BFE7C-C28F-48C6-9322-A8D2C61FF2BF}" srcOrd="0" destOrd="0" parTransId="{4FF7048D-1BBA-48C7-8221-C94C49D1FC2D}" sibTransId="{B50282F0-D996-4841-B473-5F6B1067955B}"/>
    <dgm:cxn modelId="{D0DF3F13-41ED-4829-8F49-60E340F8DB63}" type="presOf" srcId="{4907CD6C-F9D3-4163-B217-1E166AFE28FA}" destId="{CF5C06BA-262E-4E0F-BDEA-C355EA6D9807}" srcOrd="1" destOrd="0" presId="urn:microsoft.com/office/officeart/2005/8/layout/venn1"/>
    <dgm:cxn modelId="{0B14AF52-45A3-45F9-A1F8-7A1ACBD3DD9B}" srcId="{9CAAC227-0A5A-42E6-89BC-74969AE91789}" destId="{4907CD6C-F9D3-4163-B217-1E166AFE28FA}" srcOrd="1" destOrd="0" parTransId="{F1EDB7D0-6E37-461E-B43B-B4080901B8E2}" sibTransId="{A8622EAB-5917-4FE1-B772-8372C9E814D9}"/>
    <dgm:cxn modelId="{2FBEE338-C06F-4671-B61A-26E90FEE24F0}" type="presOf" srcId="{126BFE7C-C28F-48C6-9322-A8D2C61FF2BF}" destId="{93242A94-AE31-45F1-9841-B47CC3586C69}" srcOrd="0" destOrd="0" presId="urn:microsoft.com/office/officeart/2005/8/layout/venn1"/>
    <dgm:cxn modelId="{24D9E3D1-54D9-4C82-A65B-70D34C119FE4}" type="presOf" srcId="{126BFE7C-C28F-48C6-9322-A8D2C61FF2BF}" destId="{9E81D562-54F8-41EE-9670-D377E1B372E3}" srcOrd="1" destOrd="0" presId="urn:microsoft.com/office/officeart/2005/8/layout/venn1"/>
    <dgm:cxn modelId="{F1951880-B9BF-44B1-A6E6-00B0E1D5D10A}" srcId="{9CAAC227-0A5A-42E6-89BC-74969AE91789}" destId="{7FF3D386-B6B7-4A83-A9C0-9C8776E29F34}" srcOrd="2" destOrd="0" parTransId="{7B70B194-6F5E-4570-9433-F79DB0C2E228}" sibTransId="{17853F86-ABE1-42D4-9CC1-5EBAD4239613}"/>
    <dgm:cxn modelId="{D92558AC-2F45-4F07-9E9A-A18A36A42C4D}" type="presOf" srcId="{4907CD6C-F9D3-4163-B217-1E166AFE28FA}" destId="{19EFC4F5-A718-4FD3-B412-EB7E8CADFFC3}" srcOrd="0" destOrd="0" presId="urn:microsoft.com/office/officeart/2005/8/layout/venn1"/>
    <dgm:cxn modelId="{2B0119F1-E2F7-44C5-A529-BDA8E1417BAF}" type="presParOf" srcId="{48E67CC9-67BC-4165-AD42-78365432D788}" destId="{93242A94-AE31-45F1-9841-B47CC3586C69}" srcOrd="0" destOrd="0" presId="urn:microsoft.com/office/officeart/2005/8/layout/venn1"/>
    <dgm:cxn modelId="{A799E807-7D63-4DED-8D5A-93F52FB98A4F}" type="presParOf" srcId="{48E67CC9-67BC-4165-AD42-78365432D788}" destId="{9E81D562-54F8-41EE-9670-D377E1B372E3}" srcOrd="1" destOrd="0" presId="urn:microsoft.com/office/officeart/2005/8/layout/venn1"/>
    <dgm:cxn modelId="{5D16C8A8-14C0-4565-9BBA-CAADF0743376}" type="presParOf" srcId="{48E67CC9-67BC-4165-AD42-78365432D788}" destId="{19EFC4F5-A718-4FD3-B412-EB7E8CADFFC3}" srcOrd="2" destOrd="0" presId="urn:microsoft.com/office/officeart/2005/8/layout/venn1"/>
    <dgm:cxn modelId="{6BCD750E-091A-44C2-B2EF-24F4FEEEA444}" type="presParOf" srcId="{48E67CC9-67BC-4165-AD42-78365432D788}" destId="{CF5C06BA-262E-4E0F-BDEA-C355EA6D9807}" srcOrd="3" destOrd="0" presId="urn:microsoft.com/office/officeart/2005/8/layout/venn1"/>
    <dgm:cxn modelId="{16194DF3-C4D1-4F4E-80D8-EDF2D36451E1}" type="presParOf" srcId="{48E67CC9-67BC-4165-AD42-78365432D788}" destId="{675BAA76-EC0E-4E93-927C-390B3735E6D5}" srcOrd="4" destOrd="0" presId="urn:microsoft.com/office/officeart/2005/8/layout/venn1"/>
    <dgm:cxn modelId="{2E8CB2E6-F048-43DC-A56E-E0B64BC37A50}" type="presParOf" srcId="{48E67CC9-67BC-4165-AD42-78365432D788}" destId="{81DC8813-BBD4-4883-AA01-1DAA62744986}"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5755C88-9F96-45E1-957E-F438A298C01C}" type="doc">
      <dgm:prSet loTypeId="urn:microsoft.com/office/officeart/2005/8/layout/funnel1" loCatId="relationship" qsTypeId="urn:microsoft.com/office/officeart/2005/8/quickstyle/simple3" qsCatId="simple" csTypeId="urn:microsoft.com/office/officeart/2005/8/colors/accent1_2" csCatId="accent1" phldr="1"/>
      <dgm:spPr/>
      <dgm:t>
        <a:bodyPr/>
        <a:lstStyle/>
        <a:p>
          <a:endParaRPr lang="es-ES"/>
        </a:p>
      </dgm:t>
    </dgm:pt>
    <dgm:pt modelId="{74B569F2-518E-476A-B1A5-DFD66745260C}">
      <dgm:prSet phldrT="[Texto]"/>
      <dgm:spPr/>
      <dgm:t>
        <a:bodyPr/>
        <a:lstStyle/>
        <a:p>
          <a:r>
            <a:rPr lang="es-ES" dirty="0" smtClean="0"/>
            <a:t>CE</a:t>
          </a:r>
          <a:endParaRPr lang="es-ES" dirty="0"/>
        </a:p>
      </dgm:t>
    </dgm:pt>
    <dgm:pt modelId="{7757A7E0-0EC1-4395-93F3-1507B7BAF2F7}" type="parTrans" cxnId="{DEF7CA1A-C31B-47B4-941E-E97E88CC4725}">
      <dgm:prSet/>
      <dgm:spPr/>
      <dgm:t>
        <a:bodyPr/>
        <a:lstStyle/>
        <a:p>
          <a:endParaRPr lang="es-ES"/>
        </a:p>
      </dgm:t>
    </dgm:pt>
    <dgm:pt modelId="{CCECDD21-E96D-45FC-A048-4B63CFA5D0A8}" type="sibTrans" cxnId="{DEF7CA1A-C31B-47B4-941E-E97E88CC4725}">
      <dgm:prSet/>
      <dgm:spPr/>
      <dgm:t>
        <a:bodyPr/>
        <a:lstStyle/>
        <a:p>
          <a:endParaRPr lang="es-ES"/>
        </a:p>
      </dgm:t>
    </dgm:pt>
    <dgm:pt modelId="{BD288906-DAE2-42D1-B53E-C70A4F5A8C9A}">
      <dgm:prSet phldrT="[Texto]"/>
      <dgm:spPr/>
      <dgm:t>
        <a:bodyPr/>
        <a:lstStyle/>
        <a:p>
          <a:r>
            <a:rPr lang="es-ES" dirty="0" smtClean="0"/>
            <a:t>CPS</a:t>
          </a:r>
          <a:endParaRPr lang="es-ES" dirty="0"/>
        </a:p>
      </dgm:t>
    </dgm:pt>
    <dgm:pt modelId="{59659927-2D0E-4119-8958-D57B989B05A0}" type="parTrans" cxnId="{C371BC4A-9DE1-495D-8772-DA5BD0F18587}">
      <dgm:prSet/>
      <dgm:spPr/>
      <dgm:t>
        <a:bodyPr/>
        <a:lstStyle/>
        <a:p>
          <a:endParaRPr lang="es-ES"/>
        </a:p>
      </dgm:t>
    </dgm:pt>
    <dgm:pt modelId="{6841175F-0066-45A4-9FD6-C53F3FBA0642}" type="sibTrans" cxnId="{C371BC4A-9DE1-495D-8772-DA5BD0F18587}">
      <dgm:prSet/>
      <dgm:spPr/>
      <dgm:t>
        <a:bodyPr/>
        <a:lstStyle/>
        <a:p>
          <a:endParaRPr lang="es-ES"/>
        </a:p>
      </dgm:t>
    </dgm:pt>
    <dgm:pt modelId="{169BE037-AF1B-4959-A065-BC2F768A7E64}">
      <dgm:prSet phldrT="[Texto]"/>
      <dgm:spPr/>
      <dgm:t>
        <a:bodyPr/>
        <a:lstStyle/>
        <a:p>
          <a:r>
            <a:rPr lang="es-ES" dirty="0" smtClean="0"/>
            <a:t>CC</a:t>
          </a:r>
          <a:endParaRPr lang="es-ES" dirty="0"/>
        </a:p>
      </dgm:t>
    </dgm:pt>
    <dgm:pt modelId="{E198FE41-4937-4C21-92EF-8442C06B2649}" type="parTrans" cxnId="{ABAB9AE0-D109-4C3E-B672-330C1D909EBE}">
      <dgm:prSet/>
      <dgm:spPr/>
      <dgm:t>
        <a:bodyPr/>
        <a:lstStyle/>
        <a:p>
          <a:endParaRPr lang="es-ES"/>
        </a:p>
      </dgm:t>
    </dgm:pt>
    <dgm:pt modelId="{3308B5E7-91DA-4A0D-8D58-2BEF7D72E4A4}" type="sibTrans" cxnId="{ABAB9AE0-D109-4C3E-B672-330C1D909EBE}">
      <dgm:prSet/>
      <dgm:spPr/>
      <dgm:t>
        <a:bodyPr/>
        <a:lstStyle/>
        <a:p>
          <a:endParaRPr lang="es-ES"/>
        </a:p>
      </dgm:t>
    </dgm:pt>
    <dgm:pt modelId="{F8CDA505-FFD5-475C-86D5-3FB8B5635A1A}">
      <dgm:prSet phldrT="[Texto]" custT="1"/>
      <dgm:spPr/>
      <dgm:t>
        <a:bodyPr/>
        <a:lstStyle/>
        <a:p>
          <a:pPr algn="just"/>
          <a:r>
            <a:rPr lang="es-ES" sz="2000" b="1" dirty="0" smtClean="0">
              <a:solidFill>
                <a:srgbClr val="FFC000"/>
              </a:solidFill>
            </a:rPr>
            <a:t>Mecanismos para facilitar el funcionamiento de las instancias de contraloría social existentes, así como para recibir directamente información generada por esas instancias y formas de participación social</a:t>
          </a:r>
          <a:endParaRPr lang="es-ES" sz="2000" b="1" dirty="0">
            <a:solidFill>
              <a:srgbClr val="FFC000"/>
            </a:solidFill>
          </a:endParaRPr>
        </a:p>
      </dgm:t>
    </dgm:pt>
    <dgm:pt modelId="{DDEC772A-4BC2-4831-BEFA-09A1C7A65C5D}" type="parTrans" cxnId="{B02C29E0-020B-4A1B-9B5F-2752B486AABA}">
      <dgm:prSet/>
      <dgm:spPr/>
      <dgm:t>
        <a:bodyPr/>
        <a:lstStyle/>
        <a:p>
          <a:endParaRPr lang="es-ES"/>
        </a:p>
      </dgm:t>
    </dgm:pt>
    <dgm:pt modelId="{D94402D2-A3E0-41CC-B549-E856D4432ED6}" type="sibTrans" cxnId="{B02C29E0-020B-4A1B-9B5F-2752B486AABA}">
      <dgm:prSet/>
      <dgm:spPr/>
      <dgm:t>
        <a:bodyPr/>
        <a:lstStyle/>
        <a:p>
          <a:endParaRPr lang="es-ES"/>
        </a:p>
      </dgm:t>
    </dgm:pt>
    <dgm:pt modelId="{DE5D581D-C8D5-4924-8380-182C9498B8D1}" type="pres">
      <dgm:prSet presAssocID="{B5755C88-9F96-45E1-957E-F438A298C01C}" presName="Name0" presStyleCnt="0">
        <dgm:presLayoutVars>
          <dgm:chMax val="4"/>
          <dgm:resizeHandles val="exact"/>
        </dgm:presLayoutVars>
      </dgm:prSet>
      <dgm:spPr/>
      <dgm:t>
        <a:bodyPr/>
        <a:lstStyle/>
        <a:p>
          <a:endParaRPr lang="es-ES"/>
        </a:p>
      </dgm:t>
    </dgm:pt>
    <dgm:pt modelId="{9B9FF1DD-9386-486F-A4D3-FC311F5AFD14}" type="pres">
      <dgm:prSet presAssocID="{B5755C88-9F96-45E1-957E-F438A298C01C}" presName="ellipse" presStyleLbl="trBgShp" presStyleIdx="0" presStyleCnt="1" custLinFactNeighborX="-2907" custLinFactNeighborY="51060"/>
      <dgm:spPr/>
    </dgm:pt>
    <dgm:pt modelId="{18865ADA-2EE7-4490-B7C3-849E3A398A2A}" type="pres">
      <dgm:prSet presAssocID="{B5755C88-9F96-45E1-957E-F438A298C01C}" presName="arrow1" presStyleLbl="fgShp" presStyleIdx="0" presStyleCnt="1"/>
      <dgm:spPr/>
    </dgm:pt>
    <dgm:pt modelId="{2E1CCF88-ADEC-4CDA-AC9E-A58F5131A786}" type="pres">
      <dgm:prSet presAssocID="{B5755C88-9F96-45E1-957E-F438A298C01C}" presName="rectangle" presStyleLbl="revTx" presStyleIdx="0" presStyleCnt="1" custScaleX="217187">
        <dgm:presLayoutVars>
          <dgm:bulletEnabled val="1"/>
        </dgm:presLayoutVars>
      </dgm:prSet>
      <dgm:spPr/>
      <dgm:t>
        <a:bodyPr/>
        <a:lstStyle/>
        <a:p>
          <a:endParaRPr lang="es-ES"/>
        </a:p>
      </dgm:t>
    </dgm:pt>
    <dgm:pt modelId="{774FCF4A-11F3-48D8-AD05-729E0B276DC3}" type="pres">
      <dgm:prSet presAssocID="{BD288906-DAE2-42D1-B53E-C70A4F5A8C9A}" presName="item1" presStyleLbl="node1" presStyleIdx="0" presStyleCnt="3">
        <dgm:presLayoutVars>
          <dgm:bulletEnabled val="1"/>
        </dgm:presLayoutVars>
      </dgm:prSet>
      <dgm:spPr/>
      <dgm:t>
        <a:bodyPr/>
        <a:lstStyle/>
        <a:p>
          <a:endParaRPr lang="es-ES"/>
        </a:p>
      </dgm:t>
    </dgm:pt>
    <dgm:pt modelId="{7B705644-998F-4E2A-8538-D9E7C4EA5E16}" type="pres">
      <dgm:prSet presAssocID="{169BE037-AF1B-4959-A065-BC2F768A7E64}" presName="item2" presStyleLbl="node1" presStyleIdx="1" presStyleCnt="3">
        <dgm:presLayoutVars>
          <dgm:bulletEnabled val="1"/>
        </dgm:presLayoutVars>
      </dgm:prSet>
      <dgm:spPr/>
      <dgm:t>
        <a:bodyPr/>
        <a:lstStyle/>
        <a:p>
          <a:endParaRPr lang="es-ES"/>
        </a:p>
      </dgm:t>
    </dgm:pt>
    <dgm:pt modelId="{CE9A519B-ACEC-494E-A491-F3D1B6A23D8B}" type="pres">
      <dgm:prSet presAssocID="{F8CDA505-FFD5-475C-86D5-3FB8B5635A1A}" presName="item3" presStyleLbl="node1" presStyleIdx="2" presStyleCnt="3">
        <dgm:presLayoutVars>
          <dgm:bulletEnabled val="1"/>
        </dgm:presLayoutVars>
      </dgm:prSet>
      <dgm:spPr/>
      <dgm:t>
        <a:bodyPr/>
        <a:lstStyle/>
        <a:p>
          <a:endParaRPr lang="es-ES"/>
        </a:p>
      </dgm:t>
    </dgm:pt>
    <dgm:pt modelId="{273CFA96-7362-40E3-B555-7C2721104421}" type="pres">
      <dgm:prSet presAssocID="{B5755C88-9F96-45E1-957E-F438A298C01C}" presName="funnel" presStyleLbl="trAlignAcc1" presStyleIdx="0" presStyleCnt="1" custLinFactNeighborX="-2679" custLinFactNeighborY="27455"/>
      <dgm:spPr/>
    </dgm:pt>
  </dgm:ptLst>
  <dgm:cxnLst>
    <dgm:cxn modelId="{C371BC4A-9DE1-495D-8772-DA5BD0F18587}" srcId="{B5755C88-9F96-45E1-957E-F438A298C01C}" destId="{BD288906-DAE2-42D1-B53E-C70A4F5A8C9A}" srcOrd="1" destOrd="0" parTransId="{59659927-2D0E-4119-8958-D57B989B05A0}" sibTransId="{6841175F-0066-45A4-9FD6-C53F3FBA0642}"/>
    <dgm:cxn modelId="{DEF7CA1A-C31B-47B4-941E-E97E88CC4725}" srcId="{B5755C88-9F96-45E1-957E-F438A298C01C}" destId="{74B569F2-518E-476A-B1A5-DFD66745260C}" srcOrd="0" destOrd="0" parTransId="{7757A7E0-0EC1-4395-93F3-1507B7BAF2F7}" sibTransId="{CCECDD21-E96D-45FC-A048-4B63CFA5D0A8}"/>
    <dgm:cxn modelId="{D1DA5E0A-556A-4CAA-A24F-6D314DE02E7B}" type="presOf" srcId="{F8CDA505-FFD5-475C-86D5-3FB8B5635A1A}" destId="{2E1CCF88-ADEC-4CDA-AC9E-A58F5131A786}" srcOrd="0" destOrd="0" presId="urn:microsoft.com/office/officeart/2005/8/layout/funnel1"/>
    <dgm:cxn modelId="{CB0D542C-8166-4EDB-8091-3C07E39221A5}" type="presOf" srcId="{74B569F2-518E-476A-B1A5-DFD66745260C}" destId="{CE9A519B-ACEC-494E-A491-F3D1B6A23D8B}" srcOrd="0" destOrd="0" presId="urn:microsoft.com/office/officeart/2005/8/layout/funnel1"/>
    <dgm:cxn modelId="{ACD0E6AF-901B-4860-8001-30BEF98AB9B9}" type="presOf" srcId="{BD288906-DAE2-42D1-B53E-C70A4F5A8C9A}" destId="{7B705644-998F-4E2A-8538-D9E7C4EA5E16}" srcOrd="0" destOrd="0" presId="urn:microsoft.com/office/officeart/2005/8/layout/funnel1"/>
    <dgm:cxn modelId="{ABAB9AE0-D109-4C3E-B672-330C1D909EBE}" srcId="{B5755C88-9F96-45E1-957E-F438A298C01C}" destId="{169BE037-AF1B-4959-A065-BC2F768A7E64}" srcOrd="2" destOrd="0" parTransId="{E198FE41-4937-4C21-92EF-8442C06B2649}" sibTransId="{3308B5E7-91DA-4A0D-8D58-2BEF7D72E4A4}"/>
    <dgm:cxn modelId="{A575D245-B897-4508-B630-FA2F9206DA8F}" type="presOf" srcId="{169BE037-AF1B-4959-A065-BC2F768A7E64}" destId="{774FCF4A-11F3-48D8-AD05-729E0B276DC3}" srcOrd="0" destOrd="0" presId="urn:microsoft.com/office/officeart/2005/8/layout/funnel1"/>
    <dgm:cxn modelId="{60118912-0B31-44B2-B0F2-217CF10B1EC1}" type="presOf" srcId="{B5755C88-9F96-45E1-957E-F438A298C01C}" destId="{DE5D581D-C8D5-4924-8380-182C9498B8D1}" srcOrd="0" destOrd="0" presId="urn:microsoft.com/office/officeart/2005/8/layout/funnel1"/>
    <dgm:cxn modelId="{B02C29E0-020B-4A1B-9B5F-2752B486AABA}" srcId="{B5755C88-9F96-45E1-957E-F438A298C01C}" destId="{F8CDA505-FFD5-475C-86D5-3FB8B5635A1A}" srcOrd="3" destOrd="0" parTransId="{DDEC772A-4BC2-4831-BEFA-09A1C7A65C5D}" sibTransId="{D94402D2-A3E0-41CC-B549-E856D4432ED6}"/>
    <dgm:cxn modelId="{7CFCD5D5-3894-4887-A93C-61B6CF92C893}" type="presParOf" srcId="{DE5D581D-C8D5-4924-8380-182C9498B8D1}" destId="{9B9FF1DD-9386-486F-A4D3-FC311F5AFD14}" srcOrd="0" destOrd="0" presId="urn:microsoft.com/office/officeart/2005/8/layout/funnel1"/>
    <dgm:cxn modelId="{812F9CDE-0C2C-480E-AF9D-E480E741D672}" type="presParOf" srcId="{DE5D581D-C8D5-4924-8380-182C9498B8D1}" destId="{18865ADA-2EE7-4490-B7C3-849E3A398A2A}" srcOrd="1" destOrd="0" presId="urn:microsoft.com/office/officeart/2005/8/layout/funnel1"/>
    <dgm:cxn modelId="{F451ED7A-2DB7-4036-B6EC-0FE0CD8E5FB0}" type="presParOf" srcId="{DE5D581D-C8D5-4924-8380-182C9498B8D1}" destId="{2E1CCF88-ADEC-4CDA-AC9E-A58F5131A786}" srcOrd="2" destOrd="0" presId="urn:microsoft.com/office/officeart/2005/8/layout/funnel1"/>
    <dgm:cxn modelId="{585DABBE-4851-4A74-83EC-4EFAFF44016C}" type="presParOf" srcId="{DE5D581D-C8D5-4924-8380-182C9498B8D1}" destId="{774FCF4A-11F3-48D8-AD05-729E0B276DC3}" srcOrd="3" destOrd="0" presId="urn:microsoft.com/office/officeart/2005/8/layout/funnel1"/>
    <dgm:cxn modelId="{A0FB5329-51D8-42CD-9D58-BF41E4D995AB}" type="presParOf" srcId="{DE5D581D-C8D5-4924-8380-182C9498B8D1}" destId="{7B705644-998F-4E2A-8538-D9E7C4EA5E16}" srcOrd="4" destOrd="0" presId="urn:microsoft.com/office/officeart/2005/8/layout/funnel1"/>
    <dgm:cxn modelId="{3D662B1B-A7EF-473A-BE8A-0D6CF3F1B7EF}" type="presParOf" srcId="{DE5D581D-C8D5-4924-8380-182C9498B8D1}" destId="{CE9A519B-ACEC-494E-A491-F3D1B6A23D8B}" srcOrd="5" destOrd="0" presId="urn:microsoft.com/office/officeart/2005/8/layout/funnel1"/>
    <dgm:cxn modelId="{851EE35F-3E13-41DC-8068-CFB20AF200F6}" type="presParOf" srcId="{DE5D581D-C8D5-4924-8380-182C9498B8D1}" destId="{273CFA96-7362-40E3-B555-7C2721104421}"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26E2E0-620F-43A8-AC2B-2E31D0783BB8}">
      <dsp:nvSpPr>
        <dsp:cNvPr id="0" name=""/>
        <dsp:cNvSpPr/>
      </dsp:nvSpPr>
      <dsp:spPr>
        <a:xfrm rot="21300000">
          <a:off x="24942" y="2246800"/>
          <a:ext cx="8078114" cy="925066"/>
        </a:xfrm>
        <a:prstGeom prst="mathMinus">
          <a:avLst/>
        </a:prstGeom>
        <a:solidFill>
          <a:schemeClr val="accent1">
            <a:tint val="6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005FEA-51EE-4484-9AD7-5E649D1FC489}">
      <dsp:nvSpPr>
        <dsp:cNvPr id="0" name=""/>
        <dsp:cNvSpPr/>
      </dsp:nvSpPr>
      <dsp:spPr>
        <a:xfrm>
          <a:off x="294644" y="270933"/>
          <a:ext cx="3799831" cy="2167466"/>
        </a:xfrm>
        <a:prstGeom prst="downArrow">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23B65F-1401-48BD-90DA-EF03A6D18402}">
      <dsp:nvSpPr>
        <dsp:cNvPr id="0" name=""/>
        <dsp:cNvSpPr/>
      </dsp:nvSpPr>
      <dsp:spPr>
        <a:xfrm>
          <a:off x="4307840" y="0"/>
          <a:ext cx="2600960" cy="227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s-ES" sz="2000" kern="1200" dirty="0" smtClean="0"/>
            <a:t>Garantizar </a:t>
          </a:r>
          <a:r>
            <a:rPr lang="es-MX" sz="2000" kern="1200" dirty="0" smtClean="0"/>
            <a:t>que se tomen medidas o se provean reparaciones cuando falle la rendición de cuentas</a:t>
          </a:r>
          <a:endParaRPr lang="es-ES" sz="2000" kern="1200" dirty="0"/>
        </a:p>
      </dsp:txBody>
      <dsp:txXfrm>
        <a:off x="4307840" y="0"/>
        <a:ext cx="2600960" cy="2275840"/>
      </dsp:txXfrm>
    </dsp:sp>
    <dsp:sp modelId="{4470C0F7-7228-45BC-991A-F4D124935FAA}">
      <dsp:nvSpPr>
        <dsp:cNvPr id="0" name=""/>
        <dsp:cNvSpPr/>
      </dsp:nvSpPr>
      <dsp:spPr>
        <a:xfrm>
          <a:off x="4153993" y="3019454"/>
          <a:ext cx="3558893" cy="2167466"/>
        </a:xfrm>
        <a:prstGeom prst="upArrow">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13F664-6C38-4174-B67D-6DFFAE62694A}">
      <dsp:nvSpPr>
        <dsp:cNvPr id="0" name=""/>
        <dsp:cNvSpPr/>
      </dsp:nvSpPr>
      <dsp:spPr>
        <a:xfrm>
          <a:off x="1219200" y="3142826"/>
          <a:ext cx="2600960" cy="227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s-ES" sz="2000" kern="1200" dirty="0" smtClean="0"/>
            <a:t>La obligación</a:t>
          </a:r>
        </a:p>
        <a:p>
          <a:pPr lvl="0" algn="ctr" defTabSz="889000">
            <a:lnSpc>
              <a:spcPct val="90000"/>
            </a:lnSpc>
            <a:spcBef>
              <a:spcPct val="0"/>
            </a:spcBef>
            <a:spcAft>
              <a:spcPct val="35000"/>
            </a:spcAft>
          </a:pPr>
          <a:r>
            <a:rPr lang="es-MX" sz="2000" kern="1200" dirty="0" smtClean="0"/>
            <a:t>de rendir cuentas y el derecho a obtener una respuesta</a:t>
          </a:r>
          <a:endParaRPr lang="es-ES" sz="2000" kern="1200" dirty="0"/>
        </a:p>
      </dsp:txBody>
      <dsp:txXfrm>
        <a:off x="1219200" y="3142826"/>
        <a:ext cx="2600960" cy="22758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A04B9E-DB7F-4789-8985-C66DCF6F22CD}">
      <dsp:nvSpPr>
        <dsp:cNvPr id="0" name=""/>
        <dsp:cNvSpPr/>
      </dsp:nvSpPr>
      <dsp:spPr>
        <a:xfrm rot="16200000">
          <a:off x="-1938999" y="1943364"/>
          <a:ext cx="5418667" cy="1531937"/>
        </a:xfrm>
        <a:prstGeom prst="flowChartManualOperation">
          <a:avLst/>
        </a:prstGeom>
        <a:solidFill>
          <a:schemeClr val="accent2">
            <a:hueOff val="0"/>
            <a:satOff val="0"/>
            <a:lumOff val="0"/>
            <a:alphaOff val="0"/>
          </a:schemeClr>
        </a:solidFill>
        <a:ln w="60325">
          <a:solidFill>
            <a:srgbClr val="FF0000"/>
          </a:solid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s-MX" sz="1800" kern="1200" dirty="0" smtClean="0"/>
            <a:t>Procesos de escrutinio público (</a:t>
          </a:r>
          <a:r>
            <a:rPr lang="es-MX" sz="1800" kern="1200" dirty="0" smtClean="0">
              <a:solidFill>
                <a:srgbClr val="FFC000"/>
              </a:solidFill>
            </a:rPr>
            <a:t>contralorías sociales, </a:t>
          </a:r>
          <a:r>
            <a:rPr lang="es-MX" sz="1800" kern="1200" dirty="0" smtClean="0"/>
            <a:t>auditorías ciudadanas)</a:t>
          </a:r>
          <a:endParaRPr lang="es-ES" sz="1800" kern="1200" dirty="0"/>
        </a:p>
      </dsp:txBody>
      <dsp:txXfrm rot="5400000">
        <a:off x="4366" y="1083732"/>
        <a:ext cx="1531937" cy="3251201"/>
      </dsp:txXfrm>
    </dsp:sp>
    <dsp:sp modelId="{1D82B590-0E1D-4EC4-A0FF-7E320082FCC5}">
      <dsp:nvSpPr>
        <dsp:cNvPr id="0" name=""/>
        <dsp:cNvSpPr/>
      </dsp:nvSpPr>
      <dsp:spPr>
        <a:xfrm rot="16200000">
          <a:off x="-292166" y="1943364"/>
          <a:ext cx="5418667" cy="1531937"/>
        </a:xfrm>
        <a:prstGeom prst="flowChartManualOperation">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s-MX" sz="1800" kern="1200" dirty="0" smtClean="0"/>
            <a:t>Mecanismos de representación (Asociaciones, Consejos, </a:t>
          </a:r>
          <a:r>
            <a:rPr lang="es-MX" sz="1800" kern="1200" dirty="0" smtClean="0">
              <a:solidFill>
                <a:srgbClr val="FFC000"/>
              </a:solidFill>
            </a:rPr>
            <a:t>Comités)</a:t>
          </a:r>
          <a:endParaRPr lang="es-ES" sz="1800" kern="1200" dirty="0">
            <a:solidFill>
              <a:srgbClr val="FFC000"/>
            </a:solidFill>
          </a:endParaRPr>
        </a:p>
      </dsp:txBody>
      <dsp:txXfrm rot="5400000">
        <a:off x="1651199" y="1083732"/>
        <a:ext cx="1531937" cy="3251201"/>
      </dsp:txXfrm>
    </dsp:sp>
    <dsp:sp modelId="{75F563AC-ACDF-4290-A9B5-05D3A035D6AD}">
      <dsp:nvSpPr>
        <dsp:cNvPr id="0" name=""/>
        <dsp:cNvSpPr/>
      </dsp:nvSpPr>
      <dsp:spPr>
        <a:xfrm rot="16200000">
          <a:off x="1354666" y="1943364"/>
          <a:ext cx="5418667" cy="1531937"/>
        </a:xfrm>
        <a:prstGeom prst="flowChartManualOperation">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s-MX" sz="1800" kern="1200" dirty="0" smtClean="0"/>
            <a:t>Planificación, gestión y seguimiento participativos de proyectos</a:t>
          </a:r>
          <a:endParaRPr lang="es-ES" sz="1800" kern="1200" dirty="0"/>
        </a:p>
      </dsp:txBody>
      <dsp:txXfrm rot="5400000">
        <a:off x="3298031" y="1083732"/>
        <a:ext cx="1531937" cy="3251201"/>
      </dsp:txXfrm>
    </dsp:sp>
    <dsp:sp modelId="{96FA921C-0EDA-4CBE-AAB8-F89FC9B0196E}">
      <dsp:nvSpPr>
        <dsp:cNvPr id="0" name=""/>
        <dsp:cNvSpPr/>
      </dsp:nvSpPr>
      <dsp:spPr>
        <a:xfrm rot="16200000">
          <a:off x="3001499" y="1943364"/>
          <a:ext cx="5418667" cy="1531937"/>
        </a:xfrm>
        <a:prstGeom prst="flowChartManualOperation">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s-ES" sz="1800" kern="1200" dirty="0" smtClean="0"/>
            <a:t>Mecanismos de queja</a:t>
          </a:r>
          <a:endParaRPr lang="es-ES" sz="1800" kern="1200" dirty="0"/>
        </a:p>
      </dsp:txBody>
      <dsp:txXfrm rot="5400000">
        <a:off x="4944864" y="1083732"/>
        <a:ext cx="1531937" cy="3251201"/>
      </dsp:txXfrm>
    </dsp:sp>
    <dsp:sp modelId="{A6CEC0B6-F091-4788-A23E-53965E7947F1}">
      <dsp:nvSpPr>
        <dsp:cNvPr id="0" name=""/>
        <dsp:cNvSpPr/>
      </dsp:nvSpPr>
      <dsp:spPr>
        <a:xfrm rot="16200000">
          <a:off x="4648332" y="1943364"/>
          <a:ext cx="5418667" cy="1531937"/>
        </a:xfrm>
        <a:prstGeom prst="flowChartManualOperation">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s-MX" sz="1800" kern="1200" dirty="0" smtClean="0"/>
            <a:t>Encuestas a usuarios (tarjetas de calificación ciudadana, satisfacción)</a:t>
          </a:r>
          <a:endParaRPr lang="es-ES" sz="1800" kern="1200" dirty="0"/>
        </a:p>
      </dsp:txBody>
      <dsp:txXfrm rot="5400000">
        <a:off x="6591697" y="1083732"/>
        <a:ext cx="1531937" cy="32512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A04B9E-DB7F-4789-8985-C66DCF6F22CD}">
      <dsp:nvSpPr>
        <dsp:cNvPr id="0" name=""/>
        <dsp:cNvSpPr/>
      </dsp:nvSpPr>
      <dsp:spPr>
        <a:xfrm rot="16200000">
          <a:off x="-1938999" y="1943364"/>
          <a:ext cx="5418667" cy="1531937"/>
        </a:xfrm>
        <a:prstGeom prst="flowChartManualOperation">
          <a:avLst/>
        </a:prstGeom>
        <a:solidFill>
          <a:schemeClr val="accent2">
            <a:hueOff val="0"/>
            <a:satOff val="0"/>
            <a:lumOff val="0"/>
            <a:alphaOff val="0"/>
          </a:schemeClr>
        </a:solidFill>
        <a:ln w="60325">
          <a:solidFill>
            <a:srgbClr val="FF0000"/>
          </a:solid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s-MX" sz="1800" kern="1200" dirty="0" smtClean="0"/>
            <a:t>Procesos de escrutinio público (</a:t>
          </a:r>
          <a:r>
            <a:rPr lang="es-MX" sz="1800" kern="1200" dirty="0" smtClean="0">
              <a:solidFill>
                <a:srgbClr val="FFC000"/>
              </a:solidFill>
            </a:rPr>
            <a:t>contralorías sociales, </a:t>
          </a:r>
          <a:r>
            <a:rPr lang="es-MX" sz="1800" kern="1200" dirty="0" smtClean="0"/>
            <a:t>auditorías ciudadanas)</a:t>
          </a:r>
          <a:endParaRPr lang="es-ES" sz="1800" kern="1200" dirty="0"/>
        </a:p>
      </dsp:txBody>
      <dsp:txXfrm rot="5400000">
        <a:off x="4366" y="1083732"/>
        <a:ext cx="1531937" cy="3251201"/>
      </dsp:txXfrm>
    </dsp:sp>
    <dsp:sp modelId="{1D82B590-0E1D-4EC4-A0FF-7E320082FCC5}">
      <dsp:nvSpPr>
        <dsp:cNvPr id="0" name=""/>
        <dsp:cNvSpPr/>
      </dsp:nvSpPr>
      <dsp:spPr>
        <a:xfrm rot="16200000">
          <a:off x="-292166" y="1943364"/>
          <a:ext cx="5418667" cy="1531937"/>
        </a:xfrm>
        <a:prstGeom prst="flowChartManualOperation">
          <a:avLst/>
        </a:prstGeom>
        <a:solidFill>
          <a:srgbClr val="FF000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s-MX" sz="1800" kern="1200" dirty="0" smtClean="0"/>
            <a:t>Mecanismos de representación (Asociaciones, Consejos, </a:t>
          </a:r>
          <a:r>
            <a:rPr lang="es-MX" sz="1800" kern="1200" dirty="0" smtClean="0">
              <a:solidFill>
                <a:srgbClr val="FFC000"/>
              </a:solidFill>
            </a:rPr>
            <a:t>Comités)</a:t>
          </a:r>
          <a:endParaRPr lang="es-ES" sz="1800" kern="1200" dirty="0">
            <a:solidFill>
              <a:srgbClr val="FFC000"/>
            </a:solidFill>
          </a:endParaRPr>
        </a:p>
      </dsp:txBody>
      <dsp:txXfrm rot="5400000">
        <a:off x="1651199" y="1083732"/>
        <a:ext cx="1531937" cy="3251201"/>
      </dsp:txXfrm>
    </dsp:sp>
    <dsp:sp modelId="{75F563AC-ACDF-4290-A9B5-05D3A035D6AD}">
      <dsp:nvSpPr>
        <dsp:cNvPr id="0" name=""/>
        <dsp:cNvSpPr/>
      </dsp:nvSpPr>
      <dsp:spPr>
        <a:xfrm rot="16200000">
          <a:off x="1354666" y="1943364"/>
          <a:ext cx="5418667" cy="1531937"/>
        </a:xfrm>
        <a:prstGeom prst="flowChartManualOperation">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s-MX" sz="1800" kern="1200" dirty="0" smtClean="0"/>
            <a:t>Planificación, gestión y seguimiento participativos de proyectos</a:t>
          </a:r>
          <a:endParaRPr lang="es-ES" sz="1800" kern="1200" dirty="0"/>
        </a:p>
      </dsp:txBody>
      <dsp:txXfrm rot="5400000">
        <a:off x="3298031" y="1083732"/>
        <a:ext cx="1531937" cy="3251201"/>
      </dsp:txXfrm>
    </dsp:sp>
    <dsp:sp modelId="{96FA921C-0EDA-4CBE-AAB8-F89FC9B0196E}">
      <dsp:nvSpPr>
        <dsp:cNvPr id="0" name=""/>
        <dsp:cNvSpPr/>
      </dsp:nvSpPr>
      <dsp:spPr>
        <a:xfrm rot="16200000">
          <a:off x="3001499" y="1943364"/>
          <a:ext cx="5418667" cy="1531937"/>
        </a:xfrm>
        <a:prstGeom prst="flowChartManualOperation">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s-ES" sz="1800" kern="1200" dirty="0" smtClean="0"/>
            <a:t>Mecanismos de queja</a:t>
          </a:r>
          <a:endParaRPr lang="es-ES" sz="1800" kern="1200" dirty="0"/>
        </a:p>
      </dsp:txBody>
      <dsp:txXfrm rot="5400000">
        <a:off x="4944864" y="1083732"/>
        <a:ext cx="1531937" cy="3251201"/>
      </dsp:txXfrm>
    </dsp:sp>
    <dsp:sp modelId="{A6CEC0B6-F091-4788-A23E-53965E7947F1}">
      <dsp:nvSpPr>
        <dsp:cNvPr id="0" name=""/>
        <dsp:cNvSpPr/>
      </dsp:nvSpPr>
      <dsp:spPr>
        <a:xfrm rot="16200000">
          <a:off x="4648332" y="1943364"/>
          <a:ext cx="5418667" cy="1531937"/>
        </a:xfrm>
        <a:prstGeom prst="flowChartManualOperation">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es-MX" sz="1800" kern="1200" dirty="0" smtClean="0"/>
            <a:t>Encuestas a usuarios (tarjetas de calificación ciudadana, satisfacción)</a:t>
          </a:r>
          <a:endParaRPr lang="es-ES" sz="1800" kern="1200" dirty="0"/>
        </a:p>
      </dsp:txBody>
      <dsp:txXfrm rot="5400000">
        <a:off x="6591697" y="1083732"/>
        <a:ext cx="1531937" cy="325120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242A94-AE31-45F1-9841-B47CC3586C69}">
      <dsp:nvSpPr>
        <dsp:cNvPr id="0" name=""/>
        <dsp:cNvSpPr/>
      </dsp:nvSpPr>
      <dsp:spPr>
        <a:xfrm>
          <a:off x="2052227" y="10"/>
          <a:ext cx="3024336" cy="3024336"/>
        </a:xfrm>
        <a:prstGeom prst="ellipse">
          <a:avLst/>
        </a:prstGeom>
        <a:solidFill>
          <a:schemeClr val="accent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s-MX" sz="1800" kern="1200" dirty="0" smtClean="0"/>
            <a:t>Sistema Estatal de Fiscalización</a:t>
          </a:r>
          <a:endParaRPr lang="es-MX" sz="1800" kern="1200" dirty="0"/>
        </a:p>
      </dsp:txBody>
      <dsp:txXfrm>
        <a:off x="2455472" y="529268"/>
        <a:ext cx="2217846" cy="1360951"/>
      </dsp:txXfrm>
    </dsp:sp>
    <dsp:sp modelId="{19EFC4F5-A718-4FD3-B412-EB7E8CADFFC3}">
      <dsp:nvSpPr>
        <dsp:cNvPr id="0" name=""/>
        <dsp:cNvSpPr/>
      </dsp:nvSpPr>
      <dsp:spPr>
        <a:xfrm>
          <a:off x="3143509" y="1953217"/>
          <a:ext cx="3024336" cy="3024336"/>
        </a:xfrm>
        <a:prstGeom prst="ellipse">
          <a:avLst/>
        </a:prstGeom>
        <a:solidFill>
          <a:schemeClr val="accent2">
            <a:alpha val="50000"/>
            <a:hueOff val="-419062"/>
            <a:satOff val="-4829"/>
            <a:lumOff val="1079"/>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s-MX" sz="1800" kern="1200" dirty="0" smtClean="0"/>
            <a:t>Sistema Nacional de Transparencia</a:t>
          </a:r>
          <a:r>
            <a:rPr lang="es-MX" sz="1800" kern="1200" baseline="30000" dirty="0" smtClean="0"/>
            <a:t>**/</a:t>
          </a:r>
          <a:endParaRPr lang="es-MX" sz="1800" kern="1200" baseline="30000" dirty="0"/>
        </a:p>
      </dsp:txBody>
      <dsp:txXfrm>
        <a:off x="4068452" y="2734503"/>
        <a:ext cx="1814601" cy="1663384"/>
      </dsp:txXfrm>
    </dsp:sp>
    <dsp:sp modelId="{675BAA76-EC0E-4E93-927C-390B3735E6D5}">
      <dsp:nvSpPr>
        <dsp:cNvPr id="0" name=""/>
        <dsp:cNvSpPr/>
      </dsp:nvSpPr>
      <dsp:spPr>
        <a:xfrm>
          <a:off x="960946" y="1953217"/>
          <a:ext cx="3024336" cy="3024336"/>
        </a:xfrm>
        <a:prstGeom prst="ellipse">
          <a:avLst/>
        </a:prstGeom>
        <a:solidFill>
          <a:schemeClr val="accent2">
            <a:alpha val="50000"/>
            <a:hueOff val="-838123"/>
            <a:satOff val="-9658"/>
            <a:lumOff val="2159"/>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s-MX" sz="1800" kern="1200" dirty="0" smtClean="0"/>
            <a:t>Sistema Estatal Anticorrupción</a:t>
          </a:r>
          <a:endParaRPr lang="es-MX" sz="1800" kern="1200" dirty="0"/>
        </a:p>
      </dsp:txBody>
      <dsp:txXfrm>
        <a:off x="1245738" y="2734503"/>
        <a:ext cx="1814601" cy="166338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9FF1DD-9386-486F-A4D3-FC311F5AFD14}">
      <dsp:nvSpPr>
        <dsp:cNvPr id="0" name=""/>
        <dsp:cNvSpPr/>
      </dsp:nvSpPr>
      <dsp:spPr>
        <a:xfrm>
          <a:off x="2095075" y="994829"/>
          <a:ext cx="4368800" cy="1517226"/>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8865ADA-2EE7-4490-B7C3-849E3A398A2A}">
      <dsp:nvSpPr>
        <dsp:cNvPr id="0" name=""/>
        <dsp:cNvSpPr/>
      </dsp:nvSpPr>
      <dsp:spPr>
        <a:xfrm>
          <a:off x="3989916" y="3935306"/>
          <a:ext cx="846666" cy="541866"/>
        </a:xfrm>
        <a:prstGeom prst="downArrow">
          <a:avLst/>
        </a:prstGeom>
        <a:gradFill rotWithShape="0">
          <a:gsLst>
            <a:gs pos="0">
              <a:schemeClr val="accent1">
                <a:tint val="60000"/>
                <a:hueOff val="0"/>
                <a:satOff val="0"/>
                <a:lumOff val="0"/>
                <a:alphaOff val="0"/>
                <a:tint val="80000"/>
                <a:lumMod val="105000"/>
              </a:schemeClr>
            </a:gs>
            <a:gs pos="100000">
              <a:schemeClr val="accent1">
                <a:tint val="60000"/>
                <a:hueOff val="0"/>
                <a:satOff val="0"/>
                <a:lumOff val="0"/>
                <a:alphaOff val="0"/>
                <a:tint val="90000"/>
              </a:schemeClr>
            </a:gs>
          </a:gsLst>
          <a:lin ang="5400000" scaled="0"/>
        </a:gradFill>
        <a:ln w="9525" cap="rnd" cmpd="sng" algn="ctr">
          <a:solidFill>
            <a:schemeClr val="lt1">
              <a:hueOff val="0"/>
              <a:satOff val="0"/>
              <a:lumOff val="0"/>
              <a:alphaOff val="0"/>
            </a:schemeClr>
          </a:solidFill>
          <a:prstDash val="solid"/>
        </a:ln>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 modelId="{2E1CCF88-ADEC-4CDA-AC9E-A58F5131A786}">
      <dsp:nvSpPr>
        <dsp:cNvPr id="0" name=""/>
        <dsp:cNvSpPr/>
      </dsp:nvSpPr>
      <dsp:spPr>
        <a:xfrm>
          <a:off x="9" y="4368800"/>
          <a:ext cx="8826480" cy="101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just" defTabSz="889000">
            <a:lnSpc>
              <a:spcPct val="90000"/>
            </a:lnSpc>
            <a:spcBef>
              <a:spcPct val="0"/>
            </a:spcBef>
            <a:spcAft>
              <a:spcPct val="35000"/>
            </a:spcAft>
          </a:pPr>
          <a:r>
            <a:rPr lang="es-ES" sz="2000" b="1" kern="1200" dirty="0" smtClean="0">
              <a:solidFill>
                <a:srgbClr val="FFC000"/>
              </a:solidFill>
            </a:rPr>
            <a:t>Mecanismos para facilitar el funcionamiento de las instancias de contraloría social existentes, así como para recibir directamente información generada por esas instancias y formas de participación social</a:t>
          </a:r>
          <a:endParaRPr lang="es-ES" sz="2000" b="1" kern="1200" dirty="0">
            <a:solidFill>
              <a:srgbClr val="FFC000"/>
            </a:solidFill>
          </a:endParaRPr>
        </a:p>
      </dsp:txBody>
      <dsp:txXfrm>
        <a:off x="9" y="4368800"/>
        <a:ext cx="8826480" cy="1016000"/>
      </dsp:txXfrm>
    </dsp:sp>
    <dsp:sp modelId="{774FCF4A-11F3-48D8-AD05-729E0B276DC3}">
      <dsp:nvSpPr>
        <dsp:cNvPr id="0" name=""/>
        <dsp:cNvSpPr/>
      </dsp:nvSpPr>
      <dsp:spPr>
        <a:xfrm>
          <a:off x="3810423" y="1854538"/>
          <a:ext cx="1524000" cy="1524000"/>
        </a:xfrm>
        <a:prstGeom prst="ellipse">
          <a:avLst/>
        </a:prstGeom>
        <a:gradFill rotWithShape="0">
          <a:gsLst>
            <a:gs pos="0">
              <a:schemeClr val="accent1">
                <a:hueOff val="0"/>
                <a:satOff val="0"/>
                <a:lumOff val="0"/>
                <a:alphaOff val="0"/>
                <a:tint val="80000"/>
                <a:lumMod val="105000"/>
              </a:schemeClr>
            </a:gs>
            <a:gs pos="100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s-ES" sz="4000" kern="1200" dirty="0" smtClean="0"/>
            <a:t>CC</a:t>
          </a:r>
          <a:endParaRPr lang="es-ES" sz="4000" kern="1200" dirty="0"/>
        </a:p>
      </dsp:txBody>
      <dsp:txXfrm>
        <a:off x="4033608" y="2077723"/>
        <a:ext cx="1077630" cy="1077630"/>
      </dsp:txXfrm>
    </dsp:sp>
    <dsp:sp modelId="{7B705644-998F-4E2A-8538-D9E7C4EA5E16}">
      <dsp:nvSpPr>
        <dsp:cNvPr id="0" name=""/>
        <dsp:cNvSpPr/>
      </dsp:nvSpPr>
      <dsp:spPr>
        <a:xfrm>
          <a:off x="2719916" y="711200"/>
          <a:ext cx="1524000" cy="1524000"/>
        </a:xfrm>
        <a:prstGeom prst="ellipse">
          <a:avLst/>
        </a:prstGeom>
        <a:gradFill rotWithShape="0">
          <a:gsLst>
            <a:gs pos="0">
              <a:schemeClr val="accent1">
                <a:hueOff val="0"/>
                <a:satOff val="0"/>
                <a:lumOff val="0"/>
                <a:alphaOff val="0"/>
                <a:tint val="80000"/>
                <a:lumMod val="105000"/>
              </a:schemeClr>
            </a:gs>
            <a:gs pos="100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s-ES" sz="4000" kern="1200" dirty="0" smtClean="0"/>
            <a:t>CPS</a:t>
          </a:r>
          <a:endParaRPr lang="es-ES" sz="4000" kern="1200" dirty="0"/>
        </a:p>
      </dsp:txBody>
      <dsp:txXfrm>
        <a:off x="2943101" y="934385"/>
        <a:ext cx="1077630" cy="1077630"/>
      </dsp:txXfrm>
    </dsp:sp>
    <dsp:sp modelId="{CE9A519B-ACEC-494E-A491-F3D1B6A23D8B}">
      <dsp:nvSpPr>
        <dsp:cNvPr id="0" name=""/>
        <dsp:cNvSpPr/>
      </dsp:nvSpPr>
      <dsp:spPr>
        <a:xfrm>
          <a:off x="4277783" y="342730"/>
          <a:ext cx="1524000" cy="1524000"/>
        </a:xfrm>
        <a:prstGeom prst="ellipse">
          <a:avLst/>
        </a:prstGeom>
        <a:gradFill rotWithShape="0">
          <a:gsLst>
            <a:gs pos="0">
              <a:schemeClr val="accent1">
                <a:hueOff val="0"/>
                <a:satOff val="0"/>
                <a:lumOff val="0"/>
                <a:alphaOff val="0"/>
                <a:tint val="80000"/>
                <a:lumMod val="105000"/>
              </a:schemeClr>
            </a:gs>
            <a:gs pos="100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s-ES" sz="4000" kern="1200" dirty="0" smtClean="0"/>
            <a:t>CE</a:t>
          </a:r>
          <a:endParaRPr lang="es-ES" sz="4000" kern="1200" dirty="0"/>
        </a:p>
      </dsp:txBody>
      <dsp:txXfrm>
        <a:off x="4500968" y="565915"/>
        <a:ext cx="1077630" cy="1077630"/>
      </dsp:txXfrm>
    </dsp:sp>
    <dsp:sp modelId="{273CFA96-7362-40E3-B555-7C2721104421}">
      <dsp:nvSpPr>
        <dsp:cNvPr id="0" name=""/>
        <dsp:cNvSpPr/>
      </dsp:nvSpPr>
      <dsp:spPr>
        <a:xfrm>
          <a:off x="1915562" y="1075253"/>
          <a:ext cx="4741333" cy="3793066"/>
        </a:xfrm>
        <a:prstGeom prst="funnel">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544BE1-51E2-470E-91E1-F075AA248066}" type="datetimeFigureOut">
              <a:rPr lang="es-MX" smtClean="0"/>
              <a:t>08/04/2019</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AB2387-B70F-4F3A-BE7F-97E82F764127}" type="slidenum">
              <a:rPr lang="es-MX" smtClean="0"/>
              <a:t>‹Nº›</a:t>
            </a:fld>
            <a:endParaRPr lang="es-MX"/>
          </a:p>
        </p:txBody>
      </p:sp>
    </p:spTree>
    <p:extLst>
      <p:ext uri="{BB962C8B-B14F-4D97-AF65-F5344CB8AC3E}">
        <p14:creationId xmlns:p14="http://schemas.microsoft.com/office/powerpoint/2010/main" val="1716891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81AB2387-B70F-4F3A-BE7F-97E82F764127}" type="slidenum">
              <a:rPr lang="es-MX" smtClean="0"/>
              <a:t>1</a:t>
            </a:fld>
            <a:endParaRPr lang="es-MX"/>
          </a:p>
        </p:txBody>
      </p:sp>
    </p:spTree>
    <p:extLst>
      <p:ext uri="{BB962C8B-B14F-4D97-AF65-F5344CB8AC3E}">
        <p14:creationId xmlns:p14="http://schemas.microsoft.com/office/powerpoint/2010/main" val="55769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717550" y="1162050"/>
            <a:ext cx="5575300" cy="3136900"/>
          </a:xfrm>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0AF7C953-FFE8-4ABC-8039-7A5D99F86016}" type="slidenum">
              <a:rPr lang="es-MX" smtClean="0"/>
              <a:t>26</a:t>
            </a:fld>
            <a:endParaRPr lang="es-MX"/>
          </a:p>
        </p:txBody>
      </p:sp>
    </p:spTree>
    <p:extLst>
      <p:ext uri="{BB962C8B-B14F-4D97-AF65-F5344CB8AC3E}">
        <p14:creationId xmlns:p14="http://schemas.microsoft.com/office/powerpoint/2010/main" val="1093484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717550" y="1162050"/>
            <a:ext cx="5575300" cy="3136900"/>
          </a:xfrm>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0AF7C953-FFE8-4ABC-8039-7A5D99F86016}" type="slidenum">
              <a:rPr lang="es-MX" smtClean="0"/>
              <a:t>27</a:t>
            </a:fld>
            <a:endParaRPr lang="es-MX"/>
          </a:p>
        </p:txBody>
      </p:sp>
    </p:spTree>
    <p:extLst>
      <p:ext uri="{BB962C8B-B14F-4D97-AF65-F5344CB8AC3E}">
        <p14:creationId xmlns:p14="http://schemas.microsoft.com/office/powerpoint/2010/main" val="2643077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smtClean="0"/>
          </a:p>
        </p:txBody>
      </p:sp>
      <p:sp>
        <p:nvSpPr>
          <p:cNvPr id="5632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BB048A5E-BBCB-482F-87A1-9F56CE3BC91E}" type="slidenum">
              <a:rPr lang="es-ES" altLang="es-MX" sz="1200"/>
              <a:pPr eaLnBrk="1" hangingPunct="1"/>
              <a:t>11</a:t>
            </a:fld>
            <a:endParaRPr lang="es-ES" altLang="es-MX" sz="1200"/>
          </a:p>
        </p:txBody>
      </p:sp>
    </p:spTree>
    <p:extLst>
      <p:ext uri="{BB962C8B-B14F-4D97-AF65-F5344CB8AC3E}">
        <p14:creationId xmlns:p14="http://schemas.microsoft.com/office/powerpoint/2010/main" val="177427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smtClean="0"/>
          </a:p>
        </p:txBody>
      </p:sp>
      <p:sp>
        <p:nvSpPr>
          <p:cNvPr id="5837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fld id="{4BCCC495-2DDE-4832-9EBC-737FB9D45463}" type="slidenum">
              <a:rPr lang="es-ES" altLang="es-MX" sz="1200"/>
              <a:pPr eaLnBrk="1" hangingPunct="1"/>
              <a:t>12</a:t>
            </a:fld>
            <a:endParaRPr lang="es-ES" altLang="es-MX" sz="1200"/>
          </a:p>
        </p:txBody>
      </p:sp>
    </p:spTree>
    <p:extLst>
      <p:ext uri="{BB962C8B-B14F-4D97-AF65-F5344CB8AC3E}">
        <p14:creationId xmlns:p14="http://schemas.microsoft.com/office/powerpoint/2010/main" val="2675218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717550" y="1162050"/>
            <a:ext cx="5575300" cy="3136900"/>
          </a:xfrm>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0AF7C953-FFE8-4ABC-8039-7A5D99F86016}" type="slidenum">
              <a:rPr lang="es-MX" smtClean="0"/>
              <a:t>16</a:t>
            </a:fld>
            <a:endParaRPr lang="es-MX"/>
          </a:p>
        </p:txBody>
      </p:sp>
    </p:spTree>
    <p:extLst>
      <p:ext uri="{BB962C8B-B14F-4D97-AF65-F5344CB8AC3E}">
        <p14:creationId xmlns:p14="http://schemas.microsoft.com/office/powerpoint/2010/main" val="2703774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717550" y="1162050"/>
            <a:ext cx="5575300" cy="3136900"/>
          </a:xfrm>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0AF7C953-FFE8-4ABC-8039-7A5D99F86016}" type="slidenum">
              <a:rPr lang="es-MX" smtClean="0"/>
              <a:t>17</a:t>
            </a:fld>
            <a:endParaRPr lang="es-MX"/>
          </a:p>
        </p:txBody>
      </p:sp>
    </p:spTree>
    <p:extLst>
      <p:ext uri="{BB962C8B-B14F-4D97-AF65-F5344CB8AC3E}">
        <p14:creationId xmlns:p14="http://schemas.microsoft.com/office/powerpoint/2010/main" val="323468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717550" y="1162050"/>
            <a:ext cx="5575300" cy="3136900"/>
          </a:xfrm>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0AF7C953-FFE8-4ABC-8039-7A5D99F86016}" type="slidenum">
              <a:rPr lang="es-MX" smtClean="0"/>
              <a:t>18</a:t>
            </a:fld>
            <a:endParaRPr lang="es-MX"/>
          </a:p>
        </p:txBody>
      </p:sp>
    </p:spTree>
    <p:extLst>
      <p:ext uri="{BB962C8B-B14F-4D97-AF65-F5344CB8AC3E}">
        <p14:creationId xmlns:p14="http://schemas.microsoft.com/office/powerpoint/2010/main" val="1280673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717550" y="1162050"/>
            <a:ext cx="5575300" cy="3136900"/>
          </a:xfrm>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0AF7C953-FFE8-4ABC-8039-7A5D99F86016}" type="slidenum">
              <a:rPr lang="es-MX" smtClean="0"/>
              <a:t>19</a:t>
            </a:fld>
            <a:endParaRPr lang="es-MX"/>
          </a:p>
        </p:txBody>
      </p:sp>
    </p:spTree>
    <p:extLst>
      <p:ext uri="{BB962C8B-B14F-4D97-AF65-F5344CB8AC3E}">
        <p14:creationId xmlns:p14="http://schemas.microsoft.com/office/powerpoint/2010/main" val="128578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717550" y="1162050"/>
            <a:ext cx="5575300" cy="3136900"/>
          </a:xfrm>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0AF7C953-FFE8-4ABC-8039-7A5D99F86016}" type="slidenum">
              <a:rPr lang="es-MX" smtClean="0"/>
              <a:t>20</a:t>
            </a:fld>
            <a:endParaRPr lang="es-MX"/>
          </a:p>
        </p:txBody>
      </p:sp>
    </p:spTree>
    <p:extLst>
      <p:ext uri="{BB962C8B-B14F-4D97-AF65-F5344CB8AC3E}">
        <p14:creationId xmlns:p14="http://schemas.microsoft.com/office/powerpoint/2010/main" val="2552349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717550" y="1162050"/>
            <a:ext cx="5575300" cy="3136900"/>
          </a:xfrm>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E5FBCB0D-1598-4FD7-BAA8-CE8C50840827}" type="slidenum">
              <a:rPr lang="es-MX" smtClean="0"/>
              <a:t>21</a:t>
            </a:fld>
            <a:endParaRPr lang="es-MX"/>
          </a:p>
        </p:txBody>
      </p:sp>
    </p:spTree>
    <p:extLst>
      <p:ext uri="{BB962C8B-B14F-4D97-AF65-F5344CB8AC3E}">
        <p14:creationId xmlns:p14="http://schemas.microsoft.com/office/powerpoint/2010/main" val="1109759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4/8/2019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766975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586B75A-687E-405C-8A0B-8D00578BA2C3}" type="datetimeFigureOut">
              <a:rPr lang="en-US" smtClean="0"/>
              <a:pPr/>
              <a:t>4/8/2019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5402648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smtClean="0"/>
              <a:pPr/>
              <a:t>4/8/2019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47815030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s-ES" smtClean="0"/>
              <a:t>Haga clic para modificar el estilo de título del patrón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s-ES" smtClean="0"/>
              <a:t>Editar el estilo de texto del patrón</a:t>
            </a:r>
          </a:p>
        </p:txBody>
      </p:sp>
      <p:sp>
        <p:nvSpPr>
          <p:cNvPr id="2" name="Date Placeholder 1"/>
          <p:cNvSpPr>
            <a:spLocks noGrp="1"/>
          </p:cNvSpPr>
          <p:nvPr>
            <p:ph type="dt" sz="half" idx="10"/>
          </p:nvPr>
        </p:nvSpPr>
        <p:spPr/>
        <p:txBody>
          <a:bodyPr/>
          <a:lstStyle/>
          <a:p>
            <a:fld id="{5586B75A-687E-405C-8A0B-8D00578BA2C3}" type="datetimeFigureOut">
              <a:rPr lang="en-US" smtClean="0"/>
              <a:pPr/>
              <a:t>4/8/2019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91635686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4/8/2019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1132055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4/8/2019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649621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4/8/2019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240130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smtClean="0"/>
              <a:pPr/>
              <a:t>4/8/2019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114031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4/8/2019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560499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4/8/2019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645327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4/8/2019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66614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4/8/2019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737056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586B75A-687E-405C-8A0B-8D00578BA2C3}" type="datetimeFigureOut">
              <a:rPr lang="en-US" smtClean="0"/>
              <a:pPr/>
              <a:t>4/8/2019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015702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s-ES" smtClean="0"/>
              <a:t>Haga clic para modificar el estilo de título del patrón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a:xfrm>
            <a:off x="3885810" y="6041362"/>
            <a:ext cx="976879" cy="365125"/>
          </a:xfrm>
        </p:spPr>
        <p:txBody>
          <a:bodyPr/>
          <a:lstStyle/>
          <a:p>
            <a:fld id="{5586B75A-687E-405C-8A0B-8D00578BA2C3}" type="datetimeFigureOut">
              <a:rPr lang="en-US" smtClean="0"/>
              <a:pPr/>
              <a:t>4/8/2019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708544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5586B75A-687E-405C-8A0B-8D00578BA2C3}" type="datetimeFigureOut">
              <a:rPr lang="en-US" smtClean="0"/>
              <a:pPr/>
              <a:t>4/8/2019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084062185"/>
      </p:ext>
    </p:extLst>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16401" y="1766647"/>
            <a:ext cx="10572000" cy="2971051"/>
          </a:xfrm>
        </p:spPr>
        <p:txBody>
          <a:bodyPr>
            <a:normAutofit/>
          </a:bodyPr>
          <a:lstStyle/>
          <a:p>
            <a:pPr algn="just"/>
            <a:r>
              <a:rPr lang="es-MX" sz="3400" dirty="0" smtClean="0"/>
              <a:t>Rendición de cuentas social: el Comité de Participación Ciudadana y la Contraloría Social en el Sistema Estatal Anticorrupción </a:t>
            </a:r>
            <a:endParaRPr lang="es-MX" sz="3400" dirty="0"/>
          </a:p>
        </p:txBody>
      </p:sp>
      <p:sp>
        <p:nvSpPr>
          <p:cNvPr id="3" name="Subtítulo 2"/>
          <p:cNvSpPr>
            <a:spLocks noGrp="1"/>
          </p:cNvSpPr>
          <p:nvPr>
            <p:ph type="subTitle" idx="1"/>
          </p:nvPr>
        </p:nvSpPr>
        <p:spPr>
          <a:xfrm>
            <a:off x="1620000" y="5406116"/>
            <a:ext cx="10572000" cy="434974"/>
          </a:xfrm>
        </p:spPr>
        <p:txBody>
          <a:bodyPr>
            <a:normAutofit fontScale="92500" lnSpcReduction="10000"/>
          </a:bodyPr>
          <a:lstStyle/>
          <a:p>
            <a:pPr algn="ctr"/>
            <a:r>
              <a:rPr lang="es-MX" sz="2700" b="1" dirty="0" smtClean="0">
                <a:solidFill>
                  <a:srgbClr val="FFC000"/>
                </a:solidFill>
              </a:rPr>
              <a:t>Dra. Nancy García Vázquez </a:t>
            </a:r>
            <a:endParaRPr lang="es-MX" sz="2700" b="1" dirty="0">
              <a:solidFill>
                <a:srgbClr val="FFC000"/>
              </a:solidFill>
            </a:endParaRPr>
          </a:p>
        </p:txBody>
      </p:sp>
      <p:pic>
        <p:nvPicPr>
          <p:cNvPr id="4" name="Picture 2"/>
          <p:cNvPicPr/>
          <p:nvPr/>
        </p:nvPicPr>
        <p:blipFill>
          <a:blip r:embed="rId3">
            <a:extLst>
              <a:ext uri="{28A0092B-C50C-407E-A947-70E740481C1C}">
                <a14:useLocalDpi xmlns:a14="http://schemas.microsoft.com/office/drawing/2010/main" val="0"/>
              </a:ext>
            </a:extLst>
          </a:blip>
          <a:srcRect/>
          <a:stretch>
            <a:fillRect/>
          </a:stretch>
        </p:blipFill>
        <p:spPr bwMode="auto">
          <a:xfrm>
            <a:off x="3822700" y="855342"/>
            <a:ext cx="4943566" cy="1500326"/>
          </a:xfrm>
          <a:prstGeom prst="rect">
            <a:avLst/>
          </a:prstGeom>
          <a:noFill/>
        </p:spPr>
      </p:pic>
    </p:spTree>
    <p:extLst>
      <p:ext uri="{BB962C8B-B14F-4D97-AF65-F5344CB8AC3E}">
        <p14:creationId xmlns:p14="http://schemas.microsoft.com/office/powerpoint/2010/main" val="3866206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0" dirty="0" smtClean="0"/>
              <a:t>La Contraloría Social: necesidad de su institucionalización </a:t>
            </a:r>
            <a:endParaRPr lang="es-MX" b="0" dirty="0"/>
          </a:p>
        </p:txBody>
      </p:sp>
      <p:sp>
        <p:nvSpPr>
          <p:cNvPr id="3" name="Marcador de contenido 2"/>
          <p:cNvSpPr>
            <a:spLocks noGrp="1"/>
          </p:cNvSpPr>
          <p:nvPr>
            <p:ph idx="1"/>
          </p:nvPr>
        </p:nvSpPr>
        <p:spPr/>
        <p:txBody>
          <a:bodyPr>
            <a:normAutofit/>
          </a:bodyPr>
          <a:lstStyle/>
          <a:p>
            <a:pPr algn="just"/>
            <a:r>
              <a:rPr lang="es-MX" dirty="0" smtClean="0"/>
              <a:t>El  Estado </a:t>
            </a:r>
            <a:r>
              <a:rPr lang="es-MX" dirty="0" smtClean="0">
                <a:solidFill>
                  <a:srgbClr val="FFC000"/>
                </a:solidFill>
              </a:rPr>
              <a:t>debe garantizar </a:t>
            </a:r>
            <a:r>
              <a:rPr lang="es-MX" dirty="0">
                <a:solidFill>
                  <a:srgbClr val="FFC000"/>
                </a:solidFill>
              </a:rPr>
              <a:t>las condiciones mínimas </a:t>
            </a:r>
            <a:r>
              <a:rPr lang="es-MX" dirty="0"/>
              <a:t>para que los ciudadanos y sus organizaciones puedan ejercer </a:t>
            </a:r>
            <a:r>
              <a:rPr lang="es-MX" dirty="0" smtClean="0"/>
              <a:t>la CS sin </a:t>
            </a:r>
            <a:r>
              <a:rPr lang="es-MX" dirty="0"/>
              <a:t>trabas, permitiendo el acceso a la información sobre la gestión de cada entidad oficial, </a:t>
            </a:r>
            <a:r>
              <a:rPr lang="es-MX" dirty="0">
                <a:solidFill>
                  <a:srgbClr val="FFC000"/>
                </a:solidFill>
              </a:rPr>
              <a:t>y propiciando la profesionalización, capacitación y adiestramiento de la burocracia pública</a:t>
            </a:r>
            <a:r>
              <a:rPr lang="es-MX" dirty="0"/>
              <a:t> para que contribuyan al desarrollo efectivo de los mecanismos de control o auditoría social. </a:t>
            </a:r>
          </a:p>
          <a:p>
            <a:pPr algn="just"/>
            <a:r>
              <a:rPr lang="es-MX" dirty="0" smtClean="0"/>
              <a:t>Es </a:t>
            </a:r>
            <a:r>
              <a:rPr lang="es-MX" dirty="0"/>
              <a:t>necesario </a:t>
            </a:r>
            <a:r>
              <a:rPr lang="es-MX" dirty="0">
                <a:solidFill>
                  <a:srgbClr val="FFC000"/>
                </a:solidFill>
              </a:rPr>
              <a:t>proponer e implementar estructuras de </a:t>
            </a:r>
            <a:r>
              <a:rPr lang="es-MX" dirty="0" smtClean="0">
                <a:solidFill>
                  <a:srgbClr val="FFC000"/>
                </a:solidFill>
              </a:rPr>
              <a:t>controlaría, </a:t>
            </a:r>
            <a:r>
              <a:rPr lang="es-MX" dirty="0">
                <a:solidFill>
                  <a:srgbClr val="FFC000"/>
                </a:solidFill>
              </a:rPr>
              <a:t>pero con personal técnico calificado </a:t>
            </a:r>
            <a:r>
              <a:rPr lang="es-MX" dirty="0"/>
              <a:t>para dar respuestas a la población y, por ende, ayudar a la estabilidad del sistema democrático, haciéndolo más participativo y </a:t>
            </a:r>
            <a:r>
              <a:rPr lang="es-MX" dirty="0" smtClean="0"/>
              <a:t>protagónico</a:t>
            </a:r>
          </a:p>
          <a:p>
            <a:pPr algn="just"/>
            <a:r>
              <a:rPr lang="es-MX" dirty="0" smtClean="0"/>
              <a:t>La </a:t>
            </a:r>
            <a:r>
              <a:rPr lang="es-MX" dirty="0"/>
              <a:t>contraloría social ayudaría a consolidar el sistema democrático, incentivando la conciencia de participación ciudadana y fortaleciendo las relaciones entre la sociedad y el Estado.</a:t>
            </a:r>
          </a:p>
        </p:txBody>
      </p:sp>
    </p:spTree>
    <p:extLst>
      <p:ext uri="{BB962C8B-B14F-4D97-AF65-F5344CB8AC3E}">
        <p14:creationId xmlns:p14="http://schemas.microsoft.com/office/powerpoint/2010/main" val="484202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a:xfrm>
            <a:off x="1774825" y="333376"/>
            <a:ext cx="8713788" cy="792163"/>
          </a:xfrm>
        </p:spPr>
        <p:txBody>
          <a:bodyPr/>
          <a:lstStyle/>
          <a:p>
            <a:pPr algn="l" eaLnBrk="1" hangingPunct="1"/>
            <a:r>
              <a:rPr lang="es-ES" altLang="es-MX" b="1" dirty="0" smtClean="0"/>
              <a:t>Marco normativo federal</a:t>
            </a:r>
            <a:endParaRPr lang="es-MX" altLang="es-MX" sz="4200" dirty="0"/>
          </a:p>
        </p:txBody>
      </p:sp>
      <p:sp>
        <p:nvSpPr>
          <p:cNvPr id="8195" name="2 Marcador de contenido"/>
          <p:cNvSpPr>
            <a:spLocks noGrp="1"/>
          </p:cNvSpPr>
          <p:nvPr>
            <p:ph idx="1"/>
          </p:nvPr>
        </p:nvSpPr>
        <p:spPr>
          <a:xfrm>
            <a:off x="430214" y="2347914"/>
            <a:ext cx="9615485" cy="4105275"/>
          </a:xfrm>
        </p:spPr>
        <p:txBody>
          <a:bodyPr>
            <a:normAutofit fontScale="85000" lnSpcReduction="20000"/>
          </a:bodyPr>
          <a:lstStyle/>
          <a:p>
            <a:pPr marL="285750" lvl="1">
              <a:buFont typeface="Wingdings" pitchFamily="2" charset="2"/>
              <a:buChar char="ü"/>
              <a:defRPr/>
            </a:pPr>
            <a:r>
              <a:rPr lang="es-ES" sz="2200" dirty="0"/>
              <a:t>Constitución Política de los Estados Unidos Mexicanos</a:t>
            </a:r>
          </a:p>
          <a:p>
            <a:pPr marL="285750" lvl="1">
              <a:buFont typeface="Wingdings" pitchFamily="2" charset="2"/>
              <a:buChar char="ü"/>
              <a:defRPr/>
            </a:pPr>
            <a:endParaRPr lang="es-MX" sz="1400" dirty="0"/>
          </a:p>
          <a:p>
            <a:pPr marL="285750" lvl="1">
              <a:buFont typeface="Wingdings" pitchFamily="2" charset="2"/>
              <a:buChar char="ü"/>
              <a:defRPr/>
            </a:pPr>
            <a:r>
              <a:rPr lang="es-ES" sz="2200" dirty="0"/>
              <a:t>Ley General de Desarrollo Social</a:t>
            </a:r>
            <a:endParaRPr lang="es-MX" sz="2200" dirty="0"/>
          </a:p>
          <a:p>
            <a:pPr marL="285750" lvl="1">
              <a:buFont typeface="Wingdings" pitchFamily="2" charset="2"/>
              <a:buChar char="ü"/>
              <a:defRPr/>
            </a:pPr>
            <a:endParaRPr lang="es-ES" sz="1400" dirty="0"/>
          </a:p>
          <a:p>
            <a:pPr marL="285750" lvl="1">
              <a:buFont typeface="Wingdings" pitchFamily="2" charset="2"/>
              <a:buChar char="ü"/>
              <a:defRPr/>
            </a:pPr>
            <a:r>
              <a:rPr lang="es-ES" sz="2200" dirty="0"/>
              <a:t>Reglamento de la LGDS</a:t>
            </a:r>
            <a:endParaRPr lang="es-MX" sz="2200" dirty="0"/>
          </a:p>
          <a:p>
            <a:pPr marL="285750" lvl="1">
              <a:buFont typeface="Wingdings" pitchFamily="2" charset="2"/>
              <a:buChar char="ü"/>
              <a:defRPr/>
            </a:pPr>
            <a:endParaRPr lang="es-ES" sz="1400" dirty="0"/>
          </a:p>
          <a:p>
            <a:pPr marL="285750" lvl="1" algn="just">
              <a:buFont typeface="Wingdings" pitchFamily="2" charset="2"/>
              <a:buChar char="ü"/>
              <a:defRPr/>
            </a:pPr>
            <a:r>
              <a:rPr lang="es-ES" sz="2200" dirty="0"/>
              <a:t>Acuerdo por el que se establecen los Lineamientos para la Promoción y Operación de la Contraloría Social en los Programas Federales de  Desarrollo Social</a:t>
            </a:r>
          </a:p>
          <a:p>
            <a:pPr marL="285750" lvl="1">
              <a:buNone/>
              <a:defRPr/>
            </a:pPr>
            <a:endParaRPr lang="es-ES" sz="1400" dirty="0"/>
          </a:p>
          <a:p>
            <a:pPr marL="285750" lvl="1">
              <a:buFont typeface="Wingdings" pitchFamily="2" charset="2"/>
              <a:buChar char="ü"/>
              <a:defRPr/>
            </a:pPr>
            <a:r>
              <a:rPr lang="es-MX" sz="2200" dirty="0"/>
              <a:t>Reglas de Operación</a:t>
            </a:r>
          </a:p>
          <a:p>
            <a:pPr marL="285750" lvl="1">
              <a:buFont typeface="Wingdings" pitchFamily="2" charset="2"/>
              <a:buChar char="ü"/>
              <a:defRPr/>
            </a:pPr>
            <a:endParaRPr lang="es-MX" sz="1400" dirty="0"/>
          </a:p>
          <a:p>
            <a:pPr marL="285750" lvl="1">
              <a:buFont typeface="Wingdings" pitchFamily="2" charset="2"/>
              <a:buChar char="ü"/>
              <a:defRPr/>
            </a:pPr>
            <a:r>
              <a:rPr lang="es-MX" sz="2200" dirty="0"/>
              <a:t>Acuerdos de Coordinación, Convenios</a:t>
            </a:r>
          </a:p>
        </p:txBody>
      </p:sp>
    </p:spTree>
    <p:extLst>
      <p:ext uri="{BB962C8B-B14F-4D97-AF65-F5344CB8AC3E}">
        <p14:creationId xmlns:p14="http://schemas.microsoft.com/office/powerpoint/2010/main" val="36789603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a:xfrm>
            <a:off x="1568451" y="519113"/>
            <a:ext cx="8693149" cy="1143000"/>
          </a:xfrm>
        </p:spPr>
        <p:txBody>
          <a:bodyPr/>
          <a:lstStyle/>
          <a:p>
            <a:pPr algn="l" eaLnBrk="1" hangingPunct="1"/>
            <a:r>
              <a:rPr lang="es-ES" altLang="es-MX" sz="3900" b="0" dirty="0"/>
              <a:t/>
            </a:r>
            <a:br>
              <a:rPr lang="es-ES" altLang="es-MX" sz="3900" b="0" dirty="0"/>
            </a:br>
            <a:r>
              <a:rPr lang="es-ES" altLang="es-MX" sz="3900" b="0" dirty="0"/>
              <a:t>De la Contraloría </a:t>
            </a:r>
            <a:r>
              <a:rPr lang="es-ES" altLang="es-MX" sz="3900" b="0" dirty="0" smtClean="0"/>
              <a:t>Social (LGDS)</a:t>
            </a:r>
            <a:endParaRPr lang="es-ES" altLang="es-MX" sz="3900" b="0" dirty="0"/>
          </a:p>
        </p:txBody>
      </p:sp>
      <p:sp>
        <p:nvSpPr>
          <p:cNvPr id="14339" name="Rectangle 3"/>
          <p:cNvSpPr>
            <a:spLocks noGrp="1"/>
          </p:cNvSpPr>
          <p:nvPr>
            <p:ph type="body" idx="1"/>
          </p:nvPr>
        </p:nvSpPr>
        <p:spPr>
          <a:xfrm>
            <a:off x="1992314" y="1844675"/>
            <a:ext cx="7488237" cy="4679950"/>
          </a:xfrm>
        </p:spPr>
        <p:txBody>
          <a:bodyPr>
            <a:normAutofit lnSpcReduction="10000"/>
          </a:bodyPr>
          <a:lstStyle/>
          <a:p>
            <a:pPr algn="just" eaLnBrk="1" hangingPunct="1">
              <a:lnSpc>
                <a:spcPct val="90000"/>
              </a:lnSpc>
              <a:buFont typeface="Wingdings 2" panose="05020102010507070707" pitchFamily="18" charset="2"/>
              <a:buNone/>
            </a:pPr>
            <a:r>
              <a:rPr lang="es-ES" altLang="es-MX" sz="2100" b="1"/>
              <a:t>Artículo 69.</a:t>
            </a:r>
          </a:p>
          <a:p>
            <a:pPr algn="just" eaLnBrk="1" hangingPunct="1">
              <a:lnSpc>
                <a:spcPct val="90000"/>
              </a:lnSpc>
              <a:buFont typeface="Wingdings 2" panose="05020102010507070707" pitchFamily="18" charset="2"/>
              <a:buNone/>
            </a:pPr>
            <a:r>
              <a:rPr lang="es-ES" altLang="es-MX" sz="2100" b="1"/>
              <a:t>	</a:t>
            </a:r>
            <a:r>
              <a:rPr lang="es-ES" altLang="es-MX" sz="2400"/>
              <a:t>Se reconoce a la Contraloría Social como el mecanismo de los </a:t>
            </a:r>
            <a:r>
              <a:rPr lang="es-ES" altLang="es-MX" sz="2400" b="1"/>
              <a:t>beneficiarios</a:t>
            </a:r>
            <a:r>
              <a:rPr lang="es-ES" altLang="es-MX" sz="2400"/>
              <a:t>, de manera organizada, para </a:t>
            </a:r>
            <a:r>
              <a:rPr lang="es-ES" altLang="es-MX" sz="2400" b="1"/>
              <a:t>verificar</a:t>
            </a:r>
            <a:r>
              <a:rPr lang="es-ES" altLang="es-MX" sz="2400"/>
              <a:t> el cumplimiento de las metas y la </a:t>
            </a:r>
            <a:r>
              <a:rPr lang="es-ES" altLang="es-MX" sz="2400" b="1"/>
              <a:t>correcta aplicación</a:t>
            </a:r>
            <a:r>
              <a:rPr lang="es-ES" altLang="es-MX" sz="2400"/>
              <a:t> de los </a:t>
            </a:r>
            <a:r>
              <a:rPr lang="es-ES" altLang="es-MX" sz="2400" b="1"/>
              <a:t>recursos públicos asignados a los programas de desarrollo social.</a:t>
            </a:r>
          </a:p>
          <a:p>
            <a:pPr algn="just" eaLnBrk="1" hangingPunct="1">
              <a:lnSpc>
                <a:spcPct val="90000"/>
              </a:lnSpc>
              <a:buFont typeface="Wingdings 2" panose="05020102010507070707" pitchFamily="18" charset="2"/>
              <a:buNone/>
            </a:pPr>
            <a:endParaRPr lang="es-ES" altLang="es-MX" sz="1400" b="1">
              <a:solidFill>
                <a:srgbClr val="FF0000"/>
              </a:solidFill>
            </a:endParaRPr>
          </a:p>
          <a:p>
            <a:pPr algn="just" eaLnBrk="1" hangingPunct="1">
              <a:lnSpc>
                <a:spcPct val="90000"/>
              </a:lnSpc>
              <a:buFont typeface="Wingdings 2" panose="05020102010507070707" pitchFamily="18" charset="2"/>
              <a:buNone/>
            </a:pPr>
            <a:r>
              <a:rPr lang="es-ES" altLang="es-MX" sz="2100" b="1"/>
              <a:t>Artículo 70. </a:t>
            </a:r>
          </a:p>
          <a:p>
            <a:pPr algn="just" eaLnBrk="1" hangingPunct="1">
              <a:lnSpc>
                <a:spcPct val="90000"/>
              </a:lnSpc>
              <a:buFont typeface="Wingdings 2" panose="05020102010507070707" pitchFamily="18" charset="2"/>
              <a:buNone/>
            </a:pPr>
            <a:r>
              <a:rPr lang="es-ES" altLang="es-MX" sz="2100"/>
              <a:t>	</a:t>
            </a:r>
            <a:r>
              <a:rPr lang="es-ES" altLang="es-MX" sz="2400"/>
              <a:t>El </a:t>
            </a:r>
            <a:r>
              <a:rPr lang="es-ES" altLang="es-MX" sz="2400" b="1"/>
              <a:t>Gobierno Federal</a:t>
            </a:r>
            <a:r>
              <a:rPr lang="es-ES" altLang="es-MX" sz="2400"/>
              <a:t> impulsará la Contraloría Social y le facilitará el acceso a la información necesaria para el cumplimiento de sus funciones.</a:t>
            </a:r>
          </a:p>
        </p:txBody>
      </p:sp>
    </p:spTree>
    <p:extLst>
      <p:ext uri="{BB962C8B-B14F-4D97-AF65-F5344CB8AC3E}">
        <p14:creationId xmlns:p14="http://schemas.microsoft.com/office/powerpoint/2010/main" val="2793658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3300" dirty="0"/>
              <a:t>Constitución Política del Estado de Jalisco,</a:t>
            </a:r>
          </a:p>
        </p:txBody>
      </p:sp>
      <p:sp>
        <p:nvSpPr>
          <p:cNvPr id="3" name="Marcador de contenido 2"/>
          <p:cNvSpPr>
            <a:spLocks noGrp="1"/>
          </p:cNvSpPr>
          <p:nvPr>
            <p:ph idx="1"/>
          </p:nvPr>
        </p:nvSpPr>
        <p:spPr/>
        <p:txBody>
          <a:bodyPr/>
          <a:lstStyle/>
          <a:p>
            <a:pPr marL="0" indent="0">
              <a:buNone/>
            </a:pPr>
            <a:r>
              <a:rPr lang="es-MX" dirty="0"/>
              <a:t>Artículo 11 fracción X de la Constitución Política del Estado de </a:t>
            </a:r>
            <a:r>
              <a:rPr lang="es-MX" dirty="0" smtClean="0"/>
              <a:t>Jalisco</a:t>
            </a:r>
          </a:p>
          <a:p>
            <a:r>
              <a:rPr lang="es-MX" dirty="0" smtClean="0"/>
              <a:t>“Un </a:t>
            </a:r>
            <a:r>
              <a:rPr lang="es-MX" dirty="0"/>
              <a:t>espacio para que la ciudadanía y los organismos del sector social y </a:t>
            </a:r>
            <a:r>
              <a:rPr lang="es-MX" dirty="0" smtClean="0"/>
              <a:t>privado formen </a:t>
            </a:r>
            <a:r>
              <a:rPr lang="es-MX" dirty="0"/>
              <a:t>una instancia de vigilancia y observación de las actividades de </a:t>
            </a:r>
            <a:r>
              <a:rPr lang="es-MX" dirty="0" smtClean="0"/>
              <a:t>gobierno”.</a:t>
            </a:r>
            <a:endParaRPr lang="es-MX" dirty="0"/>
          </a:p>
        </p:txBody>
      </p:sp>
    </p:spTree>
    <p:extLst>
      <p:ext uri="{BB962C8B-B14F-4D97-AF65-F5344CB8AC3E}">
        <p14:creationId xmlns:p14="http://schemas.microsoft.com/office/powerpoint/2010/main" val="1620578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Marco estatal</a:t>
            </a:r>
            <a:endParaRPr lang="es-MX" dirty="0"/>
          </a:p>
        </p:txBody>
      </p:sp>
      <p:sp>
        <p:nvSpPr>
          <p:cNvPr id="3" name="Marcador de contenido 2"/>
          <p:cNvSpPr>
            <a:spLocks noGrp="1"/>
          </p:cNvSpPr>
          <p:nvPr>
            <p:ph idx="1"/>
          </p:nvPr>
        </p:nvSpPr>
        <p:spPr/>
        <p:txBody>
          <a:bodyPr>
            <a:normAutofit/>
          </a:bodyPr>
          <a:lstStyle/>
          <a:p>
            <a:pPr algn="just"/>
            <a:r>
              <a:rPr lang="es-MX" dirty="0"/>
              <a:t>Ley de Gobierno y Administración Pública Municipal del Estado de </a:t>
            </a:r>
            <a:r>
              <a:rPr lang="es-MX" dirty="0" smtClean="0"/>
              <a:t>Jalisco Artículo 37, fracciones </a:t>
            </a:r>
            <a:r>
              <a:rPr lang="es-MX" dirty="0"/>
              <a:t>II y </a:t>
            </a:r>
            <a:r>
              <a:rPr lang="es-MX" dirty="0" smtClean="0"/>
              <a:t>XIII</a:t>
            </a:r>
          </a:p>
          <a:p>
            <a:pPr algn="just"/>
            <a:r>
              <a:rPr lang="es-MX" dirty="0" smtClean="0"/>
              <a:t>Ley </a:t>
            </a:r>
            <a:r>
              <a:rPr lang="es-MX" dirty="0"/>
              <a:t>Orgánica del Poder Ejecutivo del Estado de Jalisco, </a:t>
            </a:r>
            <a:r>
              <a:rPr lang="es-MX" dirty="0" smtClean="0"/>
              <a:t>Artículo </a:t>
            </a:r>
            <a:r>
              <a:rPr lang="es-MX" dirty="0"/>
              <a:t>50 fracción XXVI </a:t>
            </a:r>
            <a:r>
              <a:rPr lang="es-MX" dirty="0" smtClean="0"/>
              <a:t>l </a:t>
            </a:r>
          </a:p>
          <a:p>
            <a:pPr algn="just"/>
            <a:r>
              <a:rPr lang="es-MX" dirty="0" smtClean="0"/>
              <a:t>Ley </a:t>
            </a:r>
            <a:r>
              <a:rPr lang="es-MX" dirty="0"/>
              <a:t>de Desarrollo Social para el Estado de Jalisco </a:t>
            </a:r>
            <a:r>
              <a:rPr lang="es-MX" dirty="0" smtClean="0"/>
              <a:t>Artículos </a:t>
            </a:r>
            <a:r>
              <a:rPr lang="es-MX" dirty="0"/>
              <a:t>5, 27 bis. </a:t>
            </a:r>
            <a:r>
              <a:rPr lang="es-MX" dirty="0" smtClean="0"/>
              <a:t>Fracción XXI </a:t>
            </a:r>
            <a:r>
              <a:rPr lang="es-MX" dirty="0"/>
              <a:t>y 52 fracción IV </a:t>
            </a:r>
            <a:endParaRPr lang="es-MX" dirty="0" smtClean="0"/>
          </a:p>
          <a:p>
            <a:pPr algn="just"/>
            <a:r>
              <a:rPr lang="es-MX" dirty="0" smtClean="0"/>
              <a:t>Ley </a:t>
            </a:r>
            <a:r>
              <a:rPr lang="es-MX" dirty="0"/>
              <a:t>de Obra Pública para el Estado de Jalisco y sus </a:t>
            </a:r>
            <a:r>
              <a:rPr lang="es-MX" dirty="0" smtClean="0"/>
              <a:t>Municipios Artículos </a:t>
            </a:r>
            <a:r>
              <a:rPr lang="es-MX" dirty="0"/>
              <a:t>119 y </a:t>
            </a:r>
            <a:r>
              <a:rPr lang="es-MX" dirty="0" smtClean="0"/>
              <a:t>121</a:t>
            </a:r>
          </a:p>
          <a:p>
            <a:pPr algn="just"/>
            <a:r>
              <a:rPr lang="es-MX" dirty="0"/>
              <a:t>Acuerdo de Coordinación en materia de control interno</a:t>
            </a:r>
            <a:r>
              <a:rPr lang="es-MX" dirty="0" smtClean="0"/>
              <a:t>, fiscalización</a:t>
            </a:r>
            <a:r>
              <a:rPr lang="es-MX" dirty="0"/>
              <a:t>, prevención, detección, disuasión de hechos de corrupción y mejora de la </a:t>
            </a:r>
            <a:r>
              <a:rPr lang="es-MX" dirty="0" smtClean="0"/>
              <a:t>Gestión Gubernamental</a:t>
            </a:r>
            <a:r>
              <a:rPr lang="es-MX" dirty="0"/>
              <a:t>, que celebran la Secretaría de la Función Pública y el Estado de Jalisco; </a:t>
            </a:r>
            <a:r>
              <a:rPr lang="es-MX" dirty="0" smtClean="0"/>
              <a:t>publicado  (DOF 2/01/2019)</a:t>
            </a:r>
            <a:endParaRPr lang="es-MX" dirty="0"/>
          </a:p>
          <a:p>
            <a:pPr marL="0" indent="0">
              <a:buNone/>
            </a:pPr>
            <a:endParaRPr lang="es-MX" dirty="0" smtClean="0"/>
          </a:p>
        </p:txBody>
      </p:sp>
    </p:spTree>
    <p:extLst>
      <p:ext uri="{BB962C8B-B14F-4D97-AF65-F5344CB8AC3E}">
        <p14:creationId xmlns:p14="http://schemas.microsoft.com/office/powerpoint/2010/main" val="3779677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2168081910"/>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p:cNvSpPr txBox="1"/>
          <p:nvPr/>
        </p:nvSpPr>
        <p:spPr>
          <a:xfrm rot="16200000">
            <a:off x="-825984" y="2899889"/>
            <a:ext cx="3906839" cy="707886"/>
          </a:xfrm>
          <a:prstGeom prst="rect">
            <a:avLst/>
          </a:prstGeom>
          <a:noFill/>
        </p:spPr>
        <p:txBody>
          <a:bodyPr wrap="none" rtlCol="0">
            <a:spAutoFit/>
          </a:bodyPr>
          <a:lstStyle/>
          <a:p>
            <a:r>
              <a:rPr lang="es-MX" sz="4000" dirty="0" smtClean="0"/>
              <a:t>Formas de RCS</a:t>
            </a:r>
            <a:endParaRPr lang="es-MX" sz="4000" dirty="0"/>
          </a:p>
        </p:txBody>
      </p:sp>
    </p:spTree>
    <p:extLst>
      <p:ext uri="{BB962C8B-B14F-4D97-AF65-F5344CB8AC3E}">
        <p14:creationId xmlns:p14="http://schemas.microsoft.com/office/powerpoint/2010/main" val="1057395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656862" y="2653060"/>
            <a:ext cx="9379148" cy="2139047"/>
          </a:xfrm>
          <a:prstGeom prst="rect">
            <a:avLst/>
          </a:prstGeom>
          <a:noFill/>
        </p:spPr>
        <p:txBody>
          <a:bodyPr wrap="square" rtlCol="0">
            <a:spAutoFit/>
          </a:bodyPr>
          <a:lstStyle/>
          <a:p>
            <a:pPr lvl="0" algn="just">
              <a:defRPr/>
            </a:pPr>
            <a:r>
              <a:rPr lang="es-ES_tradnl" b="1" i="1" dirty="0">
                <a:latin typeface="+mj-lt"/>
              </a:rPr>
              <a:t>La Constitución Política de los Estados Unidos Mexicanos, lo define como: </a:t>
            </a:r>
            <a:endParaRPr lang="es-MX" b="1" dirty="0">
              <a:latin typeface="+mj-lt"/>
            </a:endParaRPr>
          </a:p>
          <a:p>
            <a:pPr algn="just">
              <a:defRPr/>
            </a:pPr>
            <a:endParaRPr lang="es-MX" sz="1100" i="1" dirty="0">
              <a:latin typeface="+mj-lt"/>
            </a:endParaRPr>
          </a:p>
          <a:p>
            <a:pPr algn="just">
              <a:defRPr/>
            </a:pPr>
            <a:r>
              <a:rPr lang="es-MX" i="1" dirty="0">
                <a:latin typeface="+mj-lt"/>
              </a:rPr>
              <a:t>“… La instancia de coordinación entre las autoridades de todos los órdenes de gobierno competentes en la prevención, detección y sanción de responsabilidades administrativas y hechos de corrupción, así como en la fiscalización y control de recursos públicos...” </a:t>
            </a:r>
          </a:p>
          <a:p>
            <a:pPr algn="r">
              <a:defRPr/>
            </a:pPr>
            <a:r>
              <a:rPr lang="es-MX" sz="1600" dirty="0">
                <a:latin typeface="+mj-lt"/>
              </a:rPr>
              <a:t>Artículo 113</a:t>
            </a:r>
          </a:p>
          <a:p>
            <a:pPr algn="r">
              <a:defRPr/>
            </a:pPr>
            <a:r>
              <a:rPr lang="es-MX" sz="1600" dirty="0">
                <a:latin typeface="+mj-lt"/>
              </a:rPr>
              <a:t>(</a:t>
            </a:r>
            <a:r>
              <a:rPr lang="es-MX" sz="1600" dirty="0" err="1">
                <a:latin typeface="+mj-lt"/>
              </a:rPr>
              <a:t>D.O.F</a:t>
            </a:r>
            <a:r>
              <a:rPr lang="es-MX" sz="1600" dirty="0">
                <a:latin typeface="+mj-lt"/>
              </a:rPr>
              <a:t>. </a:t>
            </a:r>
            <a:r>
              <a:rPr lang="es-MX" sz="1600" dirty="0" smtClean="0">
                <a:latin typeface="+mj-lt"/>
              </a:rPr>
              <a:t>25-myo-2015)</a:t>
            </a:r>
            <a:endParaRPr lang="es-MX" sz="1600" dirty="0">
              <a:latin typeface="+mj-lt"/>
            </a:endParaRPr>
          </a:p>
        </p:txBody>
      </p:sp>
      <p:sp>
        <p:nvSpPr>
          <p:cNvPr id="4" name="CuadroTexto 2"/>
          <p:cNvSpPr txBox="1"/>
          <p:nvPr/>
        </p:nvSpPr>
        <p:spPr>
          <a:xfrm>
            <a:off x="508000" y="702346"/>
            <a:ext cx="9528010" cy="615553"/>
          </a:xfrm>
          <a:prstGeom prst="rect">
            <a:avLst/>
          </a:prstGeom>
          <a:noFill/>
        </p:spPr>
        <p:txBody>
          <a:bodyPr wrap="square" rtlCol="0">
            <a:spAutoFit/>
          </a:bodyPr>
          <a:lstStyle/>
          <a:p>
            <a:r>
              <a:rPr lang="es-MX" sz="3400" b="1" dirty="0" smtClean="0">
                <a:latin typeface="Neo Sans Pro" panose="020B0504030504040204" pitchFamily="34" charset="0"/>
              </a:rPr>
              <a:t>El Sistema </a:t>
            </a:r>
            <a:r>
              <a:rPr lang="es-MX" sz="3400" b="1" dirty="0">
                <a:latin typeface="Neo Sans Pro" panose="020B0504030504040204" pitchFamily="34" charset="0"/>
              </a:rPr>
              <a:t>Nacional Anticorrupción</a:t>
            </a:r>
            <a:endParaRPr lang="es-MX" sz="3400" b="1" dirty="0"/>
          </a:p>
        </p:txBody>
      </p:sp>
      <p:sp>
        <p:nvSpPr>
          <p:cNvPr id="3" name="Marcador de número de diapositiva 2"/>
          <p:cNvSpPr>
            <a:spLocks noGrp="1"/>
          </p:cNvSpPr>
          <p:nvPr>
            <p:ph type="sldNum" sz="quarter" idx="12"/>
          </p:nvPr>
        </p:nvSpPr>
        <p:spPr>
          <a:xfrm>
            <a:off x="8184232" y="6309321"/>
            <a:ext cx="2133600" cy="365125"/>
          </a:xfrm>
        </p:spPr>
        <p:txBody>
          <a:bodyPr/>
          <a:lstStyle/>
          <a:p>
            <a:fld id="{286E0E29-A275-4D4F-9DD5-ACAC3BDF085B}" type="slidenum">
              <a:rPr lang="es-ES"/>
              <a:pPr/>
              <a:t>16</a:t>
            </a:fld>
            <a:endParaRPr lang="es-ES" dirty="0"/>
          </a:p>
        </p:txBody>
      </p:sp>
    </p:spTree>
    <p:extLst>
      <p:ext uri="{BB962C8B-B14F-4D97-AF65-F5344CB8AC3E}">
        <p14:creationId xmlns:p14="http://schemas.microsoft.com/office/powerpoint/2010/main" val="29699450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656862" y="2073716"/>
            <a:ext cx="9379148" cy="3600986"/>
          </a:xfrm>
          <a:prstGeom prst="rect">
            <a:avLst/>
          </a:prstGeom>
          <a:noFill/>
        </p:spPr>
        <p:txBody>
          <a:bodyPr wrap="square" rtlCol="0">
            <a:spAutoFit/>
          </a:bodyPr>
          <a:lstStyle/>
          <a:p>
            <a:pPr lvl="0" algn="ctr">
              <a:defRPr/>
            </a:pPr>
            <a:r>
              <a:rPr lang="es-MX" sz="1600" dirty="0" smtClean="0">
                <a:latin typeface="+mj-lt"/>
              </a:rPr>
              <a:t>)</a:t>
            </a:r>
            <a:endParaRPr lang="es-MX" sz="1600" dirty="0">
              <a:latin typeface="+mj-lt"/>
            </a:endParaRPr>
          </a:p>
          <a:p>
            <a:r>
              <a:rPr lang="es-MX" i="1" dirty="0">
                <a:latin typeface="+mj-lt"/>
              </a:rPr>
              <a:t>Objetivo: </a:t>
            </a:r>
          </a:p>
          <a:p>
            <a:pPr marL="285750" indent="-285750" algn="just" fontAlgn="ctr">
              <a:buFont typeface="Wingdings" pitchFamily="2" charset="2"/>
              <a:buChar char="Ø"/>
            </a:pPr>
            <a:r>
              <a:rPr lang="es-MX" i="1" dirty="0">
                <a:latin typeface="+mj-lt"/>
              </a:rPr>
              <a:t>Establecer principios, bases generales, políticas públicas y procedimientos para la coordinación entre las autoridades de todos los órdenes de gobierno en la prevención, detección y sanción de faltas administrativas y hechos de corrupción, así como en la fiscalización y control de recursos públicos. </a:t>
            </a:r>
          </a:p>
          <a:p>
            <a:pPr marL="285750" indent="-285750" algn="just">
              <a:buFont typeface="Wingdings" pitchFamily="2" charset="2"/>
              <a:buChar char="ü"/>
            </a:pPr>
            <a:r>
              <a:rPr lang="es-MX" i="1" dirty="0">
                <a:latin typeface="+mj-lt"/>
              </a:rPr>
              <a:t>Es una instancia cuya finalidad es establecer, articular y evaluar la política en la materia. </a:t>
            </a:r>
          </a:p>
          <a:p>
            <a:pPr marL="285750" indent="-285750" algn="just">
              <a:buFont typeface="Wingdings" pitchFamily="2" charset="2"/>
              <a:buChar char="ü"/>
            </a:pPr>
            <a:r>
              <a:rPr lang="es-MX" i="1" dirty="0">
                <a:latin typeface="+mj-lt"/>
              </a:rPr>
              <a:t>Las políticas públicas que establezca el Comité Coordinador del Sistema Nacional deberán ser implementadas por todos los Entes públicos.</a:t>
            </a:r>
          </a:p>
          <a:p>
            <a:pPr marL="285750" indent="-285750" algn="just">
              <a:buFont typeface="Wingdings" pitchFamily="2" charset="2"/>
              <a:buChar char="ü"/>
            </a:pPr>
            <a:endParaRPr lang="es-MX" i="1" dirty="0">
              <a:latin typeface="+mj-lt"/>
            </a:endParaRPr>
          </a:p>
          <a:p>
            <a:pPr lvl="0" algn="r"/>
            <a:r>
              <a:rPr lang="es-MX" sz="1600" dirty="0">
                <a:latin typeface="+mj-lt"/>
              </a:rPr>
              <a:t>Artículo 6 de la Ley General del Sistema Nacional Anticorrupción </a:t>
            </a:r>
            <a:endParaRPr lang="es-MX" sz="1600" dirty="0">
              <a:latin typeface="+mj-lt"/>
              <a:cs typeface="Times New Roman" panose="02020603050405020304" pitchFamily="18" charset="0"/>
            </a:endParaRPr>
          </a:p>
          <a:p>
            <a:pPr lvl="0" algn="r"/>
            <a:r>
              <a:rPr lang="es-MX" sz="1600" dirty="0">
                <a:latin typeface="+mj-lt"/>
                <a:cs typeface="Times New Roman" panose="02020603050405020304" pitchFamily="18" charset="0"/>
              </a:rPr>
              <a:t>(</a:t>
            </a:r>
            <a:r>
              <a:rPr lang="es-MX" sz="1600" dirty="0" err="1">
                <a:latin typeface="+mj-lt"/>
                <a:cs typeface="Times New Roman" panose="02020603050405020304" pitchFamily="18" charset="0"/>
              </a:rPr>
              <a:t>D.O.F</a:t>
            </a:r>
            <a:r>
              <a:rPr lang="es-MX" sz="1600" dirty="0">
                <a:latin typeface="+mj-lt"/>
                <a:cs typeface="Times New Roman" panose="02020603050405020304" pitchFamily="18" charset="0"/>
              </a:rPr>
              <a:t>. </a:t>
            </a:r>
            <a:r>
              <a:rPr lang="es-MX" sz="1600" dirty="0" smtClean="0">
                <a:latin typeface="+mj-lt"/>
                <a:cs typeface="Times New Roman" panose="02020603050405020304" pitchFamily="18" charset="0"/>
              </a:rPr>
              <a:t>18-jul-2016)</a:t>
            </a:r>
            <a:endParaRPr lang="es-MX" sz="1600" dirty="0">
              <a:latin typeface="+mj-lt"/>
            </a:endParaRPr>
          </a:p>
        </p:txBody>
      </p:sp>
      <p:sp>
        <p:nvSpPr>
          <p:cNvPr id="4" name="CuadroTexto 2"/>
          <p:cNvSpPr txBox="1"/>
          <p:nvPr/>
        </p:nvSpPr>
        <p:spPr>
          <a:xfrm>
            <a:off x="508000" y="702346"/>
            <a:ext cx="9528010" cy="615553"/>
          </a:xfrm>
          <a:prstGeom prst="rect">
            <a:avLst/>
          </a:prstGeom>
          <a:noFill/>
        </p:spPr>
        <p:txBody>
          <a:bodyPr wrap="square" rtlCol="0">
            <a:spAutoFit/>
          </a:bodyPr>
          <a:lstStyle/>
          <a:p>
            <a:r>
              <a:rPr lang="es-MX" sz="3400" b="1" dirty="0" smtClean="0">
                <a:latin typeface="Neo Sans Pro" panose="020B0504030504040204" pitchFamily="34" charset="0"/>
              </a:rPr>
              <a:t>El Sistema </a:t>
            </a:r>
            <a:r>
              <a:rPr lang="es-MX" sz="3400" b="1" dirty="0">
                <a:latin typeface="Neo Sans Pro" panose="020B0504030504040204" pitchFamily="34" charset="0"/>
              </a:rPr>
              <a:t>Nacional Anticorrupción</a:t>
            </a:r>
            <a:endParaRPr lang="es-MX" sz="3400" b="1" dirty="0"/>
          </a:p>
        </p:txBody>
      </p:sp>
      <p:sp>
        <p:nvSpPr>
          <p:cNvPr id="3" name="Marcador de número de diapositiva 2"/>
          <p:cNvSpPr>
            <a:spLocks noGrp="1"/>
          </p:cNvSpPr>
          <p:nvPr>
            <p:ph type="sldNum" sz="quarter" idx="12"/>
          </p:nvPr>
        </p:nvSpPr>
        <p:spPr>
          <a:xfrm>
            <a:off x="8184232" y="6309321"/>
            <a:ext cx="2133600" cy="365125"/>
          </a:xfrm>
        </p:spPr>
        <p:txBody>
          <a:bodyPr/>
          <a:lstStyle/>
          <a:p>
            <a:fld id="{286E0E29-A275-4D4F-9DD5-ACAC3BDF085B}" type="slidenum">
              <a:rPr lang="es-ES"/>
              <a:pPr/>
              <a:t>17</a:t>
            </a:fld>
            <a:endParaRPr lang="es-ES" dirty="0"/>
          </a:p>
        </p:txBody>
      </p:sp>
    </p:spTree>
    <p:extLst>
      <p:ext uri="{BB962C8B-B14F-4D97-AF65-F5344CB8AC3E}">
        <p14:creationId xmlns:p14="http://schemas.microsoft.com/office/powerpoint/2010/main" val="6365438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1161852" y="2429024"/>
            <a:ext cx="9087048" cy="2862322"/>
          </a:xfrm>
          <a:prstGeom prst="rect">
            <a:avLst/>
          </a:prstGeom>
          <a:noFill/>
        </p:spPr>
        <p:txBody>
          <a:bodyPr wrap="square" rtlCol="0">
            <a:spAutoFit/>
          </a:bodyPr>
          <a:lstStyle/>
          <a:p>
            <a:pPr algn="just">
              <a:defRPr/>
            </a:pPr>
            <a:r>
              <a:rPr lang="es-ES" dirty="0"/>
              <a:t>El Sistema Estatal tiene por objeto establecer principios, bases generales, políticas públicas y procedimientos para la coordinación entre las autoridades de todos los órdenes de gobierno en la prevención, detección y sanción de faltas administrativas y hechos que la ley señale como delitos en materia de corrupción, así como en la fiscalización y control de recursos públicos. Es una instancia cuya finalidad es establecer, articular y evaluar la política en la materia.</a:t>
            </a:r>
            <a:endParaRPr lang="es-MX" dirty="0"/>
          </a:p>
          <a:p>
            <a:pPr algn="just">
              <a:defRPr/>
            </a:pPr>
            <a:endParaRPr lang="es-MX" dirty="0" smtClean="0">
              <a:latin typeface="+mj-lt"/>
              <a:ea typeface="Calibri" panose="020F0502020204030204" pitchFamily="34" charset="0"/>
              <a:cs typeface="Times New Roman" panose="02020603050405020304" pitchFamily="18" charset="0"/>
            </a:endParaRPr>
          </a:p>
          <a:p>
            <a:pPr algn="just">
              <a:defRPr/>
            </a:pPr>
            <a:endParaRPr lang="es-MX" dirty="0">
              <a:latin typeface="+mj-lt"/>
              <a:ea typeface="Calibri" panose="020F0502020204030204" pitchFamily="34" charset="0"/>
              <a:cs typeface="Times New Roman" panose="02020603050405020304" pitchFamily="18" charset="0"/>
            </a:endParaRPr>
          </a:p>
          <a:p>
            <a:pPr algn="r">
              <a:defRPr/>
            </a:pPr>
            <a:r>
              <a:rPr lang="es-MX" dirty="0" smtClean="0">
                <a:latin typeface="+mj-lt"/>
                <a:ea typeface="Calibri" panose="020F0502020204030204" pitchFamily="34" charset="0"/>
                <a:cs typeface="Times New Roman" panose="02020603050405020304" pitchFamily="18" charset="0"/>
              </a:rPr>
              <a:t>(LSEJAL, Art. 5, </a:t>
            </a:r>
            <a:r>
              <a:rPr lang="es-MX" dirty="0" err="1" smtClean="0">
                <a:latin typeface="+mj-lt"/>
                <a:ea typeface="Calibri" panose="020F0502020204030204" pitchFamily="34" charset="0"/>
                <a:cs typeface="Times New Roman" panose="02020603050405020304" pitchFamily="18" charset="0"/>
              </a:rPr>
              <a:t>Fracc</a:t>
            </a:r>
            <a:r>
              <a:rPr lang="es-MX" dirty="0" smtClean="0">
                <a:latin typeface="+mj-lt"/>
                <a:ea typeface="Calibri" panose="020F0502020204030204" pitchFamily="34" charset="0"/>
                <a:cs typeface="Times New Roman" panose="02020603050405020304" pitchFamily="18" charset="0"/>
              </a:rPr>
              <a:t>. 1)</a:t>
            </a:r>
            <a:endParaRPr lang="es-MX" dirty="0">
              <a:latin typeface="+mj-lt"/>
              <a:ea typeface="Calibri" panose="020F0502020204030204" pitchFamily="34" charset="0"/>
              <a:cs typeface="Times New Roman" panose="02020603050405020304" pitchFamily="18" charset="0"/>
            </a:endParaRPr>
          </a:p>
        </p:txBody>
      </p:sp>
      <p:sp>
        <p:nvSpPr>
          <p:cNvPr id="4" name="CuadroTexto 2"/>
          <p:cNvSpPr txBox="1"/>
          <p:nvPr/>
        </p:nvSpPr>
        <p:spPr>
          <a:xfrm>
            <a:off x="663938" y="562646"/>
            <a:ext cx="8766010" cy="600164"/>
          </a:xfrm>
          <a:prstGeom prst="rect">
            <a:avLst/>
          </a:prstGeom>
          <a:noFill/>
        </p:spPr>
        <p:txBody>
          <a:bodyPr wrap="square" rtlCol="0">
            <a:spAutoFit/>
          </a:bodyPr>
          <a:lstStyle/>
          <a:p>
            <a:r>
              <a:rPr lang="es-MX" sz="3300" b="1" dirty="0">
                <a:latin typeface="Neo Sans Pro" panose="020B0504030504040204" pitchFamily="34" charset="0"/>
              </a:rPr>
              <a:t>Sistema Estatal Anticorrupción</a:t>
            </a:r>
            <a:endParaRPr lang="es-MX" sz="3300" b="1" dirty="0"/>
          </a:p>
        </p:txBody>
      </p:sp>
      <p:sp>
        <p:nvSpPr>
          <p:cNvPr id="3" name="Marcador de número de diapositiva 2"/>
          <p:cNvSpPr>
            <a:spLocks noGrp="1"/>
          </p:cNvSpPr>
          <p:nvPr>
            <p:ph type="sldNum" sz="quarter" idx="12"/>
          </p:nvPr>
        </p:nvSpPr>
        <p:spPr/>
        <p:txBody>
          <a:bodyPr/>
          <a:lstStyle/>
          <a:p>
            <a:fld id="{286E0E29-A275-4D4F-9DD5-ACAC3BDF085B}" type="slidenum">
              <a:rPr lang="es-ES" smtClean="0"/>
              <a:t>18</a:t>
            </a:fld>
            <a:endParaRPr lang="es-ES"/>
          </a:p>
        </p:txBody>
      </p:sp>
    </p:spTree>
    <p:extLst>
      <p:ext uri="{BB962C8B-B14F-4D97-AF65-F5344CB8AC3E}">
        <p14:creationId xmlns:p14="http://schemas.microsoft.com/office/powerpoint/2010/main" val="41979607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818952" y="295946"/>
            <a:ext cx="9264848" cy="1384995"/>
          </a:xfrm>
          <a:prstGeom prst="rect">
            <a:avLst/>
          </a:prstGeom>
          <a:noFill/>
        </p:spPr>
        <p:txBody>
          <a:bodyPr wrap="square" rtlCol="0">
            <a:spAutoFit/>
          </a:bodyPr>
          <a:lstStyle/>
          <a:p>
            <a:pPr algn="ctr">
              <a:defRPr/>
            </a:pPr>
            <a:endParaRPr lang="es-MX" dirty="0">
              <a:latin typeface="+mj-lt"/>
              <a:ea typeface="Calibri" panose="020F0502020204030204" pitchFamily="34" charset="0"/>
              <a:cs typeface="Times New Roman" panose="02020603050405020304" pitchFamily="18" charset="0"/>
            </a:endParaRPr>
          </a:p>
          <a:p>
            <a:r>
              <a:rPr lang="es-MX" sz="3300" b="1" dirty="0">
                <a:latin typeface="+mj-lt"/>
              </a:rPr>
              <a:t>Objetivo del Sistema  Estatal Anticorrupción: </a:t>
            </a:r>
          </a:p>
          <a:p>
            <a:endParaRPr lang="es-MX" sz="3300" dirty="0">
              <a:latin typeface="+mj-lt"/>
            </a:endParaRPr>
          </a:p>
        </p:txBody>
      </p:sp>
      <p:sp>
        <p:nvSpPr>
          <p:cNvPr id="3" name="Marcador de número de diapositiva 2"/>
          <p:cNvSpPr>
            <a:spLocks noGrp="1"/>
          </p:cNvSpPr>
          <p:nvPr>
            <p:ph type="sldNum" sz="quarter" idx="12"/>
          </p:nvPr>
        </p:nvSpPr>
        <p:spPr/>
        <p:txBody>
          <a:bodyPr/>
          <a:lstStyle/>
          <a:p>
            <a:fld id="{286E0E29-A275-4D4F-9DD5-ACAC3BDF085B}" type="slidenum">
              <a:rPr lang="es-ES" smtClean="0"/>
              <a:t>19</a:t>
            </a:fld>
            <a:endParaRPr lang="es-ES"/>
          </a:p>
        </p:txBody>
      </p:sp>
      <p:sp>
        <p:nvSpPr>
          <p:cNvPr id="2" name="Rectángulo 1"/>
          <p:cNvSpPr/>
          <p:nvPr/>
        </p:nvSpPr>
        <p:spPr>
          <a:xfrm>
            <a:off x="330200" y="2268458"/>
            <a:ext cx="10693400" cy="3139321"/>
          </a:xfrm>
          <a:prstGeom prst="rect">
            <a:avLst/>
          </a:prstGeom>
        </p:spPr>
        <p:txBody>
          <a:bodyPr wrap="square">
            <a:spAutoFit/>
          </a:bodyPr>
          <a:lstStyle/>
          <a:p>
            <a:pPr marL="342900" lvl="0" indent="-342900">
              <a:spcAft>
                <a:spcPts val="0"/>
              </a:spcAft>
              <a:buSzPts val="1200"/>
              <a:buFont typeface="Arial" panose="020B0604020202020204" pitchFamily="34" charset="0"/>
              <a:buAutoNum type="romanUcPeriod"/>
            </a:pPr>
            <a:r>
              <a:rPr lang="es-ES" dirty="0">
                <a:latin typeface="Arial" panose="020B0604020202020204" pitchFamily="34" charset="0"/>
                <a:ea typeface="MS Mincho"/>
              </a:rPr>
              <a:t>Integrar al Estado de Jalisco al Sistema Nacional Anticorrupción;</a:t>
            </a:r>
            <a:endParaRPr lang="es-MX" dirty="0"/>
          </a:p>
          <a:p>
            <a:pPr marL="342900" lvl="0" indent="-342900">
              <a:spcAft>
                <a:spcPts val="0"/>
              </a:spcAft>
              <a:buSzPts val="1200"/>
              <a:buFont typeface="Arial" panose="020B0604020202020204" pitchFamily="34" charset="0"/>
              <a:buAutoNum type="romanUcPeriod"/>
            </a:pPr>
            <a:r>
              <a:rPr lang="es-ES" dirty="0">
                <a:latin typeface="Arial" panose="020B0604020202020204" pitchFamily="34" charset="0"/>
                <a:ea typeface="MS Mincho"/>
              </a:rPr>
              <a:t>Establecer mecanismos de coordinación entre los diversos órganos de combate a la corrupción en el Estado y los municipios, armonizándose con el Sistema Nacional;</a:t>
            </a:r>
            <a:endParaRPr lang="es-MX" dirty="0"/>
          </a:p>
          <a:p>
            <a:pPr marL="342900" lvl="0" indent="-342900">
              <a:spcAft>
                <a:spcPts val="0"/>
              </a:spcAft>
              <a:buSzPts val="1200"/>
              <a:buFont typeface="Arial" panose="020B0604020202020204" pitchFamily="34" charset="0"/>
              <a:buAutoNum type="romanUcPeriod"/>
            </a:pPr>
            <a:r>
              <a:rPr lang="es-ES" dirty="0">
                <a:latin typeface="Arial" panose="020B0604020202020204" pitchFamily="34" charset="0"/>
                <a:ea typeface="MS Mincho"/>
              </a:rPr>
              <a:t>Establecer las bases mínimas, para la prevención de las faltas administrativas y los hechos que la ley señale como delitos en materia de corrupción;</a:t>
            </a:r>
            <a:endParaRPr lang="es-MX" dirty="0"/>
          </a:p>
          <a:p>
            <a:pPr marL="342900" lvl="0" indent="-342900">
              <a:spcAft>
                <a:spcPts val="0"/>
              </a:spcAft>
              <a:buSzPts val="1200"/>
              <a:buFont typeface="Arial" panose="020B0604020202020204" pitchFamily="34" charset="0"/>
              <a:buAutoNum type="romanUcPeriod"/>
            </a:pPr>
            <a:r>
              <a:rPr lang="es-ES" dirty="0">
                <a:latin typeface="Arial" panose="020B0604020202020204" pitchFamily="34" charset="0"/>
                <a:ea typeface="MS Mincho"/>
              </a:rPr>
              <a:t>Establecer las bases para la emisión de políticas públicas integrales en el combate a la corrupción, así como en la fiscalización y control de los recursos públicos, armonizándose con el Sistema Nacional;</a:t>
            </a:r>
            <a:endParaRPr lang="es-MX" dirty="0"/>
          </a:p>
          <a:p>
            <a:pPr marL="342900" lvl="0" indent="-342900">
              <a:spcAft>
                <a:spcPts val="0"/>
              </a:spcAft>
              <a:buSzPts val="1200"/>
              <a:buFont typeface="Arial" panose="020B0604020202020204" pitchFamily="34" charset="0"/>
              <a:buAutoNum type="romanUcPeriod"/>
            </a:pPr>
            <a:r>
              <a:rPr lang="es-ES" dirty="0">
                <a:latin typeface="Arial" panose="020B0604020202020204" pitchFamily="34" charset="0"/>
                <a:ea typeface="MS Mincho"/>
              </a:rPr>
              <a:t>Establecer las directrices básicas que definan la coordinación de las autoridades competentes para la generación de políticas públicas en materia de prevención, investigación, detección, control, sanción, disuasión y combate a la corrupción armonizándose con el Sistema Nacional</a:t>
            </a:r>
            <a:r>
              <a:rPr lang="es-ES" dirty="0" smtClean="0">
                <a:latin typeface="Arial" panose="020B0604020202020204" pitchFamily="34" charset="0"/>
                <a:ea typeface="MS Mincho"/>
              </a:rPr>
              <a:t>;</a:t>
            </a:r>
            <a:endParaRPr lang="es-MX" dirty="0"/>
          </a:p>
        </p:txBody>
      </p:sp>
    </p:spTree>
    <p:extLst>
      <p:ext uri="{BB962C8B-B14F-4D97-AF65-F5344CB8AC3E}">
        <p14:creationId xmlns:p14="http://schemas.microsoft.com/office/powerpoint/2010/main" val="290795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Contenido</a:t>
            </a:r>
            <a:endParaRPr lang="es-MX" dirty="0"/>
          </a:p>
        </p:txBody>
      </p:sp>
      <p:sp>
        <p:nvSpPr>
          <p:cNvPr id="3" name="Marcador de contenido 2"/>
          <p:cNvSpPr>
            <a:spLocks noGrp="1"/>
          </p:cNvSpPr>
          <p:nvPr>
            <p:ph idx="1"/>
          </p:nvPr>
        </p:nvSpPr>
        <p:spPr/>
        <p:txBody>
          <a:bodyPr/>
          <a:lstStyle/>
          <a:p>
            <a:r>
              <a:rPr lang="es-MX" dirty="0" smtClean="0"/>
              <a:t>La rendición de cuentas</a:t>
            </a:r>
          </a:p>
          <a:p>
            <a:r>
              <a:rPr lang="es-MX" dirty="0"/>
              <a:t>L</a:t>
            </a:r>
            <a:r>
              <a:rPr lang="es-MX" dirty="0" smtClean="0"/>
              <a:t>a rendición de cuentas social</a:t>
            </a:r>
          </a:p>
          <a:p>
            <a:r>
              <a:rPr lang="es-MX" dirty="0" smtClean="0"/>
              <a:t>La Contraloría Social </a:t>
            </a:r>
          </a:p>
          <a:p>
            <a:r>
              <a:rPr lang="es-MX" dirty="0" smtClean="0"/>
              <a:t>El Sistema Nacional Anticorrupción</a:t>
            </a:r>
          </a:p>
          <a:p>
            <a:r>
              <a:rPr lang="es-MX" dirty="0" smtClean="0"/>
              <a:t>El Sistema Estatal Anticorrupción </a:t>
            </a:r>
          </a:p>
          <a:p>
            <a:endParaRPr lang="es-MX" dirty="0"/>
          </a:p>
        </p:txBody>
      </p:sp>
    </p:spTree>
    <p:extLst>
      <p:ext uri="{BB962C8B-B14F-4D97-AF65-F5344CB8AC3E}">
        <p14:creationId xmlns:p14="http://schemas.microsoft.com/office/powerpoint/2010/main" val="12175745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818952" y="295946"/>
            <a:ext cx="9264848" cy="1384995"/>
          </a:xfrm>
          <a:prstGeom prst="rect">
            <a:avLst/>
          </a:prstGeom>
          <a:noFill/>
        </p:spPr>
        <p:txBody>
          <a:bodyPr wrap="square" rtlCol="0">
            <a:spAutoFit/>
          </a:bodyPr>
          <a:lstStyle/>
          <a:p>
            <a:pPr algn="ctr">
              <a:defRPr/>
            </a:pPr>
            <a:endParaRPr lang="es-MX" dirty="0">
              <a:latin typeface="+mj-lt"/>
              <a:ea typeface="Calibri" panose="020F0502020204030204" pitchFamily="34" charset="0"/>
              <a:cs typeface="Times New Roman" panose="02020603050405020304" pitchFamily="18" charset="0"/>
            </a:endParaRPr>
          </a:p>
          <a:p>
            <a:r>
              <a:rPr lang="es-MX" sz="3300" b="1" dirty="0">
                <a:latin typeface="+mj-lt"/>
              </a:rPr>
              <a:t>Objetivo del Sistema  Estatal Anticorrupción: </a:t>
            </a:r>
          </a:p>
          <a:p>
            <a:endParaRPr lang="es-MX" sz="3300" dirty="0">
              <a:latin typeface="+mj-lt"/>
            </a:endParaRPr>
          </a:p>
        </p:txBody>
      </p:sp>
      <p:sp>
        <p:nvSpPr>
          <p:cNvPr id="3" name="Marcador de número de diapositiva 2"/>
          <p:cNvSpPr>
            <a:spLocks noGrp="1"/>
          </p:cNvSpPr>
          <p:nvPr>
            <p:ph type="sldNum" sz="quarter" idx="12"/>
          </p:nvPr>
        </p:nvSpPr>
        <p:spPr/>
        <p:txBody>
          <a:bodyPr/>
          <a:lstStyle/>
          <a:p>
            <a:fld id="{286E0E29-A275-4D4F-9DD5-ACAC3BDF085B}" type="slidenum">
              <a:rPr lang="es-ES" smtClean="0"/>
              <a:t>20</a:t>
            </a:fld>
            <a:endParaRPr lang="es-ES"/>
          </a:p>
        </p:txBody>
      </p:sp>
      <p:sp>
        <p:nvSpPr>
          <p:cNvPr id="2" name="Rectángulo 1"/>
          <p:cNvSpPr/>
          <p:nvPr/>
        </p:nvSpPr>
        <p:spPr>
          <a:xfrm>
            <a:off x="389008" y="1914585"/>
            <a:ext cx="10693400" cy="4801314"/>
          </a:xfrm>
          <a:prstGeom prst="rect">
            <a:avLst/>
          </a:prstGeom>
        </p:spPr>
        <p:txBody>
          <a:bodyPr wrap="square">
            <a:spAutoFit/>
          </a:bodyPr>
          <a:lstStyle/>
          <a:p>
            <a:pPr marL="342900" lvl="0" indent="-342900">
              <a:spcAft>
                <a:spcPts val="0"/>
              </a:spcAft>
              <a:buSzPts val="1200"/>
              <a:buFont typeface="Arial" panose="020B0604020202020204" pitchFamily="34" charset="0"/>
              <a:buAutoNum type="romanUcPeriod"/>
            </a:pPr>
            <a:endParaRPr lang="es-ES" dirty="0" smtClean="0">
              <a:latin typeface="Arial" panose="020B0604020202020204" pitchFamily="34" charset="0"/>
              <a:ea typeface="MS Mincho"/>
            </a:endParaRPr>
          </a:p>
          <a:p>
            <a:pPr marL="400050" lvl="0" indent="-400050">
              <a:spcAft>
                <a:spcPts val="0"/>
              </a:spcAft>
              <a:buSzPts val="1200"/>
              <a:buFont typeface="+mj-lt"/>
              <a:buAutoNum type="romanUcPeriod" startAt="6"/>
            </a:pPr>
            <a:r>
              <a:rPr lang="es-ES" dirty="0" smtClean="0">
                <a:latin typeface="Arial" panose="020B0604020202020204" pitchFamily="34" charset="0"/>
                <a:ea typeface="MS Mincho"/>
              </a:rPr>
              <a:t>Regular </a:t>
            </a:r>
            <a:r>
              <a:rPr lang="es-ES" dirty="0">
                <a:latin typeface="Arial" panose="020B0604020202020204" pitchFamily="34" charset="0"/>
                <a:ea typeface="MS Mincho"/>
              </a:rPr>
              <a:t>la organización y funcionamiento del Sistema Estatal Anticorrupción, su Comité Coordinador y su Secretaría Ejecutiva, así como establecer las bases de coordinación entre sus integrantes;</a:t>
            </a:r>
            <a:endParaRPr lang="es-MX" dirty="0"/>
          </a:p>
          <a:p>
            <a:pPr marL="400050" lvl="0" indent="-400050">
              <a:spcAft>
                <a:spcPts val="0"/>
              </a:spcAft>
              <a:buSzPts val="1200"/>
              <a:buFont typeface="+mj-lt"/>
              <a:buAutoNum type="romanUcPeriod" startAt="6"/>
            </a:pPr>
            <a:r>
              <a:rPr lang="es-ES" dirty="0">
                <a:latin typeface="Arial" panose="020B0604020202020204" pitchFamily="34" charset="0"/>
                <a:ea typeface="MS Mincho"/>
              </a:rPr>
              <a:t>Establecer las bases, principios y procedimientos para la organización y funcionamiento del Comité de Participación Social;</a:t>
            </a:r>
            <a:endParaRPr lang="es-MX" dirty="0"/>
          </a:p>
          <a:p>
            <a:pPr marL="400050" lvl="0" indent="-400050">
              <a:spcAft>
                <a:spcPts val="0"/>
              </a:spcAft>
              <a:buSzPts val="1200"/>
              <a:buFont typeface="+mj-lt"/>
              <a:buAutoNum type="romanUcPeriod" startAt="6"/>
            </a:pPr>
            <a:r>
              <a:rPr lang="es-ES" dirty="0">
                <a:latin typeface="Arial" panose="020B0604020202020204" pitchFamily="34" charset="0"/>
                <a:ea typeface="MS Mincho"/>
              </a:rPr>
              <a:t>Establecer las bases y políticas para la promoción, fomento y difusión de la cultura de integridad en el servicio público, así como de la rendición de cuentas, de la transparencia, de la fiscalización y del control de los recursos públicos;</a:t>
            </a:r>
            <a:endParaRPr lang="es-MX" dirty="0"/>
          </a:p>
          <a:p>
            <a:pPr marL="400050" lvl="0" indent="-400050">
              <a:spcAft>
                <a:spcPts val="0"/>
              </a:spcAft>
              <a:buSzPts val="1200"/>
              <a:buFont typeface="+mj-lt"/>
              <a:buAutoNum type="romanUcPeriod" startAt="6"/>
            </a:pPr>
            <a:r>
              <a:rPr lang="es-ES" dirty="0">
                <a:latin typeface="Arial" panose="020B0604020202020204" pitchFamily="34" charset="0"/>
                <a:ea typeface="MS Mincho"/>
              </a:rPr>
              <a:t>Establecer las acciones permanentes que aseguren la integridad y el comportamiento ético de los servidores públicos, así como crear las bases mínimas para que todo órgano del Estado establezca políticas eficaces de ética pública y responsabilidad en el servicio público incluyendo la emisión de un código de conducta de los funcionarios públicos;</a:t>
            </a:r>
            <a:endParaRPr lang="es-MX" dirty="0"/>
          </a:p>
          <a:p>
            <a:pPr marL="400050" lvl="0" indent="-400050">
              <a:spcAft>
                <a:spcPts val="0"/>
              </a:spcAft>
              <a:buSzPts val="1200"/>
              <a:buFont typeface="+mj-lt"/>
              <a:buAutoNum type="romanUcPeriod" startAt="6"/>
            </a:pPr>
            <a:r>
              <a:rPr lang="es-ES" dirty="0">
                <a:latin typeface="Arial" panose="020B0604020202020204" pitchFamily="34" charset="0"/>
                <a:ea typeface="MS Mincho"/>
              </a:rPr>
              <a:t>Establecer la coordinación entre el sistema Estatal Anticorrupción y el de Fiscalización; </a:t>
            </a:r>
            <a:r>
              <a:rPr lang="es-ES" dirty="0" smtClean="0">
                <a:latin typeface="Arial" panose="020B0604020202020204" pitchFamily="34" charset="0"/>
                <a:ea typeface="MS Mincho"/>
              </a:rPr>
              <a:t>y</a:t>
            </a:r>
          </a:p>
          <a:p>
            <a:pPr marL="400050" lvl="0" indent="-400050">
              <a:spcAft>
                <a:spcPts val="0"/>
              </a:spcAft>
              <a:buSzPts val="1200"/>
              <a:buFont typeface="+mj-lt"/>
              <a:buAutoNum type="romanUcPeriod" startAt="6"/>
            </a:pPr>
            <a:r>
              <a:rPr lang="es-ES" dirty="0" smtClean="0">
                <a:latin typeface="Arial" panose="020B0604020202020204" pitchFamily="34" charset="0"/>
              </a:rPr>
              <a:t>XI. </a:t>
            </a:r>
            <a:r>
              <a:rPr lang="es-ES" dirty="0" smtClean="0">
                <a:latin typeface="Arial" panose="020B0604020202020204" pitchFamily="34" charset="0"/>
                <a:ea typeface="MS Mincho"/>
              </a:rPr>
              <a:t>Establecer </a:t>
            </a:r>
            <a:r>
              <a:rPr lang="es-ES" dirty="0">
                <a:latin typeface="Arial" panose="020B0604020202020204" pitchFamily="34" charset="0"/>
                <a:ea typeface="MS Mincho"/>
              </a:rPr>
              <a:t>las bases para crear e implementar sistemas electrónicos para el suministro, intercambio, sistematización y actualización de la información que generen las instituciones competentes de los órdenes de gobierno. </a:t>
            </a:r>
            <a:endParaRPr lang="es-MX" dirty="0"/>
          </a:p>
        </p:txBody>
      </p:sp>
    </p:spTree>
    <p:extLst>
      <p:ext uri="{BB962C8B-B14F-4D97-AF65-F5344CB8AC3E}">
        <p14:creationId xmlns:p14="http://schemas.microsoft.com/office/powerpoint/2010/main" val="34031475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D551B6D0-643F-4E93-A078-D76F86143C9F}"/>
              </a:ext>
            </a:extLst>
          </p:cNvPr>
          <p:cNvSpPr txBox="1"/>
          <p:nvPr/>
        </p:nvSpPr>
        <p:spPr>
          <a:xfrm>
            <a:off x="2919349" y="452772"/>
            <a:ext cx="6425310" cy="400110"/>
          </a:xfrm>
          <a:prstGeom prst="rect">
            <a:avLst/>
          </a:prstGeom>
          <a:noFill/>
        </p:spPr>
        <p:txBody>
          <a:bodyPr wrap="square" rtlCol="0">
            <a:spAutoFit/>
          </a:bodyPr>
          <a:lstStyle/>
          <a:p>
            <a:pPr algn="r"/>
            <a:r>
              <a:rPr lang="es-MX" sz="2000" b="1" dirty="0" smtClean="0">
                <a:latin typeface="Neo Sans Pro" panose="020B0504030504040204" pitchFamily="34" charset="0"/>
              </a:rPr>
              <a:t>Coordinación </a:t>
            </a:r>
            <a:r>
              <a:rPr lang="es-MX" sz="2000" b="1" dirty="0">
                <a:latin typeface="Neo Sans Pro" panose="020B0504030504040204" pitchFamily="34" charset="0"/>
              </a:rPr>
              <a:t>del Sistema Estatal Anticorrupción</a:t>
            </a:r>
            <a:endParaRPr lang="es-MX" sz="2000" b="1" u="sng" dirty="0"/>
          </a:p>
        </p:txBody>
      </p:sp>
      <p:graphicFrame>
        <p:nvGraphicFramePr>
          <p:cNvPr id="2" name="Diagrama 1"/>
          <p:cNvGraphicFramePr/>
          <p:nvPr>
            <p:extLst>
              <p:ext uri="{D42A27DB-BD31-4B8C-83A1-F6EECF244321}">
                <p14:modId xmlns:p14="http://schemas.microsoft.com/office/powerpoint/2010/main" val="3762692419"/>
              </p:ext>
            </p:extLst>
          </p:nvPr>
        </p:nvGraphicFramePr>
        <p:xfrm>
          <a:off x="2567608" y="1295612"/>
          <a:ext cx="7128792" cy="504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CuadroTexto 5"/>
          <p:cNvSpPr txBox="1"/>
          <p:nvPr/>
        </p:nvSpPr>
        <p:spPr>
          <a:xfrm>
            <a:off x="6365646" y="3366645"/>
            <a:ext cx="1876653" cy="600164"/>
          </a:xfrm>
          <a:prstGeom prst="rect">
            <a:avLst/>
          </a:prstGeom>
          <a:noFill/>
        </p:spPr>
        <p:txBody>
          <a:bodyPr wrap="square" rtlCol="0">
            <a:spAutoFit/>
          </a:bodyPr>
          <a:lstStyle/>
          <a:p>
            <a:r>
              <a:rPr lang="es-MX" sz="1100" b="1" dirty="0">
                <a:latin typeface="Neo Sans Pro" panose="020B0504030504040204" pitchFamily="34" charset="0"/>
              </a:rPr>
              <a:t>Transparencia</a:t>
            </a:r>
          </a:p>
          <a:p>
            <a:r>
              <a:rPr lang="es-MX" sz="1100" b="1" dirty="0">
                <a:latin typeface="Neo Sans Pro" panose="020B0504030504040204" pitchFamily="34" charset="0"/>
              </a:rPr>
              <a:t> y Acceso a</a:t>
            </a:r>
          </a:p>
          <a:p>
            <a:r>
              <a:rPr lang="es-MX" sz="1100" b="1" dirty="0">
                <a:latin typeface="Neo Sans Pro" panose="020B0504030504040204" pitchFamily="34" charset="0"/>
              </a:rPr>
              <a:t>la Información</a:t>
            </a:r>
          </a:p>
        </p:txBody>
      </p:sp>
      <p:sp>
        <p:nvSpPr>
          <p:cNvPr id="16" name="CuadroTexto 4"/>
          <p:cNvSpPr txBox="1"/>
          <p:nvPr/>
        </p:nvSpPr>
        <p:spPr>
          <a:xfrm>
            <a:off x="4856896" y="3524381"/>
            <a:ext cx="1317533" cy="284693"/>
          </a:xfrm>
          <a:prstGeom prst="rect">
            <a:avLst/>
          </a:prstGeom>
          <a:noFill/>
        </p:spPr>
        <p:txBody>
          <a:bodyPr wrap="square" rtlCol="0">
            <a:spAutoFit/>
          </a:bodyPr>
          <a:lstStyle/>
          <a:p>
            <a:r>
              <a:rPr lang="es-MX" sz="1250" b="1" dirty="0">
                <a:latin typeface="Neo Sans Pro" panose="020B0504030504040204" pitchFamily="34" charset="0"/>
              </a:rPr>
              <a:t>Fiscalización</a:t>
            </a:r>
          </a:p>
        </p:txBody>
      </p:sp>
      <p:sp>
        <p:nvSpPr>
          <p:cNvPr id="18" name="CuadroTexto 7"/>
          <p:cNvSpPr txBox="1"/>
          <p:nvPr/>
        </p:nvSpPr>
        <p:spPr>
          <a:xfrm>
            <a:off x="5607382" y="4058769"/>
            <a:ext cx="1134093" cy="276999"/>
          </a:xfrm>
          <a:prstGeom prst="rect">
            <a:avLst/>
          </a:prstGeom>
          <a:noFill/>
        </p:spPr>
        <p:txBody>
          <a:bodyPr wrap="none" rtlCol="0">
            <a:spAutoFit/>
          </a:bodyPr>
          <a:lstStyle/>
          <a:p>
            <a:r>
              <a:rPr lang="es-MX" sz="1200" b="1" dirty="0">
                <a:solidFill>
                  <a:schemeClr val="tx1">
                    <a:lumMod val="85000"/>
                    <a:lumOff val="15000"/>
                  </a:schemeClr>
                </a:solidFill>
                <a:latin typeface="Neo Sans Pro" panose="020B0504030504040204" pitchFamily="34" charset="0"/>
              </a:rPr>
              <a:t>Coordinación</a:t>
            </a:r>
            <a:endParaRPr lang="es-MX" sz="1400" b="1" dirty="0">
              <a:solidFill>
                <a:schemeClr val="tx1">
                  <a:lumMod val="85000"/>
                  <a:lumOff val="15000"/>
                </a:schemeClr>
              </a:solidFill>
              <a:latin typeface="Neo Sans Pro" panose="020B0504030504040204" pitchFamily="34" charset="0"/>
            </a:endParaRPr>
          </a:p>
        </p:txBody>
      </p:sp>
      <p:sp>
        <p:nvSpPr>
          <p:cNvPr id="24" name="CuadroTexto 6"/>
          <p:cNvSpPr txBox="1"/>
          <p:nvPr/>
        </p:nvSpPr>
        <p:spPr>
          <a:xfrm>
            <a:off x="5607266" y="4694535"/>
            <a:ext cx="1021433" cy="461665"/>
          </a:xfrm>
          <a:prstGeom prst="rect">
            <a:avLst/>
          </a:prstGeom>
          <a:noFill/>
        </p:spPr>
        <p:txBody>
          <a:bodyPr wrap="none" rtlCol="0">
            <a:spAutoFit/>
          </a:bodyPr>
          <a:lstStyle/>
          <a:p>
            <a:pPr algn="ctr"/>
            <a:r>
              <a:rPr lang="es-MX" sz="1200" b="1" dirty="0">
                <a:latin typeface="Neo Sans Pro" panose="020B0504030504040204" pitchFamily="34" charset="0"/>
              </a:rPr>
              <a:t>Plataforma</a:t>
            </a:r>
          </a:p>
          <a:p>
            <a:pPr algn="ctr"/>
            <a:r>
              <a:rPr lang="es-MX" sz="1200" b="1" dirty="0" smtClean="0">
                <a:latin typeface="Neo Sans Pro" panose="020B0504030504040204" pitchFamily="34" charset="0"/>
              </a:rPr>
              <a:t>Digital</a:t>
            </a:r>
            <a:endParaRPr lang="es-MX" sz="1200" b="1" baseline="30000" dirty="0">
              <a:latin typeface="Neo Sans Pro" panose="020B0504030504040204" pitchFamily="34" charset="0"/>
            </a:endParaRPr>
          </a:p>
        </p:txBody>
      </p:sp>
      <p:sp>
        <p:nvSpPr>
          <p:cNvPr id="4" name="Marcador de número de diapositiva 3"/>
          <p:cNvSpPr>
            <a:spLocks noGrp="1"/>
          </p:cNvSpPr>
          <p:nvPr>
            <p:ph type="sldNum" sz="quarter" idx="12"/>
          </p:nvPr>
        </p:nvSpPr>
        <p:spPr/>
        <p:txBody>
          <a:bodyPr/>
          <a:lstStyle/>
          <a:p>
            <a:fld id="{286E0E29-A275-4D4F-9DD5-ACAC3BDF085B}" type="slidenum">
              <a:rPr lang="es-ES" smtClean="0"/>
              <a:t>21</a:t>
            </a:fld>
            <a:endParaRPr lang="es-ES"/>
          </a:p>
        </p:txBody>
      </p:sp>
    </p:spTree>
    <p:extLst>
      <p:ext uri="{BB962C8B-B14F-4D97-AF65-F5344CB8AC3E}">
        <p14:creationId xmlns:p14="http://schemas.microsoft.com/office/powerpoint/2010/main" val="21471084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rot="16200000">
            <a:off x="-4214856" y="599589"/>
            <a:ext cx="10571998" cy="970450"/>
          </a:xfrm>
        </p:spPr>
        <p:txBody>
          <a:bodyPr/>
          <a:lstStyle/>
          <a:p>
            <a:r>
              <a:rPr lang="es-MX" sz="3300" b="0" dirty="0" smtClean="0"/>
              <a:t>Integración  </a:t>
            </a:r>
            <a:endParaRPr lang="es-MX" sz="3300" b="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6099" y="0"/>
            <a:ext cx="8927019" cy="6376180"/>
          </a:xfrm>
          <a:prstGeom prst="rect">
            <a:avLst/>
          </a:prstGeom>
        </p:spPr>
      </p:pic>
    </p:spTree>
    <p:extLst>
      <p:ext uri="{BB962C8B-B14F-4D97-AF65-F5344CB8AC3E}">
        <p14:creationId xmlns:p14="http://schemas.microsoft.com/office/powerpoint/2010/main" val="2684053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95707" y="624110"/>
            <a:ext cx="9608905" cy="591373"/>
          </a:xfrm>
        </p:spPr>
        <p:txBody>
          <a:bodyPr>
            <a:normAutofit/>
          </a:bodyPr>
          <a:lstStyle/>
          <a:p>
            <a:r>
              <a:rPr lang="es-MX" sz="2800" b="1" dirty="0" smtClean="0">
                <a:solidFill>
                  <a:schemeClr val="tx1"/>
                </a:solidFill>
                <a:latin typeface="Arial" panose="020B0604020202020204" pitchFamily="34" charset="0"/>
                <a:cs typeface="Arial" panose="020B0604020202020204" pitchFamily="34" charset="0"/>
              </a:rPr>
              <a:t>Coordinación interinstitucional </a:t>
            </a:r>
            <a:endParaRPr lang="es-MX" sz="2800" dirty="0"/>
          </a:p>
        </p:txBody>
      </p:sp>
      <p:sp>
        <p:nvSpPr>
          <p:cNvPr id="3" name="Marcador de contenido 2"/>
          <p:cNvSpPr>
            <a:spLocks noGrp="1"/>
          </p:cNvSpPr>
          <p:nvPr>
            <p:ph idx="1"/>
          </p:nvPr>
        </p:nvSpPr>
        <p:spPr>
          <a:xfrm>
            <a:off x="1155874" y="1538868"/>
            <a:ext cx="10445246" cy="5419493"/>
          </a:xfrm>
        </p:spPr>
        <p:txBody>
          <a:bodyPr/>
          <a:lstStyle/>
          <a:p>
            <a:pPr marL="0" indent="0">
              <a:buNone/>
            </a:pPr>
            <a:endParaRPr lang="es-MX" dirty="0"/>
          </a:p>
        </p:txBody>
      </p:sp>
      <p:sp>
        <p:nvSpPr>
          <p:cNvPr id="4" name="Rectángulo redondeado 3"/>
          <p:cNvSpPr/>
          <p:nvPr/>
        </p:nvSpPr>
        <p:spPr>
          <a:xfrm>
            <a:off x="1059366" y="3111189"/>
            <a:ext cx="2141034" cy="179534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b="1" dirty="0" smtClean="0"/>
              <a:t>Comité Coordinador</a:t>
            </a:r>
            <a:endParaRPr lang="es-MX" b="1" dirty="0"/>
          </a:p>
        </p:txBody>
      </p:sp>
      <p:sp>
        <p:nvSpPr>
          <p:cNvPr id="5" name="Rectángulo redondeado 4"/>
          <p:cNvSpPr/>
          <p:nvPr/>
        </p:nvSpPr>
        <p:spPr>
          <a:xfrm>
            <a:off x="5090532" y="3077736"/>
            <a:ext cx="2386361" cy="179534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b="1" dirty="0" smtClean="0"/>
              <a:t>Comité de Participación Social</a:t>
            </a:r>
            <a:endParaRPr lang="es-MX" b="1" dirty="0"/>
          </a:p>
        </p:txBody>
      </p:sp>
      <p:sp>
        <p:nvSpPr>
          <p:cNvPr id="6" name="Rectángulo redondeado 5"/>
          <p:cNvSpPr/>
          <p:nvPr/>
        </p:nvSpPr>
        <p:spPr>
          <a:xfrm>
            <a:off x="9121698" y="3111190"/>
            <a:ext cx="2382914" cy="176189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b="1" dirty="0" smtClean="0"/>
              <a:t>Sistema Estatal de Fiscalización</a:t>
            </a:r>
            <a:endParaRPr lang="es-MX" b="1" dirty="0"/>
          </a:p>
        </p:txBody>
      </p:sp>
      <p:sp>
        <p:nvSpPr>
          <p:cNvPr id="7" name="Flecha derecha 6"/>
          <p:cNvSpPr/>
          <p:nvPr/>
        </p:nvSpPr>
        <p:spPr>
          <a:xfrm>
            <a:off x="3546088" y="4282068"/>
            <a:ext cx="1360448" cy="423747"/>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MX"/>
          </a:p>
        </p:txBody>
      </p:sp>
      <p:sp>
        <p:nvSpPr>
          <p:cNvPr id="8" name="Flecha derecha 7"/>
          <p:cNvSpPr/>
          <p:nvPr/>
        </p:nvSpPr>
        <p:spPr>
          <a:xfrm>
            <a:off x="7755673" y="4293220"/>
            <a:ext cx="1237785" cy="412595"/>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MX"/>
          </a:p>
        </p:txBody>
      </p:sp>
      <p:sp>
        <p:nvSpPr>
          <p:cNvPr id="9" name="Flecha izquierda 8"/>
          <p:cNvSpPr/>
          <p:nvPr/>
        </p:nvSpPr>
        <p:spPr>
          <a:xfrm>
            <a:off x="7755672" y="3869472"/>
            <a:ext cx="1237785" cy="390293"/>
          </a:xfrm>
          <a:prstGeom prst="leftArrow">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s-MX"/>
          </a:p>
        </p:txBody>
      </p:sp>
      <p:sp>
        <p:nvSpPr>
          <p:cNvPr id="10" name="Flecha izquierda 9"/>
          <p:cNvSpPr/>
          <p:nvPr/>
        </p:nvSpPr>
        <p:spPr>
          <a:xfrm>
            <a:off x="3546088" y="3869472"/>
            <a:ext cx="1360448" cy="431887"/>
          </a:xfrm>
          <a:prstGeom prst="leftArrow">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s-MX"/>
          </a:p>
        </p:txBody>
      </p:sp>
      <p:cxnSp>
        <p:nvCxnSpPr>
          <p:cNvPr id="34" name="Conector recto de flecha 33"/>
          <p:cNvCxnSpPr/>
          <p:nvPr/>
        </p:nvCxnSpPr>
        <p:spPr>
          <a:xfrm>
            <a:off x="2051824" y="4906536"/>
            <a:ext cx="0" cy="814042"/>
          </a:xfrm>
          <a:prstGeom prst="straightConnector1">
            <a:avLst/>
          </a:prstGeom>
          <a:ln>
            <a:headEnd type="triangle"/>
            <a:tailEnd type="triangle"/>
          </a:ln>
        </p:spPr>
        <p:style>
          <a:lnRef idx="3">
            <a:schemeClr val="accent4"/>
          </a:lnRef>
          <a:fillRef idx="0">
            <a:schemeClr val="accent4"/>
          </a:fillRef>
          <a:effectRef idx="2">
            <a:schemeClr val="accent4"/>
          </a:effectRef>
          <a:fontRef idx="minor">
            <a:schemeClr val="tx1"/>
          </a:fontRef>
        </p:style>
      </p:cxnSp>
      <p:cxnSp>
        <p:nvCxnSpPr>
          <p:cNvPr id="38" name="Conector recto de flecha 37"/>
          <p:cNvCxnSpPr/>
          <p:nvPr/>
        </p:nvCxnSpPr>
        <p:spPr>
          <a:xfrm>
            <a:off x="2129883" y="5737301"/>
            <a:ext cx="8183272" cy="16733"/>
          </a:xfrm>
          <a:prstGeom prst="straightConnector1">
            <a:avLst/>
          </a:prstGeom>
          <a:ln>
            <a:headEnd type="triangle"/>
            <a:tailEnd type="triangle"/>
          </a:ln>
        </p:spPr>
        <p:style>
          <a:lnRef idx="3">
            <a:schemeClr val="accent4"/>
          </a:lnRef>
          <a:fillRef idx="0">
            <a:schemeClr val="accent4"/>
          </a:fillRef>
          <a:effectRef idx="2">
            <a:schemeClr val="accent4"/>
          </a:effectRef>
          <a:fontRef idx="minor">
            <a:schemeClr val="tx1"/>
          </a:fontRef>
        </p:style>
      </p:cxnSp>
      <p:cxnSp>
        <p:nvCxnSpPr>
          <p:cNvPr id="44" name="Conector recto de flecha 43"/>
          <p:cNvCxnSpPr/>
          <p:nvPr/>
        </p:nvCxnSpPr>
        <p:spPr>
          <a:xfrm>
            <a:off x="10313155" y="4906536"/>
            <a:ext cx="0" cy="797309"/>
          </a:xfrm>
          <a:prstGeom prst="straightConnector1">
            <a:avLst/>
          </a:prstGeom>
          <a:ln>
            <a:headEnd type="triangle"/>
            <a:tailEnd type="triangle"/>
          </a:ln>
        </p:spPr>
        <p:style>
          <a:lnRef idx="3">
            <a:schemeClr val="accent4"/>
          </a:lnRef>
          <a:fillRef idx="0">
            <a:schemeClr val="accent4"/>
          </a:fillRef>
          <a:effectRef idx="2">
            <a:schemeClr val="accent4"/>
          </a:effectRef>
          <a:fontRef idx="minor">
            <a:schemeClr val="tx1"/>
          </a:fontRef>
        </p:style>
      </p:cxnSp>
      <p:sp>
        <p:nvSpPr>
          <p:cNvPr id="46" name="Rectángulo redondeado 45"/>
          <p:cNvSpPr/>
          <p:nvPr/>
        </p:nvSpPr>
        <p:spPr>
          <a:xfrm>
            <a:off x="1661532" y="1538868"/>
            <a:ext cx="9233210" cy="122663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2000" b="1" dirty="0" smtClean="0">
                <a:solidFill>
                  <a:schemeClr val="tx1"/>
                </a:solidFill>
              </a:rPr>
              <a:t>Coordinación entre las autoridades de todos los órdenes de gobierno en la prevención, detección y sanción de la corrupción</a:t>
            </a:r>
            <a:endParaRPr lang="es-MX" sz="2000" b="1" dirty="0">
              <a:solidFill>
                <a:schemeClr val="tx1"/>
              </a:solidFill>
            </a:endParaRPr>
          </a:p>
        </p:txBody>
      </p:sp>
      <p:cxnSp>
        <p:nvCxnSpPr>
          <p:cNvPr id="48" name="Conector recto de flecha 47"/>
          <p:cNvCxnSpPr/>
          <p:nvPr/>
        </p:nvCxnSpPr>
        <p:spPr>
          <a:xfrm>
            <a:off x="6378497" y="4906536"/>
            <a:ext cx="11152" cy="839131"/>
          </a:xfrm>
          <a:prstGeom prst="straightConnector1">
            <a:avLst/>
          </a:prstGeom>
          <a:ln>
            <a:headEnd type="triangle"/>
            <a:tailEnd type="triangle"/>
          </a:ln>
        </p:spPr>
        <p:style>
          <a:lnRef idx="3">
            <a:schemeClr val="accent4"/>
          </a:lnRef>
          <a:fillRef idx="0">
            <a:schemeClr val="accent4"/>
          </a:fillRef>
          <a:effectRef idx="2">
            <a:schemeClr val="accent4"/>
          </a:effectRef>
          <a:fontRef idx="minor">
            <a:schemeClr val="tx1"/>
          </a:fontRef>
        </p:style>
      </p:cxnSp>
      <p:cxnSp>
        <p:nvCxnSpPr>
          <p:cNvPr id="52" name="Conector recto 51"/>
          <p:cNvCxnSpPr/>
          <p:nvPr/>
        </p:nvCxnSpPr>
        <p:spPr>
          <a:xfrm flipH="1">
            <a:off x="1059366" y="1700561"/>
            <a:ext cx="607742" cy="1600200"/>
          </a:xfrm>
          <a:prstGeom prst="line">
            <a:avLst/>
          </a:prstGeom>
        </p:spPr>
        <p:style>
          <a:lnRef idx="3">
            <a:schemeClr val="accent4"/>
          </a:lnRef>
          <a:fillRef idx="0">
            <a:schemeClr val="accent4"/>
          </a:fillRef>
          <a:effectRef idx="2">
            <a:schemeClr val="accent4"/>
          </a:effectRef>
          <a:fontRef idx="minor">
            <a:schemeClr val="tx1"/>
          </a:fontRef>
        </p:style>
      </p:cxnSp>
      <p:cxnSp>
        <p:nvCxnSpPr>
          <p:cNvPr id="54" name="Conector recto 53"/>
          <p:cNvCxnSpPr>
            <a:endCxn id="5" idx="0"/>
          </p:cNvCxnSpPr>
          <p:nvPr/>
        </p:nvCxnSpPr>
        <p:spPr>
          <a:xfrm>
            <a:off x="6278137" y="2765506"/>
            <a:ext cx="5576" cy="312230"/>
          </a:xfrm>
          <a:prstGeom prst="line">
            <a:avLst/>
          </a:prstGeom>
        </p:spPr>
        <p:style>
          <a:lnRef idx="3">
            <a:schemeClr val="accent4"/>
          </a:lnRef>
          <a:fillRef idx="0">
            <a:schemeClr val="accent4"/>
          </a:fillRef>
          <a:effectRef idx="2">
            <a:schemeClr val="accent4"/>
          </a:effectRef>
          <a:fontRef idx="minor">
            <a:schemeClr val="tx1"/>
          </a:fontRef>
        </p:style>
      </p:cxnSp>
      <p:cxnSp>
        <p:nvCxnSpPr>
          <p:cNvPr id="57" name="Conector recto 56"/>
          <p:cNvCxnSpPr/>
          <p:nvPr/>
        </p:nvCxnSpPr>
        <p:spPr>
          <a:xfrm>
            <a:off x="10894742" y="1700561"/>
            <a:ext cx="602166" cy="1600200"/>
          </a:xfrm>
          <a:prstGeom prst="line">
            <a:avLst/>
          </a:prstGeom>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40476997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03186" y="479502"/>
            <a:ext cx="6300439" cy="1025913"/>
          </a:xfrm>
          <a:prstGeom prst="rect">
            <a:avLst/>
          </a:prstGeom>
          <a:gradFill>
            <a:gsLst>
              <a:gs pos="0">
                <a:schemeClr val="accent2">
                  <a:lumMod val="40000"/>
                  <a:lumOff val="60000"/>
                </a:schemeClr>
              </a:gs>
              <a:gs pos="100000">
                <a:schemeClr val="dk1">
                  <a:tint val="90000"/>
                </a:schemeClr>
              </a:gs>
            </a:gsLst>
          </a:gradFill>
        </p:spPr>
        <p:style>
          <a:lnRef idx="1">
            <a:schemeClr val="dk1"/>
          </a:lnRef>
          <a:fillRef idx="2">
            <a:schemeClr val="dk1"/>
          </a:fillRef>
          <a:effectRef idx="1">
            <a:schemeClr val="dk1"/>
          </a:effectRef>
          <a:fontRef idx="minor">
            <a:schemeClr val="dk1"/>
          </a:fontRef>
        </p:style>
        <p:txBody>
          <a:bodyPr rtlCol="0" anchor="ctr"/>
          <a:lstStyle/>
          <a:p>
            <a:pPr algn="ctr"/>
            <a:r>
              <a:rPr lang="es-MX" sz="2800" b="1" dirty="0" smtClean="0"/>
              <a:t>Comité Coordinador (CC)</a:t>
            </a:r>
            <a:endParaRPr lang="es-MX" sz="2800" b="1" dirty="0"/>
          </a:p>
        </p:txBody>
      </p:sp>
      <p:sp>
        <p:nvSpPr>
          <p:cNvPr id="3" name="Rectángulo 2"/>
          <p:cNvSpPr/>
          <p:nvPr/>
        </p:nvSpPr>
        <p:spPr>
          <a:xfrm>
            <a:off x="2207942" y="1996068"/>
            <a:ext cx="8173844" cy="1795346"/>
          </a:xfrm>
          <a:prstGeom prst="rect">
            <a:avLst/>
          </a:prstGeom>
          <a:gradFill>
            <a:gsLst>
              <a:gs pos="0">
                <a:schemeClr val="tx2">
                  <a:lumMod val="50000"/>
                </a:schemeClr>
              </a:gs>
              <a:gs pos="100000">
                <a:schemeClr val="accent3">
                  <a:tint val="90000"/>
                </a:schemeClr>
              </a:gs>
            </a:gsLst>
          </a:gradFill>
        </p:spPr>
        <p:style>
          <a:lnRef idx="1">
            <a:schemeClr val="accent3"/>
          </a:lnRef>
          <a:fillRef idx="2">
            <a:schemeClr val="accent3"/>
          </a:fillRef>
          <a:effectRef idx="1">
            <a:schemeClr val="accent3"/>
          </a:effectRef>
          <a:fontRef idx="minor">
            <a:schemeClr val="dk1"/>
          </a:fontRef>
        </p:style>
        <p:txBody>
          <a:bodyPr rtlCol="0" anchor="ctr"/>
          <a:lstStyle/>
          <a:p>
            <a:pPr algn="ctr"/>
            <a:r>
              <a:rPr lang="es-MX" b="1" dirty="0" smtClean="0">
                <a:solidFill>
                  <a:schemeClr val="tx1"/>
                </a:solidFill>
              </a:rPr>
              <a:t>Es la instancia responsable de </a:t>
            </a:r>
            <a:r>
              <a:rPr lang="es-MX" b="1" u="sng" dirty="0" smtClean="0">
                <a:solidFill>
                  <a:schemeClr val="tx1"/>
                </a:solidFill>
              </a:rPr>
              <a:t>establecer mecanismos de coordinación </a:t>
            </a:r>
            <a:r>
              <a:rPr lang="es-MX" b="1" dirty="0" smtClean="0">
                <a:solidFill>
                  <a:schemeClr val="tx1"/>
                </a:solidFill>
              </a:rPr>
              <a:t>entre los integrantes del SEAJ y éste con el SNA, y tendrá bajo su encargo el diseño, promoción, implementación y evaluación de políticas públicas de combate a la corrupción</a:t>
            </a:r>
            <a:endParaRPr lang="es-MX" b="1" dirty="0">
              <a:solidFill>
                <a:schemeClr val="tx1"/>
              </a:solidFill>
            </a:endParaRPr>
          </a:p>
        </p:txBody>
      </p:sp>
      <p:sp>
        <p:nvSpPr>
          <p:cNvPr id="4" name="Rectángulo 3"/>
          <p:cNvSpPr/>
          <p:nvPr/>
        </p:nvSpPr>
        <p:spPr>
          <a:xfrm>
            <a:off x="133816" y="4070195"/>
            <a:ext cx="3858322" cy="2642839"/>
          </a:xfrm>
          <a:prstGeom prst="rect">
            <a:avLst/>
          </a:prstGeom>
          <a:gradFill>
            <a:gsLst>
              <a:gs pos="0">
                <a:schemeClr val="accent3">
                  <a:lumMod val="75000"/>
                </a:schemeClr>
              </a:gs>
              <a:gs pos="100000">
                <a:schemeClr val="accent4">
                  <a:tint val="90000"/>
                </a:schemeClr>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r>
              <a:rPr lang="es-MX" b="1" dirty="0" smtClean="0">
                <a:solidFill>
                  <a:schemeClr val="tx1"/>
                </a:solidFill>
              </a:rPr>
              <a:t>Facultades donde involucran a todos los integrantes del sistema (art. 8)</a:t>
            </a:r>
          </a:p>
          <a:p>
            <a:pPr algn="ctr"/>
            <a:r>
              <a:rPr lang="es-MX" b="1" dirty="0" smtClean="0">
                <a:solidFill>
                  <a:schemeClr val="tx1"/>
                </a:solidFill>
              </a:rPr>
              <a:t>Las políticas públicas que establezca el CC del SEAJAL deberán ser implementadas por todos los entes públicos</a:t>
            </a:r>
            <a:endParaRPr lang="es-MX" b="1" dirty="0">
              <a:solidFill>
                <a:schemeClr val="tx1"/>
              </a:solidFill>
            </a:endParaRPr>
          </a:p>
        </p:txBody>
      </p:sp>
      <p:sp>
        <p:nvSpPr>
          <p:cNvPr id="5" name="Rectángulo 4"/>
          <p:cNvSpPr/>
          <p:nvPr/>
        </p:nvSpPr>
        <p:spPr>
          <a:xfrm>
            <a:off x="4427034" y="4070196"/>
            <a:ext cx="7259443" cy="264283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b="1" u="sng" dirty="0" smtClean="0"/>
              <a:t>Integrantes del CC</a:t>
            </a:r>
            <a:r>
              <a:rPr lang="es-MX" b="1" dirty="0" smtClean="0"/>
              <a:t>:</a:t>
            </a:r>
          </a:p>
          <a:p>
            <a:pPr marL="285750" indent="-285750" algn="ctr">
              <a:buFont typeface="Wingdings" panose="05000000000000000000" pitchFamily="2" charset="2"/>
              <a:buChar char="§"/>
            </a:pPr>
            <a:r>
              <a:rPr lang="es-MX" b="1" dirty="0" smtClean="0"/>
              <a:t>Un representante del CPS (quien lo presidirá)</a:t>
            </a:r>
          </a:p>
          <a:p>
            <a:pPr marL="285750" indent="-285750" algn="ctr">
              <a:buFont typeface="Wingdings" panose="05000000000000000000" pitchFamily="2" charset="2"/>
              <a:buChar char="§"/>
            </a:pPr>
            <a:r>
              <a:rPr lang="es-MX" b="1" dirty="0" smtClean="0"/>
              <a:t>Titular de ASEJ</a:t>
            </a:r>
          </a:p>
          <a:p>
            <a:pPr marL="285750" indent="-285750" algn="ctr">
              <a:buFont typeface="Wingdings" panose="05000000000000000000" pitchFamily="2" charset="2"/>
              <a:buChar char="§"/>
            </a:pPr>
            <a:r>
              <a:rPr lang="es-MX" b="1" dirty="0" smtClean="0"/>
              <a:t>Titular de la Fiscalía Especializada de Combate a la Corrupción</a:t>
            </a:r>
          </a:p>
          <a:p>
            <a:pPr marL="285750" indent="-285750" algn="ctr">
              <a:buFont typeface="Wingdings" panose="05000000000000000000" pitchFamily="2" charset="2"/>
              <a:buChar char="§"/>
            </a:pPr>
            <a:r>
              <a:rPr lang="es-MX" b="1" dirty="0" smtClean="0"/>
              <a:t>Titular de la Contraloría del Estado</a:t>
            </a:r>
          </a:p>
          <a:p>
            <a:pPr marL="285750" indent="-285750" algn="ctr">
              <a:buFont typeface="Wingdings" panose="05000000000000000000" pitchFamily="2" charset="2"/>
              <a:buChar char="§"/>
            </a:pPr>
            <a:r>
              <a:rPr lang="es-MX" b="1" dirty="0" smtClean="0"/>
              <a:t>Un representante del Consejo de la Judicatura Estatal</a:t>
            </a:r>
          </a:p>
          <a:p>
            <a:pPr marL="285750" indent="-285750" algn="ctr">
              <a:buFont typeface="Wingdings" panose="05000000000000000000" pitchFamily="2" charset="2"/>
              <a:buChar char="§"/>
            </a:pPr>
            <a:r>
              <a:rPr lang="es-MX" b="1" dirty="0" smtClean="0"/>
              <a:t>Presidente del ITEI</a:t>
            </a:r>
          </a:p>
          <a:p>
            <a:pPr marL="285750" indent="-285750" algn="ctr">
              <a:buFont typeface="Wingdings" panose="05000000000000000000" pitchFamily="2" charset="2"/>
              <a:buChar char="§"/>
            </a:pPr>
            <a:r>
              <a:rPr lang="es-MX" b="1" dirty="0" smtClean="0"/>
              <a:t>El Presidente del tribunal de Justicia Administrativa</a:t>
            </a:r>
            <a:endParaRPr lang="es-MX" b="1" dirty="0"/>
          </a:p>
        </p:txBody>
      </p:sp>
      <p:cxnSp>
        <p:nvCxnSpPr>
          <p:cNvPr id="7" name="Conector recto 6"/>
          <p:cNvCxnSpPr/>
          <p:nvPr/>
        </p:nvCxnSpPr>
        <p:spPr>
          <a:xfrm flipH="1">
            <a:off x="2207941" y="479502"/>
            <a:ext cx="995245" cy="1516566"/>
          </a:xfrm>
          <a:prstGeom prst="line">
            <a:avLst/>
          </a:prstGeom>
        </p:spPr>
        <p:style>
          <a:lnRef idx="2">
            <a:schemeClr val="dk1"/>
          </a:lnRef>
          <a:fillRef idx="0">
            <a:schemeClr val="dk1"/>
          </a:fillRef>
          <a:effectRef idx="1">
            <a:schemeClr val="dk1"/>
          </a:effectRef>
          <a:fontRef idx="minor">
            <a:schemeClr val="tx1"/>
          </a:fontRef>
        </p:style>
      </p:cxnSp>
      <p:cxnSp>
        <p:nvCxnSpPr>
          <p:cNvPr id="9" name="Conector recto 8"/>
          <p:cNvCxnSpPr/>
          <p:nvPr/>
        </p:nvCxnSpPr>
        <p:spPr>
          <a:xfrm flipH="1">
            <a:off x="133817" y="1996068"/>
            <a:ext cx="2074124" cy="2074127"/>
          </a:xfrm>
          <a:prstGeom prst="line">
            <a:avLst/>
          </a:prstGeom>
        </p:spPr>
        <p:style>
          <a:lnRef idx="2">
            <a:schemeClr val="dk1"/>
          </a:lnRef>
          <a:fillRef idx="0">
            <a:schemeClr val="dk1"/>
          </a:fillRef>
          <a:effectRef idx="1">
            <a:schemeClr val="dk1"/>
          </a:effectRef>
          <a:fontRef idx="minor">
            <a:schemeClr val="tx1"/>
          </a:fontRef>
        </p:style>
      </p:cxnSp>
      <p:cxnSp>
        <p:nvCxnSpPr>
          <p:cNvPr id="12" name="Conector recto 11"/>
          <p:cNvCxnSpPr/>
          <p:nvPr/>
        </p:nvCxnSpPr>
        <p:spPr>
          <a:xfrm>
            <a:off x="9503625" y="479502"/>
            <a:ext cx="878161" cy="1572322"/>
          </a:xfrm>
          <a:prstGeom prst="line">
            <a:avLst/>
          </a:prstGeom>
        </p:spPr>
        <p:style>
          <a:lnRef idx="2">
            <a:schemeClr val="dk1"/>
          </a:lnRef>
          <a:fillRef idx="0">
            <a:schemeClr val="dk1"/>
          </a:fillRef>
          <a:effectRef idx="1">
            <a:schemeClr val="dk1"/>
          </a:effectRef>
          <a:fontRef idx="minor">
            <a:schemeClr val="tx1"/>
          </a:fontRef>
        </p:style>
      </p:cxnSp>
      <p:cxnSp>
        <p:nvCxnSpPr>
          <p:cNvPr id="14" name="Conector recto 13"/>
          <p:cNvCxnSpPr/>
          <p:nvPr/>
        </p:nvCxnSpPr>
        <p:spPr>
          <a:xfrm>
            <a:off x="10381786" y="1996068"/>
            <a:ext cx="1304691" cy="2074127"/>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236436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988527" y="546410"/>
            <a:ext cx="6110867" cy="1126273"/>
          </a:xfrm>
          <a:prstGeom prst="rect">
            <a:avLst/>
          </a:prstGeom>
          <a:gradFill>
            <a:gsLst>
              <a:gs pos="0">
                <a:schemeClr val="bg2">
                  <a:lumMod val="60000"/>
                  <a:lumOff val="40000"/>
                </a:schemeClr>
              </a:gs>
              <a:gs pos="100000">
                <a:schemeClr val="dk1">
                  <a:tint val="90000"/>
                </a:schemeClr>
              </a:gs>
            </a:gsLst>
          </a:gradFill>
        </p:spPr>
        <p:style>
          <a:lnRef idx="1">
            <a:schemeClr val="dk1"/>
          </a:lnRef>
          <a:fillRef idx="2">
            <a:schemeClr val="dk1"/>
          </a:fillRef>
          <a:effectRef idx="1">
            <a:schemeClr val="dk1"/>
          </a:effectRef>
          <a:fontRef idx="minor">
            <a:schemeClr val="dk1"/>
          </a:fontRef>
        </p:style>
        <p:txBody>
          <a:bodyPr rtlCol="0" anchor="ctr"/>
          <a:lstStyle/>
          <a:p>
            <a:pPr algn="ctr"/>
            <a:r>
              <a:rPr lang="es-MX" sz="2800" b="1" dirty="0" smtClean="0"/>
              <a:t>Comité de Participación Social (CPS)</a:t>
            </a:r>
            <a:endParaRPr lang="es-MX" sz="2800" b="1" dirty="0"/>
          </a:p>
        </p:txBody>
      </p:sp>
      <p:sp>
        <p:nvSpPr>
          <p:cNvPr id="3" name="Rectángulo 2"/>
          <p:cNvSpPr/>
          <p:nvPr/>
        </p:nvSpPr>
        <p:spPr>
          <a:xfrm>
            <a:off x="2029521" y="1951463"/>
            <a:ext cx="7805855" cy="1661532"/>
          </a:xfrm>
          <a:prstGeom prst="rect">
            <a:avLst/>
          </a:prstGeom>
          <a:solidFill>
            <a:schemeClr val="bg2"/>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es-MX" b="1" dirty="0" smtClean="0">
                <a:solidFill>
                  <a:schemeClr val="tx1"/>
                </a:solidFill>
              </a:rPr>
              <a:t>El CPS tiene como objetivo coadyuvar al cumplimiento de los objetivos del Comité Coordinador, así como ser la instancia de vinculación con las organizaciones sociales y académicas con las materias del SEAJAL (art. 14)</a:t>
            </a:r>
            <a:endParaRPr lang="es-MX" b="1" dirty="0">
              <a:solidFill>
                <a:schemeClr val="tx1"/>
              </a:solidFill>
            </a:endParaRPr>
          </a:p>
        </p:txBody>
      </p:sp>
      <p:sp>
        <p:nvSpPr>
          <p:cNvPr id="4" name="Rectángulo 3"/>
          <p:cNvSpPr/>
          <p:nvPr/>
        </p:nvSpPr>
        <p:spPr>
          <a:xfrm>
            <a:off x="646771" y="4270915"/>
            <a:ext cx="2096429" cy="2040673"/>
          </a:xfrm>
          <a:prstGeom prst="rect">
            <a:avLst/>
          </a:prstGeom>
          <a:gradFill>
            <a:gsLst>
              <a:gs pos="0">
                <a:schemeClr val="tx2">
                  <a:lumMod val="25000"/>
                </a:schemeClr>
              </a:gs>
              <a:gs pos="100000">
                <a:schemeClr val="accent4">
                  <a:tint val="90000"/>
                </a:schemeClr>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r>
              <a:rPr lang="es-MX" b="1" dirty="0" smtClean="0"/>
              <a:t>El CPS tiene un conjunto de atribuciones establecidas en el artículo 21 de la le SAEJAL</a:t>
            </a:r>
            <a:endParaRPr lang="es-MX" b="1" dirty="0"/>
          </a:p>
        </p:txBody>
      </p:sp>
      <p:sp>
        <p:nvSpPr>
          <p:cNvPr id="5" name="Rectángulo 4"/>
          <p:cNvSpPr/>
          <p:nvPr/>
        </p:nvSpPr>
        <p:spPr>
          <a:xfrm>
            <a:off x="3155795" y="3858321"/>
            <a:ext cx="7616283" cy="2865863"/>
          </a:xfrm>
          <a:prstGeom prst="rect">
            <a:avLst/>
          </a:prstGeom>
          <a:gradFill>
            <a:gsLst>
              <a:gs pos="0">
                <a:schemeClr val="bg2">
                  <a:lumMod val="75000"/>
                </a:schemeClr>
              </a:gs>
              <a:gs pos="100000">
                <a:schemeClr val="accent4">
                  <a:tint val="90000"/>
                </a:schemeClr>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r>
              <a:rPr lang="es-MX" b="1" dirty="0" smtClean="0"/>
              <a:t>El CPS estará integrado por 5 ciudadanos de probidad y prestigio que se hayan destacado por su contribución a la rendición de cuentas, la transparencia o el combate a la corrupción.</a:t>
            </a:r>
          </a:p>
          <a:p>
            <a:pPr algn="ctr"/>
            <a:r>
              <a:rPr lang="es-MX" b="1" dirty="0" smtClean="0"/>
              <a:t>Los integrantes del CPS se rotarán anualmente la representación ante el Comité Coordinador, atendiendo a la antigüedad que tengan en el CPS</a:t>
            </a:r>
          </a:p>
          <a:p>
            <a:pPr algn="ctr"/>
            <a:r>
              <a:rPr lang="es-MX" b="1" dirty="0" smtClean="0"/>
              <a:t>El Presidente del CPS tiene como atribución entre otras, representar al CPS ante el CC y </a:t>
            </a:r>
            <a:r>
              <a:rPr lang="es-MX" b="1" dirty="0" err="1" smtClean="0"/>
              <a:t>aú</a:t>
            </a:r>
            <a:r>
              <a:rPr lang="es-MX" b="1" dirty="0" smtClean="0"/>
              <a:t> vez presidir éste.</a:t>
            </a:r>
            <a:endParaRPr lang="es-MX" b="1" dirty="0"/>
          </a:p>
        </p:txBody>
      </p:sp>
      <p:cxnSp>
        <p:nvCxnSpPr>
          <p:cNvPr id="7" name="Conector recto 6"/>
          <p:cNvCxnSpPr/>
          <p:nvPr/>
        </p:nvCxnSpPr>
        <p:spPr>
          <a:xfrm flipV="1">
            <a:off x="646771" y="1951463"/>
            <a:ext cx="1382750" cy="2319452"/>
          </a:xfrm>
          <a:prstGeom prst="line">
            <a:avLst/>
          </a:prstGeom>
        </p:spPr>
        <p:style>
          <a:lnRef idx="2">
            <a:schemeClr val="dk1"/>
          </a:lnRef>
          <a:fillRef idx="0">
            <a:schemeClr val="dk1"/>
          </a:fillRef>
          <a:effectRef idx="1">
            <a:schemeClr val="dk1"/>
          </a:effectRef>
          <a:fontRef idx="minor">
            <a:schemeClr val="tx1"/>
          </a:fontRef>
        </p:style>
      </p:cxnSp>
      <p:cxnSp>
        <p:nvCxnSpPr>
          <p:cNvPr id="9" name="Conector recto 8"/>
          <p:cNvCxnSpPr/>
          <p:nvPr/>
        </p:nvCxnSpPr>
        <p:spPr>
          <a:xfrm flipV="1">
            <a:off x="2029521" y="546410"/>
            <a:ext cx="947855" cy="1405053"/>
          </a:xfrm>
          <a:prstGeom prst="line">
            <a:avLst/>
          </a:prstGeom>
        </p:spPr>
        <p:style>
          <a:lnRef idx="2">
            <a:schemeClr val="dk1"/>
          </a:lnRef>
          <a:fillRef idx="0">
            <a:schemeClr val="dk1"/>
          </a:fillRef>
          <a:effectRef idx="1">
            <a:schemeClr val="dk1"/>
          </a:effectRef>
          <a:fontRef idx="minor">
            <a:schemeClr val="tx1"/>
          </a:fontRef>
        </p:style>
      </p:cxnSp>
      <p:cxnSp>
        <p:nvCxnSpPr>
          <p:cNvPr id="12" name="Conector recto 11"/>
          <p:cNvCxnSpPr/>
          <p:nvPr/>
        </p:nvCxnSpPr>
        <p:spPr>
          <a:xfrm>
            <a:off x="9088243" y="546410"/>
            <a:ext cx="1683835" cy="3311911"/>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8379133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697836" y="2036060"/>
            <a:ext cx="9429948" cy="4370427"/>
          </a:xfrm>
          <a:prstGeom prst="rect">
            <a:avLst/>
          </a:prstGeom>
          <a:noFill/>
        </p:spPr>
        <p:txBody>
          <a:bodyPr wrap="square" rtlCol="0">
            <a:spAutoFit/>
          </a:bodyPr>
          <a:lstStyle/>
          <a:p>
            <a:pPr lvl="0" algn="ctr">
              <a:defRPr/>
            </a:pPr>
            <a:r>
              <a:rPr lang="es-MX" sz="2400" b="1" dirty="0">
                <a:solidFill>
                  <a:schemeClr val="dk1"/>
                </a:solidFill>
                <a:latin typeface="Neo Sans Pro" panose="020B0504030504040204" pitchFamily="34" charset="0"/>
              </a:rPr>
              <a:t>Objetivo: </a:t>
            </a:r>
          </a:p>
          <a:p>
            <a:r>
              <a:rPr lang="es-ES" b="1" dirty="0"/>
              <a:t>Artículo 37</a:t>
            </a:r>
            <a:r>
              <a:rPr lang="es-ES" dirty="0"/>
              <a:t>.</a:t>
            </a:r>
            <a:endParaRPr lang="es-MX" dirty="0"/>
          </a:p>
          <a:p>
            <a:r>
              <a:rPr lang="es-ES" dirty="0"/>
              <a:t>1. El Sistema Estatal de Fiscalización tiene por objeto establecer acciones y mecanismos de coordinación entre los integrantes del mismo, en el ámbito de sus respectivas competencias, promoverán el intercambio de información, ideas y experiencias encaminadas a avanzar en el desarrollo de la fiscalización de los recursos públicos. Son integrantes del Sistema Estatal de Fiscalización:</a:t>
            </a:r>
            <a:endParaRPr lang="es-MX" dirty="0"/>
          </a:p>
          <a:p>
            <a:r>
              <a:rPr lang="es-ES" dirty="0"/>
              <a:t> </a:t>
            </a:r>
            <a:endParaRPr lang="es-MX" dirty="0"/>
          </a:p>
          <a:p>
            <a:pPr lvl="0"/>
            <a:r>
              <a:rPr lang="es-ES" dirty="0"/>
              <a:t>La Auditoría Superior del Estado;</a:t>
            </a:r>
            <a:endParaRPr lang="es-MX" sz="2000" dirty="0"/>
          </a:p>
          <a:p>
            <a:pPr lvl="0"/>
            <a:r>
              <a:rPr lang="es-ES" dirty="0"/>
              <a:t>La Contraloría del Estado;</a:t>
            </a:r>
            <a:endParaRPr lang="es-MX" sz="2000" dirty="0"/>
          </a:p>
          <a:p>
            <a:pPr lvl="0"/>
            <a:r>
              <a:rPr lang="es-ES" dirty="0"/>
              <a:t>Órganos internos de control de los organismos con autonomía reconocida por la Constitución Política del Estado de Jalisco;</a:t>
            </a:r>
            <a:endParaRPr lang="es-MX" sz="2000" dirty="0"/>
          </a:p>
          <a:p>
            <a:pPr lvl="0"/>
            <a:r>
              <a:rPr lang="es-ES" dirty="0"/>
              <a:t>El órgano interno de control del Poder Legislativo; y</a:t>
            </a:r>
            <a:endParaRPr lang="es-MX" sz="2000" dirty="0"/>
          </a:p>
          <a:p>
            <a:pPr lvl="0"/>
            <a:r>
              <a:rPr lang="es-ES" dirty="0"/>
              <a:t>El órgano interno de control del Poder Judicial.</a:t>
            </a:r>
            <a:endParaRPr lang="es-MX" sz="2000" dirty="0"/>
          </a:p>
          <a:p>
            <a:pPr algn="just">
              <a:defRPr/>
            </a:pPr>
            <a:endParaRPr lang="es-MX" sz="2000" dirty="0">
              <a:latin typeface="+mj-lt"/>
            </a:endParaRPr>
          </a:p>
        </p:txBody>
      </p:sp>
      <p:sp>
        <p:nvSpPr>
          <p:cNvPr id="5" name="1 Título"/>
          <p:cNvSpPr>
            <a:spLocks noGrp="1"/>
          </p:cNvSpPr>
          <p:nvPr>
            <p:ph type="title"/>
          </p:nvPr>
        </p:nvSpPr>
        <p:spPr>
          <a:xfrm>
            <a:off x="1409700" y="332656"/>
            <a:ext cx="8718084" cy="900000"/>
          </a:xfrm>
        </p:spPr>
        <p:txBody>
          <a:bodyPr>
            <a:normAutofit/>
          </a:bodyPr>
          <a:lstStyle/>
          <a:p>
            <a:pPr algn="r"/>
            <a:r>
              <a:rPr lang="es-ES" dirty="0">
                <a:latin typeface="Neo Sans Pro" pitchFamily="34" charset="0"/>
              </a:rPr>
              <a:t>Sistema Estatal de Fiscalización</a:t>
            </a:r>
          </a:p>
        </p:txBody>
      </p:sp>
      <p:sp>
        <p:nvSpPr>
          <p:cNvPr id="3" name="Marcador de número de diapositiva 2"/>
          <p:cNvSpPr>
            <a:spLocks noGrp="1"/>
          </p:cNvSpPr>
          <p:nvPr>
            <p:ph type="sldNum" sz="quarter" idx="12"/>
          </p:nvPr>
        </p:nvSpPr>
        <p:spPr/>
        <p:txBody>
          <a:bodyPr/>
          <a:lstStyle/>
          <a:p>
            <a:fld id="{286E0E29-A275-4D4F-9DD5-ACAC3BDF085B}" type="slidenum">
              <a:rPr lang="es-ES" smtClean="0"/>
              <a:t>26</a:t>
            </a:fld>
            <a:endParaRPr lang="es-ES"/>
          </a:p>
        </p:txBody>
      </p:sp>
    </p:spTree>
    <p:extLst>
      <p:ext uri="{BB962C8B-B14F-4D97-AF65-F5344CB8AC3E}">
        <p14:creationId xmlns:p14="http://schemas.microsoft.com/office/powerpoint/2010/main" val="22143166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1358900" y="620689"/>
            <a:ext cx="8673302" cy="584775"/>
          </a:xfrm>
          <a:prstGeom prst="rect">
            <a:avLst/>
          </a:prstGeom>
          <a:noFill/>
        </p:spPr>
        <p:txBody>
          <a:bodyPr wrap="square" rtlCol="0">
            <a:spAutoFit/>
          </a:bodyPr>
          <a:lstStyle/>
          <a:p>
            <a:r>
              <a:rPr lang="es-MX" sz="1600" b="1" dirty="0">
                <a:latin typeface="Neo Sans Pro" panose="020B0504030504040204" pitchFamily="34" charset="0"/>
              </a:rPr>
              <a:t>PARTICIPACIÓN DE LA CONTRALORÍA GENERAL, </a:t>
            </a:r>
            <a:br>
              <a:rPr lang="es-MX" sz="1600" b="1" dirty="0">
                <a:latin typeface="Neo Sans Pro" panose="020B0504030504040204" pitchFamily="34" charset="0"/>
              </a:rPr>
            </a:br>
            <a:r>
              <a:rPr lang="es-MX" sz="1600" b="1" dirty="0">
                <a:latin typeface="Neo Sans Pro" panose="020B0504030504040204" pitchFamily="34" charset="0"/>
              </a:rPr>
              <a:t>EN EL SISTEMA ESTATAL ANTICORRUPCIÓN</a:t>
            </a:r>
            <a:endParaRPr lang="es-MX" sz="1600" b="1" dirty="0"/>
          </a:p>
        </p:txBody>
      </p:sp>
      <p:sp>
        <p:nvSpPr>
          <p:cNvPr id="7" name="6 CuadroTexto"/>
          <p:cNvSpPr txBox="1"/>
          <p:nvPr/>
        </p:nvSpPr>
        <p:spPr>
          <a:xfrm>
            <a:off x="1784152" y="1943727"/>
            <a:ext cx="8064896" cy="4185761"/>
          </a:xfrm>
          <a:prstGeom prst="rect">
            <a:avLst/>
          </a:prstGeom>
          <a:noFill/>
        </p:spPr>
        <p:txBody>
          <a:bodyPr wrap="square" rtlCol="0">
            <a:spAutoFit/>
          </a:bodyPr>
          <a:lstStyle/>
          <a:p>
            <a:pPr marL="342900" indent="-342900" algn="just">
              <a:buFont typeface="+mj-lt"/>
              <a:buAutoNum type="arabicParenR"/>
              <a:defRPr/>
            </a:pPr>
            <a:r>
              <a:rPr lang="es-MX" dirty="0">
                <a:latin typeface="+mj-lt"/>
              </a:rPr>
              <a:t>Participar </a:t>
            </a:r>
            <a:r>
              <a:rPr lang="es-MX" dirty="0" smtClean="0">
                <a:latin typeface="+mj-lt"/>
              </a:rPr>
              <a:t>en el </a:t>
            </a:r>
            <a:r>
              <a:rPr lang="es-MX" dirty="0">
                <a:latin typeface="+mj-lt"/>
              </a:rPr>
              <a:t>Órgano de </a:t>
            </a:r>
            <a:r>
              <a:rPr lang="es-MX" dirty="0" smtClean="0">
                <a:latin typeface="+mj-lt"/>
              </a:rPr>
              <a:t>Gobierno, en el Comité Coordinador y  en el </a:t>
            </a:r>
            <a:r>
              <a:rPr lang="es-MX" dirty="0">
                <a:latin typeface="+mj-lt"/>
              </a:rPr>
              <a:t>Sistema Estatal de Fiscalización y su Comité Rector </a:t>
            </a:r>
          </a:p>
          <a:p>
            <a:pPr marL="342900" indent="-342900" algn="just">
              <a:buFont typeface="+mj-lt"/>
              <a:buAutoNum type="arabicParenR"/>
              <a:defRPr/>
            </a:pPr>
            <a:endParaRPr lang="es-MX" dirty="0">
              <a:latin typeface="+mj-lt"/>
            </a:endParaRPr>
          </a:p>
          <a:p>
            <a:pPr marL="342900" indent="-342900" algn="just">
              <a:buFont typeface="+mj-lt"/>
              <a:buAutoNum type="arabicParenR"/>
              <a:defRPr/>
            </a:pPr>
            <a:r>
              <a:rPr lang="es-MX" dirty="0" smtClean="0">
                <a:latin typeface="+mj-lt"/>
              </a:rPr>
              <a:t>Implementar </a:t>
            </a:r>
            <a:r>
              <a:rPr lang="es-MX" dirty="0">
                <a:latin typeface="+mj-lt"/>
              </a:rPr>
              <a:t>acciones para prevenir la comisión de faltas administrativas y hechos de corrupción</a:t>
            </a:r>
          </a:p>
          <a:p>
            <a:pPr marL="342900" indent="-342900" algn="just">
              <a:buFont typeface="+mj-lt"/>
              <a:buAutoNum type="arabicParenR"/>
              <a:defRPr/>
            </a:pPr>
            <a:endParaRPr lang="es-MX" dirty="0">
              <a:latin typeface="+mj-lt"/>
            </a:endParaRPr>
          </a:p>
          <a:p>
            <a:pPr algn="just">
              <a:defRPr/>
            </a:pPr>
            <a:r>
              <a:rPr lang="es-MX" dirty="0" smtClean="0">
                <a:latin typeface="+mj-lt"/>
              </a:rPr>
              <a:t>3) Adoptar </a:t>
            </a:r>
            <a:r>
              <a:rPr lang="es-MX" dirty="0">
                <a:latin typeface="+mj-lt"/>
              </a:rPr>
              <a:t>medidas dirigidas al fortalecimiento institucional para la prevención de faltas administrativas y hechos de </a:t>
            </a:r>
            <a:r>
              <a:rPr lang="es-MX" dirty="0" smtClean="0">
                <a:latin typeface="+mj-lt"/>
              </a:rPr>
              <a:t>corrupción</a:t>
            </a:r>
          </a:p>
          <a:p>
            <a:pPr algn="just">
              <a:defRPr/>
            </a:pPr>
            <a:endParaRPr lang="es-MX" dirty="0">
              <a:latin typeface="+mj-lt"/>
            </a:endParaRPr>
          </a:p>
          <a:p>
            <a:pPr algn="just">
              <a:defRPr/>
            </a:pPr>
            <a:r>
              <a:rPr lang="es-MX" dirty="0" smtClean="0">
                <a:latin typeface="+mj-lt"/>
              </a:rPr>
              <a:t>4) Alimentar </a:t>
            </a:r>
            <a:r>
              <a:rPr lang="es-MX" dirty="0">
                <a:latin typeface="+mj-lt"/>
              </a:rPr>
              <a:t>las bases de datos informáticos, tendentes a cumplir con las leyes en materia de combate a la corrupción</a:t>
            </a:r>
          </a:p>
          <a:p>
            <a:pPr marL="342900" indent="-342900" algn="just">
              <a:buFont typeface="+mj-lt"/>
              <a:buAutoNum type="arabicParenR" startAt="5"/>
              <a:defRPr/>
            </a:pPr>
            <a:endParaRPr lang="es-MX" dirty="0">
              <a:latin typeface="+mj-lt"/>
            </a:endParaRPr>
          </a:p>
          <a:p>
            <a:pPr marL="342900" indent="-342900" algn="just">
              <a:buFont typeface="+mj-lt"/>
              <a:buAutoNum type="arabicParenR" startAt="5"/>
              <a:defRPr/>
            </a:pPr>
            <a:r>
              <a:rPr lang="es-MX" dirty="0">
                <a:latin typeface="+mj-lt"/>
              </a:rPr>
              <a:t>Realizar acciones de mejora en sus ordenamientos legales, que permita tener un mayor impacto en el combate a la corrupción</a:t>
            </a:r>
          </a:p>
          <a:p>
            <a:pPr marL="342900" indent="-342900" algn="just">
              <a:buFont typeface="+mj-lt"/>
              <a:buAutoNum type="arabicParenR"/>
              <a:defRPr/>
            </a:pPr>
            <a:endParaRPr lang="es-MX" sz="1400" dirty="0">
              <a:latin typeface="Neo Sans Pro" panose="020B0504030504040204" pitchFamily="34" charset="0"/>
            </a:endParaRPr>
          </a:p>
        </p:txBody>
      </p:sp>
      <p:sp>
        <p:nvSpPr>
          <p:cNvPr id="4" name="Marcador de número de diapositiva 3"/>
          <p:cNvSpPr>
            <a:spLocks noGrp="1"/>
          </p:cNvSpPr>
          <p:nvPr>
            <p:ph type="sldNum" sz="quarter" idx="12"/>
          </p:nvPr>
        </p:nvSpPr>
        <p:spPr/>
        <p:txBody>
          <a:bodyPr/>
          <a:lstStyle/>
          <a:p>
            <a:fld id="{286E0E29-A275-4D4F-9DD5-ACAC3BDF085B}" type="slidenum">
              <a:rPr lang="es-ES" smtClean="0"/>
              <a:t>27</a:t>
            </a:fld>
            <a:endParaRPr lang="es-ES"/>
          </a:p>
        </p:txBody>
      </p:sp>
    </p:spTree>
    <p:extLst>
      <p:ext uri="{BB962C8B-B14F-4D97-AF65-F5344CB8AC3E}">
        <p14:creationId xmlns:p14="http://schemas.microsoft.com/office/powerpoint/2010/main" val="40099262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1700" y="320716"/>
            <a:ext cx="10571998" cy="970450"/>
          </a:xfrm>
        </p:spPr>
        <p:txBody>
          <a:bodyPr/>
          <a:lstStyle/>
          <a:p>
            <a:r>
              <a:rPr lang="es-MX" sz="3000" smtClean="0"/>
              <a:t>Vinculación de la Contraloría General con el CPS en materia de Contraloría Social </a:t>
            </a:r>
            <a:endParaRPr lang="es-MX" sz="3000" dirty="0"/>
          </a:p>
        </p:txBody>
      </p:sp>
      <p:graphicFrame>
        <p:nvGraphicFramePr>
          <p:cNvPr id="4" name="Diagrama 3"/>
          <p:cNvGraphicFramePr/>
          <p:nvPr>
            <p:extLst>
              <p:ext uri="{D42A27DB-BD31-4B8C-83A1-F6EECF244321}">
                <p14:modId xmlns:p14="http://schemas.microsoft.com/office/powerpoint/2010/main" val="2015672723"/>
              </p:ext>
            </p:extLst>
          </p:nvPr>
        </p:nvGraphicFramePr>
        <p:xfrm>
          <a:off x="1447800" y="1176866"/>
          <a:ext cx="88265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70207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Áreas de vinculación CPS-CS</a:t>
            </a:r>
            <a:endParaRPr lang="es-MX" dirty="0"/>
          </a:p>
        </p:txBody>
      </p:sp>
      <p:sp>
        <p:nvSpPr>
          <p:cNvPr id="6" name="Elipse 5"/>
          <p:cNvSpPr/>
          <p:nvPr/>
        </p:nvSpPr>
        <p:spPr>
          <a:xfrm>
            <a:off x="4732149" y="2878435"/>
            <a:ext cx="2286000" cy="2197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Propuestas del CPS para </a:t>
            </a:r>
            <a:endParaRPr lang="es-MX" dirty="0"/>
          </a:p>
        </p:txBody>
      </p:sp>
      <p:sp>
        <p:nvSpPr>
          <p:cNvPr id="7" name="CuadroTexto 6"/>
          <p:cNvSpPr txBox="1"/>
          <p:nvPr/>
        </p:nvSpPr>
        <p:spPr>
          <a:xfrm>
            <a:off x="7327902" y="2878435"/>
            <a:ext cx="4054096" cy="646331"/>
          </a:xfrm>
          <a:prstGeom prst="rect">
            <a:avLst/>
          </a:prstGeom>
          <a:noFill/>
          <a:ln>
            <a:solidFill>
              <a:schemeClr val="accent4">
                <a:lumMod val="60000"/>
                <a:lumOff val="40000"/>
              </a:schemeClr>
            </a:solidFill>
          </a:ln>
        </p:spPr>
        <p:txBody>
          <a:bodyPr wrap="square" rtlCol="0">
            <a:spAutoFit/>
          </a:bodyPr>
          <a:lstStyle/>
          <a:p>
            <a:pPr algn="ctr"/>
            <a:r>
              <a:rPr lang="es-MX" dirty="0" smtClean="0"/>
              <a:t>Plan de trabajo del Programa de Contraloría Social de la CG</a:t>
            </a:r>
            <a:endParaRPr lang="es-MX" dirty="0"/>
          </a:p>
        </p:txBody>
      </p:sp>
      <p:sp>
        <p:nvSpPr>
          <p:cNvPr id="8" name="CuadroTexto 7"/>
          <p:cNvSpPr txBox="1"/>
          <p:nvPr/>
        </p:nvSpPr>
        <p:spPr>
          <a:xfrm>
            <a:off x="7327902" y="4446370"/>
            <a:ext cx="2959100" cy="369332"/>
          </a:xfrm>
          <a:prstGeom prst="rect">
            <a:avLst/>
          </a:prstGeom>
          <a:noFill/>
          <a:ln>
            <a:solidFill>
              <a:schemeClr val="accent4">
                <a:lumMod val="60000"/>
                <a:lumOff val="40000"/>
              </a:schemeClr>
            </a:solidFill>
          </a:ln>
        </p:spPr>
        <p:txBody>
          <a:bodyPr wrap="square" rtlCol="0">
            <a:spAutoFit/>
          </a:bodyPr>
          <a:lstStyle/>
          <a:p>
            <a:r>
              <a:rPr lang="es-MX" dirty="0" smtClean="0"/>
              <a:t>Ejecución del Programa </a:t>
            </a:r>
            <a:endParaRPr lang="es-MX" dirty="0"/>
          </a:p>
        </p:txBody>
      </p:sp>
      <p:sp>
        <p:nvSpPr>
          <p:cNvPr id="9" name="CuadroTexto 8"/>
          <p:cNvSpPr txBox="1"/>
          <p:nvPr/>
        </p:nvSpPr>
        <p:spPr>
          <a:xfrm>
            <a:off x="3594100" y="2035711"/>
            <a:ext cx="4562098" cy="369332"/>
          </a:xfrm>
          <a:prstGeom prst="rect">
            <a:avLst/>
          </a:prstGeom>
          <a:noFill/>
          <a:ln>
            <a:solidFill>
              <a:schemeClr val="accent4">
                <a:lumMod val="60000"/>
                <a:lumOff val="40000"/>
              </a:schemeClr>
            </a:solidFill>
          </a:ln>
        </p:spPr>
        <p:txBody>
          <a:bodyPr wrap="square" rtlCol="0">
            <a:spAutoFit/>
          </a:bodyPr>
          <a:lstStyle/>
          <a:p>
            <a:pPr algn="ctr"/>
            <a:r>
              <a:rPr lang="es-MX" dirty="0" smtClean="0"/>
              <a:t>Diseño de Contralorías Sociales </a:t>
            </a:r>
            <a:endParaRPr lang="es-MX" dirty="0"/>
          </a:p>
        </p:txBody>
      </p:sp>
      <p:sp>
        <p:nvSpPr>
          <p:cNvPr id="10" name="CuadroTexto 9"/>
          <p:cNvSpPr txBox="1"/>
          <p:nvPr/>
        </p:nvSpPr>
        <p:spPr>
          <a:xfrm>
            <a:off x="190500" y="3029431"/>
            <a:ext cx="3886200" cy="646331"/>
          </a:xfrm>
          <a:prstGeom prst="rect">
            <a:avLst/>
          </a:prstGeom>
          <a:noFill/>
          <a:ln>
            <a:solidFill>
              <a:schemeClr val="accent4">
                <a:lumMod val="60000"/>
                <a:lumOff val="40000"/>
              </a:schemeClr>
            </a:solidFill>
          </a:ln>
        </p:spPr>
        <p:txBody>
          <a:bodyPr wrap="square" rtlCol="0">
            <a:spAutoFit/>
          </a:bodyPr>
          <a:lstStyle/>
          <a:p>
            <a:pPr algn="ctr"/>
            <a:r>
              <a:rPr lang="es-MX" dirty="0" smtClean="0"/>
              <a:t>Diseño de mecanismos de intervención </a:t>
            </a:r>
            <a:endParaRPr lang="es-MX" dirty="0"/>
          </a:p>
        </p:txBody>
      </p:sp>
      <p:sp>
        <p:nvSpPr>
          <p:cNvPr id="11" name="CuadroTexto 10"/>
          <p:cNvSpPr txBox="1"/>
          <p:nvPr/>
        </p:nvSpPr>
        <p:spPr>
          <a:xfrm>
            <a:off x="330200" y="4300150"/>
            <a:ext cx="3746500" cy="646331"/>
          </a:xfrm>
          <a:prstGeom prst="rect">
            <a:avLst/>
          </a:prstGeom>
          <a:noFill/>
          <a:ln>
            <a:solidFill>
              <a:schemeClr val="accent4">
                <a:lumMod val="60000"/>
                <a:lumOff val="40000"/>
              </a:schemeClr>
            </a:solidFill>
          </a:ln>
        </p:spPr>
        <p:txBody>
          <a:bodyPr wrap="square" rtlCol="0">
            <a:spAutoFit/>
          </a:bodyPr>
          <a:lstStyle/>
          <a:p>
            <a:pPr algn="ctr"/>
            <a:r>
              <a:rPr lang="es-MX" dirty="0" smtClean="0"/>
              <a:t>Diseño de mecanismos de quejas y denuncias</a:t>
            </a:r>
            <a:endParaRPr lang="es-MX" dirty="0"/>
          </a:p>
        </p:txBody>
      </p:sp>
      <p:sp>
        <p:nvSpPr>
          <p:cNvPr id="12" name="CuadroTexto 11"/>
          <p:cNvSpPr txBox="1"/>
          <p:nvPr/>
        </p:nvSpPr>
        <p:spPr>
          <a:xfrm>
            <a:off x="3769100" y="5935425"/>
            <a:ext cx="4780798" cy="369332"/>
          </a:xfrm>
          <a:prstGeom prst="rect">
            <a:avLst/>
          </a:prstGeom>
          <a:noFill/>
          <a:ln>
            <a:solidFill>
              <a:schemeClr val="accent4">
                <a:lumMod val="60000"/>
                <a:lumOff val="40000"/>
              </a:schemeClr>
            </a:solidFill>
          </a:ln>
        </p:spPr>
        <p:txBody>
          <a:bodyPr wrap="square" rtlCol="0">
            <a:spAutoFit/>
          </a:bodyPr>
          <a:lstStyle/>
          <a:p>
            <a:r>
              <a:rPr lang="es-MX" dirty="0" smtClean="0"/>
              <a:t>Vinculación con otras instancias y/ OSC</a:t>
            </a:r>
            <a:endParaRPr lang="es-MX" dirty="0"/>
          </a:p>
        </p:txBody>
      </p:sp>
    </p:spTree>
    <p:extLst>
      <p:ext uri="{BB962C8B-B14F-4D97-AF65-F5344CB8AC3E}">
        <p14:creationId xmlns:p14="http://schemas.microsoft.com/office/powerpoint/2010/main" val="527794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L</a:t>
            </a:r>
            <a:r>
              <a:rPr lang="es-MX" dirty="0" smtClean="0"/>
              <a:t>a rendición de cuentas</a:t>
            </a:r>
            <a:endParaRPr lang="es-MX" dirty="0"/>
          </a:p>
        </p:txBody>
      </p:sp>
      <p:sp>
        <p:nvSpPr>
          <p:cNvPr id="3" name="Marcador de contenido 2"/>
          <p:cNvSpPr>
            <a:spLocks noGrp="1"/>
          </p:cNvSpPr>
          <p:nvPr>
            <p:ph idx="1"/>
          </p:nvPr>
        </p:nvSpPr>
        <p:spPr/>
        <p:txBody>
          <a:bodyPr>
            <a:normAutofit/>
          </a:bodyPr>
          <a:lstStyle/>
          <a:p>
            <a:r>
              <a:rPr lang="es-MX" dirty="0" smtClean="0"/>
              <a:t>Es </a:t>
            </a:r>
            <a:r>
              <a:rPr lang="es-MX" dirty="0"/>
              <a:t>la obligación de quienes tienen el poder de </a:t>
            </a:r>
            <a:r>
              <a:rPr lang="es-MX" dirty="0" smtClean="0">
                <a:solidFill>
                  <a:srgbClr val="FFC000"/>
                </a:solidFill>
              </a:rPr>
              <a:t>asumir  responsabilidad </a:t>
            </a:r>
            <a:r>
              <a:rPr lang="es-MX" dirty="0">
                <a:solidFill>
                  <a:srgbClr val="FFC000"/>
                </a:solidFill>
              </a:rPr>
              <a:t>por sus </a:t>
            </a:r>
            <a:r>
              <a:rPr lang="es-MX" dirty="0" smtClean="0">
                <a:solidFill>
                  <a:srgbClr val="FFC000"/>
                </a:solidFill>
              </a:rPr>
              <a:t>acciones</a:t>
            </a:r>
            <a:r>
              <a:rPr lang="es-MX" dirty="0" smtClean="0"/>
              <a:t>. </a:t>
            </a:r>
          </a:p>
          <a:p>
            <a:r>
              <a:rPr lang="es-MX" dirty="0" smtClean="0"/>
              <a:t>Describe </a:t>
            </a:r>
            <a:r>
              <a:rPr lang="es-MX" dirty="0"/>
              <a:t>los</a:t>
            </a:r>
            <a:r>
              <a:rPr lang="es-MX" dirty="0">
                <a:solidFill>
                  <a:srgbClr val="FFC000"/>
                </a:solidFill>
              </a:rPr>
              <a:t> derechos y las responsabilidades que existen entre las </a:t>
            </a:r>
            <a:r>
              <a:rPr lang="es-MX" dirty="0" smtClean="0">
                <a:solidFill>
                  <a:srgbClr val="FFC000"/>
                </a:solidFill>
              </a:rPr>
              <a:t>personas y </a:t>
            </a:r>
            <a:r>
              <a:rPr lang="es-MX" dirty="0">
                <a:solidFill>
                  <a:srgbClr val="FFC000"/>
                </a:solidFill>
              </a:rPr>
              <a:t>las instituciones </a:t>
            </a:r>
            <a:r>
              <a:rPr lang="es-MX" dirty="0"/>
              <a:t>que tienen un impacto en sus vidas (incluyendo los gobiernos, la sociedad civil y </a:t>
            </a:r>
            <a:r>
              <a:rPr lang="es-MX" dirty="0" smtClean="0"/>
              <a:t>los agentes </a:t>
            </a:r>
            <a:r>
              <a:rPr lang="es-MX" dirty="0"/>
              <a:t>del mercado</a:t>
            </a:r>
            <a:r>
              <a:rPr lang="es-MX" dirty="0" smtClean="0"/>
              <a:t>).</a:t>
            </a:r>
          </a:p>
          <a:p>
            <a:r>
              <a:rPr lang="es-MX" dirty="0" smtClean="0">
                <a:solidFill>
                  <a:srgbClr val="FFC000"/>
                </a:solidFill>
              </a:rPr>
              <a:t>Ayuda</a:t>
            </a:r>
            <a:r>
              <a:rPr lang="es-MX" dirty="0" smtClean="0"/>
              <a:t> </a:t>
            </a:r>
            <a:r>
              <a:rPr lang="es-MX" dirty="0"/>
              <a:t>a asegurar que los </a:t>
            </a:r>
            <a:r>
              <a:rPr lang="es-MX" dirty="0" smtClean="0"/>
              <a:t>tomadores de decisiones se </a:t>
            </a:r>
            <a:r>
              <a:rPr lang="es-MX" dirty="0"/>
              <a:t>adhieran a los </a:t>
            </a:r>
            <a:r>
              <a:rPr lang="es-MX" dirty="0">
                <a:solidFill>
                  <a:srgbClr val="FFC000"/>
                </a:solidFill>
              </a:rPr>
              <a:t>estándares, normas y objetivos </a:t>
            </a:r>
            <a:r>
              <a:rPr lang="es-MX" dirty="0"/>
              <a:t>acordados </a:t>
            </a:r>
            <a:r>
              <a:rPr lang="es-MX" dirty="0" smtClean="0"/>
              <a:t>públicamente. </a:t>
            </a:r>
          </a:p>
          <a:p>
            <a:endParaRPr lang="es-MX" dirty="0"/>
          </a:p>
          <a:p>
            <a:pPr marL="0" indent="0" algn="r">
              <a:buNone/>
            </a:pPr>
            <a:r>
              <a:rPr lang="es-MX" dirty="0" smtClean="0"/>
              <a:t>PNUD (2010)</a:t>
            </a:r>
            <a:endParaRPr lang="es-MX" dirty="0"/>
          </a:p>
        </p:txBody>
      </p:sp>
    </p:spTree>
    <p:extLst>
      <p:ext uri="{BB962C8B-B14F-4D97-AF65-F5344CB8AC3E}">
        <p14:creationId xmlns:p14="http://schemas.microsoft.com/office/powerpoint/2010/main" val="23489318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Elementos para una vinculación exitosa</a:t>
            </a:r>
            <a:endParaRPr lang="es-MX" dirty="0"/>
          </a:p>
        </p:txBody>
      </p:sp>
      <p:sp>
        <p:nvSpPr>
          <p:cNvPr id="3" name="Marcador de contenido 2"/>
          <p:cNvSpPr>
            <a:spLocks noGrp="1"/>
          </p:cNvSpPr>
          <p:nvPr>
            <p:ph idx="1"/>
          </p:nvPr>
        </p:nvSpPr>
        <p:spPr>
          <a:xfrm>
            <a:off x="1358900" y="2222287"/>
            <a:ext cx="9290486" cy="3636511"/>
          </a:xfrm>
        </p:spPr>
        <p:txBody>
          <a:bodyPr>
            <a:normAutofit/>
          </a:bodyPr>
          <a:lstStyle/>
          <a:p>
            <a:r>
              <a:rPr lang="es-MX" dirty="0" smtClean="0"/>
              <a:t>Identificar los potenciales actores/sectores que más se beneficiarán de un Programa de Contraloría Social </a:t>
            </a:r>
          </a:p>
          <a:p>
            <a:r>
              <a:rPr lang="es-MX" dirty="0" smtClean="0"/>
              <a:t>Identificar en el contexto municipal quiénes son los </a:t>
            </a:r>
            <a:r>
              <a:rPr lang="es-MX" dirty="0"/>
              <a:t>actores relevantes </a:t>
            </a:r>
            <a:r>
              <a:rPr lang="es-MX" dirty="0" smtClean="0"/>
              <a:t>para poner en marcha el Programa de Contraloría Social </a:t>
            </a:r>
            <a:endParaRPr lang="es-MX" dirty="0"/>
          </a:p>
          <a:p>
            <a:r>
              <a:rPr lang="es-MX" dirty="0" smtClean="0"/>
              <a:t>Definir cuáles son las </a:t>
            </a:r>
            <a:r>
              <a:rPr lang="es-MX" dirty="0"/>
              <a:t>estrategias de rendición de cuentas social resultan más efectivas cuando combinan la supervisión ciudadana </a:t>
            </a:r>
            <a:r>
              <a:rPr lang="es-MX" dirty="0" smtClean="0"/>
              <a:t>con la información gubernamental</a:t>
            </a:r>
            <a:endParaRPr lang="es-MX" dirty="0"/>
          </a:p>
          <a:p>
            <a:r>
              <a:rPr lang="es-MX" dirty="0" smtClean="0"/>
              <a:t>Procurar la </a:t>
            </a:r>
            <a:r>
              <a:rPr lang="es-MX" dirty="0"/>
              <a:t>incidencia, la comunicación y la visibilidad pública </a:t>
            </a:r>
            <a:r>
              <a:rPr lang="es-MX" dirty="0" smtClean="0"/>
              <a:t>en sus acciones conjuntas .</a:t>
            </a:r>
            <a:endParaRPr lang="es-MX" dirty="0"/>
          </a:p>
          <a:p>
            <a:r>
              <a:rPr lang="es-MX" dirty="0" smtClean="0"/>
              <a:t>Desarrollo de capacidades mutuas  </a:t>
            </a:r>
            <a:endParaRPr lang="es-MX" dirty="0"/>
          </a:p>
          <a:p>
            <a:endParaRPr lang="es-MX" dirty="0"/>
          </a:p>
        </p:txBody>
      </p:sp>
    </p:spTree>
    <p:extLst>
      <p:ext uri="{BB962C8B-B14F-4D97-AF65-F5344CB8AC3E}">
        <p14:creationId xmlns:p14="http://schemas.microsoft.com/office/powerpoint/2010/main" val="27278078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03600" y="2402988"/>
            <a:ext cx="10571998" cy="2423012"/>
          </a:xfrm>
        </p:spPr>
        <p:txBody>
          <a:bodyPr/>
          <a:lstStyle/>
          <a:p>
            <a:pPr algn="ctr"/>
            <a:r>
              <a:rPr lang="es-MX" dirty="0" smtClean="0"/>
              <a:t>GRACIAS</a:t>
            </a:r>
            <a:br>
              <a:rPr lang="es-MX" dirty="0" smtClean="0"/>
            </a:br>
            <a:r>
              <a:rPr lang="es-MX" dirty="0" smtClean="0"/>
              <a:t>nancy.garcia@cpsjalisco.org</a:t>
            </a:r>
            <a:endParaRPr lang="es-MX" dirty="0"/>
          </a:p>
        </p:txBody>
      </p:sp>
    </p:spTree>
    <p:extLst>
      <p:ext uri="{BB962C8B-B14F-4D97-AF65-F5344CB8AC3E}">
        <p14:creationId xmlns:p14="http://schemas.microsoft.com/office/powerpoint/2010/main" val="3203162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0" dirty="0" smtClean="0"/>
              <a:t>Componentes de la RC</a:t>
            </a:r>
            <a:endParaRPr lang="es-MX" b="0" dirty="0"/>
          </a:p>
        </p:txBody>
      </p:sp>
      <p:graphicFrame>
        <p:nvGraphicFramePr>
          <p:cNvPr id="4" name="Diagrama 3"/>
          <p:cNvGraphicFramePr/>
          <p:nvPr>
            <p:extLst>
              <p:ext uri="{D42A27DB-BD31-4B8C-83A1-F6EECF244321}">
                <p14:modId xmlns:p14="http://schemas.microsoft.com/office/powerpoint/2010/main" val="411835625"/>
              </p:ext>
            </p:extLst>
          </p:nvPr>
        </p:nvGraphicFramePr>
        <p:xfrm>
          <a:off x="2724331" y="1281369"/>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4310744" y="1980376"/>
            <a:ext cx="1528354" cy="923330"/>
          </a:xfrm>
          <a:prstGeom prst="rect">
            <a:avLst/>
          </a:prstGeom>
          <a:noFill/>
        </p:spPr>
        <p:txBody>
          <a:bodyPr wrap="square" rtlCol="0">
            <a:spAutoFit/>
          </a:bodyPr>
          <a:lstStyle/>
          <a:p>
            <a:pPr algn="ctr"/>
            <a:r>
              <a:rPr lang="es-MX" dirty="0" smtClean="0"/>
              <a:t>Capacidad </a:t>
            </a:r>
            <a:r>
              <a:rPr lang="es-MX" i="1" dirty="0" smtClean="0"/>
              <a:t>de </a:t>
            </a:r>
            <a:r>
              <a:rPr lang="es-MX" i="1" dirty="0"/>
              <a:t>dar respuesta</a:t>
            </a:r>
            <a:endParaRPr lang="es-MX" dirty="0"/>
          </a:p>
        </p:txBody>
      </p:sp>
      <p:sp>
        <p:nvSpPr>
          <p:cNvPr id="6" name="CuadroTexto 5"/>
          <p:cNvSpPr txBox="1"/>
          <p:nvPr/>
        </p:nvSpPr>
        <p:spPr>
          <a:xfrm>
            <a:off x="7937864" y="4912288"/>
            <a:ext cx="1528354" cy="923330"/>
          </a:xfrm>
          <a:prstGeom prst="rect">
            <a:avLst/>
          </a:prstGeom>
          <a:noFill/>
        </p:spPr>
        <p:txBody>
          <a:bodyPr wrap="square" rtlCol="0">
            <a:spAutoFit/>
          </a:bodyPr>
          <a:lstStyle/>
          <a:p>
            <a:pPr algn="ctr"/>
            <a:r>
              <a:rPr lang="es-MX" dirty="0" smtClean="0"/>
              <a:t>Capacidad </a:t>
            </a:r>
            <a:r>
              <a:rPr lang="es-MX" i="1" dirty="0" smtClean="0"/>
              <a:t>de hacer cumplir </a:t>
            </a:r>
            <a:endParaRPr lang="es-MX" dirty="0"/>
          </a:p>
        </p:txBody>
      </p:sp>
    </p:spTree>
    <p:extLst>
      <p:ext uri="{BB962C8B-B14F-4D97-AF65-F5344CB8AC3E}">
        <p14:creationId xmlns:p14="http://schemas.microsoft.com/office/powerpoint/2010/main" val="886446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0" dirty="0" smtClean="0"/>
              <a:t>Tipos de rendición de cuentas </a:t>
            </a:r>
            <a:endParaRPr lang="es-MX" b="0" dirty="0"/>
          </a:p>
        </p:txBody>
      </p:sp>
      <p:pic>
        <p:nvPicPr>
          <p:cNvPr id="3" name="Imagen 2"/>
          <p:cNvPicPr>
            <a:picLocks noChangeAspect="1"/>
          </p:cNvPicPr>
          <p:nvPr/>
        </p:nvPicPr>
        <p:blipFill>
          <a:blip r:embed="rId2"/>
          <a:stretch>
            <a:fillRect/>
          </a:stretch>
        </p:blipFill>
        <p:spPr>
          <a:xfrm>
            <a:off x="2443902" y="1785468"/>
            <a:ext cx="7640624" cy="4824338"/>
          </a:xfrm>
          <a:prstGeom prst="rect">
            <a:avLst/>
          </a:prstGeom>
        </p:spPr>
      </p:pic>
    </p:spTree>
    <p:extLst>
      <p:ext uri="{BB962C8B-B14F-4D97-AF65-F5344CB8AC3E}">
        <p14:creationId xmlns:p14="http://schemas.microsoft.com/office/powerpoint/2010/main" val="2102316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Rendición de cuentas social</a:t>
            </a:r>
            <a:endParaRPr lang="es-MX" dirty="0"/>
          </a:p>
        </p:txBody>
      </p:sp>
      <p:sp>
        <p:nvSpPr>
          <p:cNvPr id="3" name="Marcador de contenido 2"/>
          <p:cNvSpPr>
            <a:spLocks noGrp="1"/>
          </p:cNvSpPr>
          <p:nvPr>
            <p:ph idx="1"/>
          </p:nvPr>
        </p:nvSpPr>
        <p:spPr/>
        <p:txBody>
          <a:bodyPr/>
          <a:lstStyle/>
          <a:p>
            <a:r>
              <a:rPr lang="es-MX" i="1" dirty="0" smtClean="0"/>
              <a:t>Se </a:t>
            </a:r>
            <a:r>
              <a:rPr lang="es-MX" i="1" dirty="0"/>
              <a:t>refiere a una </a:t>
            </a:r>
            <a:r>
              <a:rPr lang="es-MX" i="1" dirty="0">
                <a:solidFill>
                  <a:srgbClr val="FFC000"/>
                </a:solidFill>
              </a:rPr>
              <a:t>forma de rendición de cuentas </a:t>
            </a:r>
            <a:r>
              <a:rPr lang="es-MX" i="1" dirty="0"/>
              <a:t>que surge a través de las </a:t>
            </a:r>
            <a:r>
              <a:rPr lang="es-MX" i="1" dirty="0" smtClean="0"/>
              <a:t>acciones de </a:t>
            </a:r>
            <a:r>
              <a:rPr lang="es-MX" i="1" dirty="0"/>
              <a:t>los </a:t>
            </a:r>
            <a:r>
              <a:rPr lang="es-MX" i="1" dirty="0">
                <a:solidFill>
                  <a:srgbClr val="FFC000"/>
                </a:solidFill>
              </a:rPr>
              <a:t>ciudadanos y las organizaciones de la sociedad civil </a:t>
            </a:r>
            <a:r>
              <a:rPr lang="es-MX" i="1" dirty="0"/>
              <a:t>(OSC) orientadas a hacer rendir cuentas al Estado, </a:t>
            </a:r>
            <a:r>
              <a:rPr lang="es-MX" i="1" dirty="0" smtClean="0"/>
              <a:t>así como </a:t>
            </a:r>
            <a:r>
              <a:rPr lang="es-MX" i="1" dirty="0"/>
              <a:t>de los esfuerzos del gobierno y de otros actores (como los medios de comunicación, el sector privado y </a:t>
            </a:r>
            <a:r>
              <a:rPr lang="es-MX" i="1" dirty="0" smtClean="0"/>
              <a:t>los donantes</a:t>
            </a:r>
            <a:r>
              <a:rPr lang="es-MX" i="1" dirty="0"/>
              <a:t>) para apoyar esas acciones</a:t>
            </a:r>
            <a:r>
              <a:rPr lang="es-MX" i="1" dirty="0" smtClean="0"/>
              <a:t>.</a:t>
            </a:r>
            <a:endParaRPr lang="es-MX" i="1" dirty="0"/>
          </a:p>
          <a:p>
            <a:r>
              <a:rPr lang="es-MX" dirty="0"/>
              <a:t>P</a:t>
            </a:r>
            <a:r>
              <a:rPr lang="es-MX" dirty="0" smtClean="0"/>
              <a:t>uede </a:t>
            </a:r>
            <a:r>
              <a:rPr lang="es-MX" dirty="0"/>
              <a:t>proporcionar </a:t>
            </a:r>
            <a:r>
              <a:rPr lang="es-MX" dirty="0">
                <a:solidFill>
                  <a:srgbClr val="FFC000"/>
                </a:solidFill>
              </a:rPr>
              <a:t>sistemas adicionales de control y equilibrio </a:t>
            </a:r>
            <a:r>
              <a:rPr lang="es-MX" dirty="0"/>
              <a:t>de </a:t>
            </a:r>
            <a:r>
              <a:rPr lang="es-MX" dirty="0" smtClean="0"/>
              <a:t>interés público </a:t>
            </a:r>
            <a:r>
              <a:rPr lang="es-MX" dirty="0"/>
              <a:t>sobre el Estado, revelando casos de corrupción, negligencia y </a:t>
            </a:r>
            <a:r>
              <a:rPr lang="es-MX" dirty="0" smtClean="0"/>
              <a:t>descuido poco abordados en la rendición </a:t>
            </a:r>
            <a:r>
              <a:rPr lang="es-MX" dirty="0"/>
              <a:t>de cuentas </a:t>
            </a:r>
            <a:r>
              <a:rPr lang="es-MX" dirty="0" smtClean="0"/>
              <a:t>horizontal</a:t>
            </a:r>
          </a:p>
          <a:p>
            <a:r>
              <a:rPr lang="es-MX" dirty="0" smtClean="0"/>
              <a:t>Pueden ser </a:t>
            </a:r>
            <a:r>
              <a:rPr lang="es-MX" dirty="0" smtClean="0">
                <a:solidFill>
                  <a:srgbClr val="FFC000"/>
                </a:solidFill>
              </a:rPr>
              <a:t>permanentes</a:t>
            </a:r>
          </a:p>
          <a:p>
            <a:r>
              <a:rPr lang="es-MX" dirty="0" smtClean="0"/>
              <a:t>Complementan </a:t>
            </a:r>
            <a:r>
              <a:rPr lang="es-MX" dirty="0"/>
              <a:t>y </a:t>
            </a:r>
            <a:r>
              <a:rPr lang="es-MX" dirty="0">
                <a:solidFill>
                  <a:srgbClr val="FFC000"/>
                </a:solidFill>
              </a:rPr>
              <a:t>mejoran los mecanismos formales </a:t>
            </a:r>
            <a:r>
              <a:rPr lang="es-MX" dirty="0"/>
              <a:t>de rendición de cuentas</a:t>
            </a:r>
          </a:p>
        </p:txBody>
      </p:sp>
    </p:spTree>
    <p:extLst>
      <p:ext uri="{BB962C8B-B14F-4D97-AF65-F5344CB8AC3E}">
        <p14:creationId xmlns:p14="http://schemas.microsoft.com/office/powerpoint/2010/main" val="257118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Potencialidades de la RCS</a:t>
            </a:r>
            <a:endParaRPr lang="es-MX" dirty="0"/>
          </a:p>
        </p:txBody>
      </p:sp>
      <p:sp>
        <p:nvSpPr>
          <p:cNvPr id="3" name="Marcador de contenido 2"/>
          <p:cNvSpPr>
            <a:spLocks noGrp="1"/>
          </p:cNvSpPr>
          <p:nvPr>
            <p:ph idx="1"/>
          </p:nvPr>
        </p:nvSpPr>
        <p:spPr/>
        <p:txBody>
          <a:bodyPr/>
          <a:lstStyle/>
          <a:p>
            <a:r>
              <a:rPr lang="es-MX" dirty="0"/>
              <a:t>Mejorar el foco de la prestación de servicios públicos;</a:t>
            </a:r>
          </a:p>
          <a:p>
            <a:r>
              <a:rPr lang="es-MX" dirty="0"/>
              <a:t>Monitorear el desempeño del gobierno y promover una gobernabilidad resolutiva;</a:t>
            </a:r>
          </a:p>
          <a:p>
            <a:r>
              <a:rPr lang="es-MX" dirty="0"/>
              <a:t>Destacar las necesidades de los grupos más vulnerables en la formulación e implementación de las políticas;</a:t>
            </a:r>
          </a:p>
          <a:p>
            <a:r>
              <a:rPr lang="es-MX" dirty="0"/>
              <a:t>Demandar transparencia y exponer los fracasos y la corrupción del gobierno;</a:t>
            </a:r>
          </a:p>
          <a:p>
            <a:r>
              <a:rPr lang="es-MX" dirty="0"/>
              <a:t>Facilitar vínculos efectivos entre los ciudadanos y los gobiernos locales en el contexto de la descentralización;</a:t>
            </a:r>
          </a:p>
          <a:p>
            <a:r>
              <a:rPr lang="es-MX" dirty="0"/>
              <a:t>Empoderar a los grupos marginados, tradicionalmente excluidos</a:t>
            </a:r>
          </a:p>
          <a:p>
            <a:pPr marL="0" indent="0">
              <a:buNone/>
            </a:pPr>
            <a:endParaRPr lang="es-MX" dirty="0"/>
          </a:p>
        </p:txBody>
      </p:sp>
    </p:spTree>
    <p:extLst>
      <p:ext uri="{BB962C8B-B14F-4D97-AF65-F5344CB8AC3E}">
        <p14:creationId xmlns:p14="http://schemas.microsoft.com/office/powerpoint/2010/main" val="645702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2445119705"/>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p:cNvSpPr txBox="1"/>
          <p:nvPr/>
        </p:nvSpPr>
        <p:spPr>
          <a:xfrm rot="16200000">
            <a:off x="-825984" y="2899889"/>
            <a:ext cx="3906839" cy="707886"/>
          </a:xfrm>
          <a:prstGeom prst="rect">
            <a:avLst/>
          </a:prstGeom>
          <a:noFill/>
        </p:spPr>
        <p:txBody>
          <a:bodyPr wrap="none" rtlCol="0">
            <a:spAutoFit/>
          </a:bodyPr>
          <a:lstStyle/>
          <a:p>
            <a:r>
              <a:rPr lang="es-MX" sz="4000" dirty="0" smtClean="0"/>
              <a:t>Formas de RCS</a:t>
            </a:r>
            <a:endParaRPr lang="es-MX" sz="4000" dirty="0"/>
          </a:p>
        </p:txBody>
      </p:sp>
    </p:spTree>
    <p:extLst>
      <p:ext uri="{BB962C8B-B14F-4D97-AF65-F5344CB8AC3E}">
        <p14:creationId xmlns:p14="http://schemas.microsoft.com/office/powerpoint/2010/main" val="2578360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La Contraloría Social </a:t>
            </a:r>
            <a:endParaRPr lang="es-MX" dirty="0"/>
          </a:p>
        </p:txBody>
      </p:sp>
      <p:sp>
        <p:nvSpPr>
          <p:cNvPr id="3" name="Marcador de contenido 2"/>
          <p:cNvSpPr>
            <a:spLocks noGrp="1"/>
          </p:cNvSpPr>
          <p:nvPr>
            <p:ph idx="1"/>
          </p:nvPr>
        </p:nvSpPr>
        <p:spPr/>
        <p:txBody>
          <a:bodyPr/>
          <a:lstStyle/>
          <a:p>
            <a:pPr algn="just"/>
            <a:r>
              <a:rPr lang="es-MX" dirty="0" smtClean="0"/>
              <a:t>“El </a:t>
            </a:r>
            <a:r>
              <a:rPr lang="es-MX" dirty="0"/>
              <a:t>conjunto de </a:t>
            </a:r>
            <a:r>
              <a:rPr lang="es-MX" dirty="0">
                <a:solidFill>
                  <a:srgbClr val="FFC000"/>
                </a:solidFill>
              </a:rPr>
              <a:t>acciones y prácticas fiscalizadoras y reguladoras </a:t>
            </a:r>
            <a:r>
              <a:rPr lang="es-MX" dirty="0"/>
              <a:t>llevadas a cabo autónomamente por la sociedad sobre el ámbito de lo público, con el fin de que éste exprese en su actuación los intereses públicos y aporte a la construcción de ciudadanía</a:t>
            </a:r>
            <a:r>
              <a:rPr lang="es-MX" dirty="0" smtClean="0"/>
              <a:t>” </a:t>
            </a:r>
            <a:r>
              <a:rPr lang="es-MX" dirty="0" err="1"/>
              <a:t>Cunill</a:t>
            </a:r>
            <a:r>
              <a:rPr lang="es-MX" dirty="0"/>
              <a:t> (2009</a:t>
            </a:r>
            <a:r>
              <a:rPr lang="es-MX" dirty="0" smtClean="0"/>
              <a:t>).”</a:t>
            </a:r>
          </a:p>
          <a:p>
            <a:pPr algn="just"/>
            <a:r>
              <a:rPr lang="es-MX" dirty="0" smtClean="0"/>
              <a:t>“Mecanismo </a:t>
            </a:r>
            <a:r>
              <a:rPr lang="es-MX" dirty="0"/>
              <a:t>que permite a los ciudadanos ejercer su </a:t>
            </a:r>
            <a:r>
              <a:rPr lang="es-MX" dirty="0">
                <a:solidFill>
                  <a:srgbClr val="FFC000"/>
                </a:solidFill>
              </a:rPr>
              <a:t>derecho</a:t>
            </a:r>
            <a:r>
              <a:rPr lang="es-MX" dirty="0"/>
              <a:t> de velar porque la administración pública del Estado o entidades no estatales que manejan fondos públicos hagan una gestión con total transparencia, para favorecer el desarrollo humano integral de las personas de la comunidad y, en general, de la nación (PNUD, 2006).</a:t>
            </a:r>
            <a:r>
              <a:rPr lang="es-MX" dirty="0" smtClean="0"/>
              <a:t> </a:t>
            </a:r>
            <a:endParaRPr lang="es-MX" dirty="0"/>
          </a:p>
        </p:txBody>
      </p:sp>
    </p:spTree>
    <p:extLst>
      <p:ext uri="{BB962C8B-B14F-4D97-AF65-F5344CB8AC3E}">
        <p14:creationId xmlns:p14="http://schemas.microsoft.com/office/powerpoint/2010/main" val="32200232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ble">
  <a:themeElements>
    <a:clrScheme name="Azul">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i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Citable</Template>
  <TotalTime>318</TotalTime>
  <Words>2165</Words>
  <Application>Microsoft Office PowerPoint</Application>
  <PresentationFormat>Panorámica</PresentationFormat>
  <Paragraphs>209</Paragraphs>
  <Slides>31</Slides>
  <Notes>11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31</vt:i4>
      </vt:variant>
    </vt:vector>
  </HeadingPairs>
  <TitlesOfParts>
    <vt:vector size="40" baseType="lpstr">
      <vt:lpstr>Arial</vt:lpstr>
      <vt:lpstr>Calibri</vt:lpstr>
      <vt:lpstr>Century Gothic</vt:lpstr>
      <vt:lpstr>MS Mincho</vt:lpstr>
      <vt:lpstr>Neo Sans Pro</vt:lpstr>
      <vt:lpstr>Times New Roman</vt:lpstr>
      <vt:lpstr>Wingdings</vt:lpstr>
      <vt:lpstr>Wingdings 2</vt:lpstr>
      <vt:lpstr>Citable</vt:lpstr>
      <vt:lpstr>Rendición de cuentas social: el Comité de Participación Ciudadana y la Contraloría Social en el Sistema Estatal Anticorrupción </vt:lpstr>
      <vt:lpstr>Contenido</vt:lpstr>
      <vt:lpstr>La rendición de cuentas</vt:lpstr>
      <vt:lpstr>Componentes de la RC</vt:lpstr>
      <vt:lpstr>Tipos de rendición de cuentas </vt:lpstr>
      <vt:lpstr>Rendición de cuentas social</vt:lpstr>
      <vt:lpstr>Potencialidades de la RCS</vt:lpstr>
      <vt:lpstr>Presentación de PowerPoint</vt:lpstr>
      <vt:lpstr>La Contraloría Social </vt:lpstr>
      <vt:lpstr>La Contraloría Social: necesidad de su institucionalización </vt:lpstr>
      <vt:lpstr>Marco normativo federal</vt:lpstr>
      <vt:lpstr> De la Contraloría Social (LGDS)</vt:lpstr>
      <vt:lpstr>Constitución Política del Estado de Jalisco,</vt:lpstr>
      <vt:lpstr>Marco estatal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Integración  </vt:lpstr>
      <vt:lpstr>Coordinación interinstitucional </vt:lpstr>
      <vt:lpstr>Presentación de PowerPoint</vt:lpstr>
      <vt:lpstr>Presentación de PowerPoint</vt:lpstr>
      <vt:lpstr>Sistema Estatal de Fiscalización</vt:lpstr>
      <vt:lpstr>Presentación de PowerPoint</vt:lpstr>
      <vt:lpstr>Vinculación de la Contraloría General con el CPS en materia de Contraloría Social </vt:lpstr>
      <vt:lpstr>Áreas de vinculación CPS-CS</vt:lpstr>
      <vt:lpstr>Elementos para una vinculación exitosa</vt:lpstr>
      <vt:lpstr>GRACIAS nancy.garcia@cpsjalisco.org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Rendición de cuentas societal: el Comité de Participación Ciudadana y la Contraloría Social en el Sistema Estatal Anticorrupción</dc:title>
  <dc:creator>Nancy Garcia_COLJAL</dc:creator>
  <cp:lastModifiedBy>Nancy Garcia_COLJAL</cp:lastModifiedBy>
  <cp:revision>30</cp:revision>
  <dcterms:created xsi:type="dcterms:W3CDTF">2019-04-08T00:45:59Z</dcterms:created>
  <dcterms:modified xsi:type="dcterms:W3CDTF">2019-04-08T14:47:25Z</dcterms:modified>
</cp:coreProperties>
</file>