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70" r:id="rId2"/>
    <p:sldId id="256" r:id="rId3"/>
    <p:sldId id="272" r:id="rId4"/>
    <p:sldId id="264" r:id="rId5"/>
    <p:sldId id="273" r:id="rId6"/>
    <p:sldId id="271" r:id="rId7"/>
    <p:sldId id="280" r:id="rId8"/>
    <p:sldId id="268" r:id="rId9"/>
    <p:sldId id="265" r:id="rId10"/>
    <p:sldId id="274" r:id="rId11"/>
    <p:sldId id="275" r:id="rId12"/>
    <p:sldId id="266" r:id="rId13"/>
    <p:sldId id="276" r:id="rId14"/>
    <p:sldId id="267" r:id="rId15"/>
    <p:sldId id="269" r:id="rId16"/>
    <p:sldId id="279" r:id="rId17"/>
    <p:sldId id="277" r:id="rId18"/>
    <p:sldId id="278" r:id="rId19"/>
    <p:sldId id="263" r:id="rId20"/>
    <p:sldId id="257" r:id="rId21"/>
    <p:sldId id="258" r:id="rId22"/>
    <p:sldId id="259" r:id="rId23"/>
    <p:sldId id="260" r:id="rId24"/>
    <p:sldId id="261" r:id="rId25"/>
    <p:sldId id="26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32" autoAdjust="0"/>
    <p:restoredTop sz="94660"/>
  </p:normalViewPr>
  <p:slideViewPr>
    <p:cSldViewPr snapToGrid="0" snapToObjects="1">
      <p:cViewPr>
        <p:scale>
          <a:sx n="96" d="100"/>
          <a:sy n="96" d="100"/>
        </p:scale>
        <p:origin x="-246" y="-7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EE454E-2756-4C74-AFC5-2322AF84147D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B88BDBEF-2A2F-4DC6-B59F-C784633815CC}">
      <dgm:prSet phldrT="[Texto]"/>
      <dgm:spPr/>
      <dgm:t>
        <a:bodyPr/>
        <a:lstStyle/>
        <a:p>
          <a:r>
            <a:rPr lang="es-ES" dirty="0" smtClean="0"/>
            <a:t>1</a:t>
          </a:r>
          <a:endParaRPr lang="es-ES" dirty="0"/>
        </a:p>
      </dgm:t>
    </dgm:pt>
    <dgm:pt modelId="{78B94A15-7ADF-4D98-B944-68E303B6AF2A}" type="parTrans" cxnId="{8E34C880-9544-4B91-A29A-72BAA57A2668}">
      <dgm:prSet/>
      <dgm:spPr/>
      <dgm:t>
        <a:bodyPr/>
        <a:lstStyle/>
        <a:p>
          <a:endParaRPr lang="es-ES"/>
        </a:p>
      </dgm:t>
    </dgm:pt>
    <dgm:pt modelId="{2417595F-159B-48B7-9DC8-3C3347973938}" type="sibTrans" cxnId="{8E34C880-9544-4B91-A29A-72BAA57A2668}">
      <dgm:prSet/>
      <dgm:spPr/>
      <dgm:t>
        <a:bodyPr/>
        <a:lstStyle/>
        <a:p>
          <a:endParaRPr lang="es-ES"/>
        </a:p>
      </dgm:t>
    </dgm:pt>
    <dgm:pt modelId="{57CCC670-2094-47CA-9494-B2C37EB91990}">
      <dgm:prSet phldrT="[Texto]"/>
      <dgm:spPr/>
      <dgm:t>
        <a:bodyPr/>
        <a:lstStyle/>
        <a:p>
          <a:r>
            <a:rPr lang="es-ES" dirty="0" smtClean="0"/>
            <a:t>2</a:t>
          </a:r>
          <a:endParaRPr lang="es-ES" dirty="0"/>
        </a:p>
      </dgm:t>
    </dgm:pt>
    <dgm:pt modelId="{19DD63F6-00C4-4C9E-BC5A-E4FB63AAB088}" type="parTrans" cxnId="{A7DAC646-DE54-42EF-A0B3-2E1D50B4814A}">
      <dgm:prSet/>
      <dgm:spPr/>
      <dgm:t>
        <a:bodyPr/>
        <a:lstStyle/>
        <a:p>
          <a:endParaRPr lang="es-ES"/>
        </a:p>
      </dgm:t>
    </dgm:pt>
    <dgm:pt modelId="{6ECD2185-3F0E-473C-96D1-ED3104064B2F}" type="sibTrans" cxnId="{A7DAC646-DE54-42EF-A0B3-2E1D50B4814A}">
      <dgm:prSet/>
      <dgm:spPr/>
      <dgm:t>
        <a:bodyPr/>
        <a:lstStyle/>
        <a:p>
          <a:endParaRPr lang="es-ES"/>
        </a:p>
      </dgm:t>
    </dgm:pt>
    <dgm:pt modelId="{72365DDC-8EBF-425D-8265-07EEC6AE7395}">
      <dgm:prSet phldrT="[Texto]"/>
      <dgm:spPr/>
      <dgm:t>
        <a:bodyPr/>
        <a:lstStyle/>
        <a:p>
          <a:r>
            <a:rPr lang="es-ES" dirty="0" smtClean="0"/>
            <a:t>3</a:t>
          </a:r>
          <a:endParaRPr lang="es-ES" dirty="0"/>
        </a:p>
      </dgm:t>
    </dgm:pt>
    <dgm:pt modelId="{8FC275C4-C59F-4037-9B7F-6B5936437C69}" type="parTrans" cxnId="{C9A5990F-9EC7-4CA8-BA1B-7BB46B232BCE}">
      <dgm:prSet/>
      <dgm:spPr/>
      <dgm:t>
        <a:bodyPr/>
        <a:lstStyle/>
        <a:p>
          <a:endParaRPr lang="es-ES"/>
        </a:p>
      </dgm:t>
    </dgm:pt>
    <dgm:pt modelId="{FF876E24-DEF0-42A6-AAF2-442B09CA8274}" type="sibTrans" cxnId="{C9A5990F-9EC7-4CA8-BA1B-7BB46B232BCE}">
      <dgm:prSet/>
      <dgm:spPr/>
      <dgm:t>
        <a:bodyPr/>
        <a:lstStyle/>
        <a:p>
          <a:endParaRPr lang="es-ES"/>
        </a:p>
      </dgm:t>
    </dgm:pt>
    <dgm:pt modelId="{2263F4D9-E9F6-4E93-A923-C741FC8543F3}">
      <dgm:prSet/>
      <dgm:spPr/>
      <dgm:t>
        <a:bodyPr/>
        <a:lstStyle/>
        <a:p>
          <a:r>
            <a:rPr lang="es-ES" dirty="0" smtClean="0"/>
            <a:t>4</a:t>
          </a:r>
          <a:endParaRPr lang="es-ES" dirty="0"/>
        </a:p>
      </dgm:t>
    </dgm:pt>
    <dgm:pt modelId="{DD5C4CEC-668E-4928-B6F9-2CAE126B58CB}" type="parTrans" cxnId="{1AE895CD-C265-4EE7-82CF-E0FBB2C84DC2}">
      <dgm:prSet/>
      <dgm:spPr/>
      <dgm:t>
        <a:bodyPr/>
        <a:lstStyle/>
        <a:p>
          <a:endParaRPr lang="es-ES"/>
        </a:p>
      </dgm:t>
    </dgm:pt>
    <dgm:pt modelId="{8A0263AE-234B-4699-BACB-222E967B8C80}" type="sibTrans" cxnId="{1AE895CD-C265-4EE7-82CF-E0FBB2C84DC2}">
      <dgm:prSet/>
      <dgm:spPr/>
      <dgm:t>
        <a:bodyPr/>
        <a:lstStyle/>
        <a:p>
          <a:endParaRPr lang="es-ES"/>
        </a:p>
      </dgm:t>
    </dgm:pt>
    <dgm:pt modelId="{47FEBED0-EB72-4F29-A02A-45A57D49A786}" type="pres">
      <dgm:prSet presAssocID="{95EE454E-2756-4C74-AFC5-2322AF84147D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908D8380-CF95-459E-A46D-D6D94815EFBD}" type="pres">
      <dgm:prSet presAssocID="{B88BDBEF-2A2F-4DC6-B59F-C784633815CC}" presName="Accent1" presStyleCnt="0"/>
      <dgm:spPr/>
      <dgm:t>
        <a:bodyPr/>
        <a:lstStyle/>
        <a:p>
          <a:endParaRPr lang="es-ES"/>
        </a:p>
      </dgm:t>
    </dgm:pt>
    <dgm:pt modelId="{D95F4B3D-0720-45A9-AAD3-6616832D31CB}" type="pres">
      <dgm:prSet presAssocID="{B88BDBEF-2A2F-4DC6-B59F-C784633815CC}" presName="Accent" presStyleLbl="node1" presStyleIdx="0" presStyleCnt="4"/>
      <dgm:spPr/>
      <dgm:t>
        <a:bodyPr/>
        <a:lstStyle/>
        <a:p>
          <a:endParaRPr lang="es-ES"/>
        </a:p>
      </dgm:t>
    </dgm:pt>
    <dgm:pt modelId="{4222B299-F871-45C0-B61C-B9E985F7A261}" type="pres">
      <dgm:prSet presAssocID="{B88BDBEF-2A2F-4DC6-B59F-C784633815CC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A5FD2EA-6DA2-4012-BF7E-18181BB3D1C7}" type="pres">
      <dgm:prSet presAssocID="{57CCC670-2094-47CA-9494-B2C37EB91990}" presName="Accent2" presStyleCnt="0"/>
      <dgm:spPr/>
      <dgm:t>
        <a:bodyPr/>
        <a:lstStyle/>
        <a:p>
          <a:endParaRPr lang="es-ES"/>
        </a:p>
      </dgm:t>
    </dgm:pt>
    <dgm:pt modelId="{EE98ECA6-BB34-4817-80E4-B6C829D8F7B2}" type="pres">
      <dgm:prSet presAssocID="{57CCC670-2094-47CA-9494-B2C37EB91990}" presName="Accent" presStyleLbl="node1" presStyleIdx="1" presStyleCnt="4"/>
      <dgm:spPr/>
      <dgm:t>
        <a:bodyPr/>
        <a:lstStyle/>
        <a:p>
          <a:endParaRPr lang="es-ES"/>
        </a:p>
      </dgm:t>
    </dgm:pt>
    <dgm:pt modelId="{05215EF7-0A4E-4C07-9691-2A0019F3533A}" type="pres">
      <dgm:prSet presAssocID="{57CCC670-2094-47CA-9494-B2C37EB91990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E7F80F-9B86-4E56-8EE1-FDBFF44EC5F6}" type="pres">
      <dgm:prSet presAssocID="{72365DDC-8EBF-425D-8265-07EEC6AE7395}" presName="Accent3" presStyleCnt="0"/>
      <dgm:spPr/>
      <dgm:t>
        <a:bodyPr/>
        <a:lstStyle/>
        <a:p>
          <a:endParaRPr lang="es-ES"/>
        </a:p>
      </dgm:t>
    </dgm:pt>
    <dgm:pt modelId="{11C57415-55DC-406A-B4D5-9512B429E0F0}" type="pres">
      <dgm:prSet presAssocID="{72365DDC-8EBF-425D-8265-07EEC6AE7395}" presName="Accent" presStyleLbl="node1" presStyleIdx="2" presStyleCnt="4"/>
      <dgm:spPr/>
      <dgm:t>
        <a:bodyPr/>
        <a:lstStyle/>
        <a:p>
          <a:endParaRPr lang="es-ES"/>
        </a:p>
      </dgm:t>
    </dgm:pt>
    <dgm:pt modelId="{6D6B6E77-4802-4257-8631-DF72C5D68EAA}" type="pres">
      <dgm:prSet presAssocID="{72365DDC-8EBF-425D-8265-07EEC6AE7395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9856692-D707-4968-99BD-EEDBE5306633}" type="pres">
      <dgm:prSet presAssocID="{2263F4D9-E9F6-4E93-A923-C741FC8543F3}" presName="Accent4" presStyleCnt="0"/>
      <dgm:spPr/>
    </dgm:pt>
    <dgm:pt modelId="{7B4193AB-AB83-48BD-A171-6FDF24713B50}" type="pres">
      <dgm:prSet presAssocID="{2263F4D9-E9F6-4E93-A923-C741FC8543F3}" presName="Accent" presStyleLbl="node1" presStyleIdx="3" presStyleCnt="4"/>
      <dgm:spPr/>
    </dgm:pt>
    <dgm:pt modelId="{A4DFFA67-4498-457A-85E5-72FA8FD9B38A}" type="pres">
      <dgm:prSet presAssocID="{2263F4D9-E9F6-4E93-A923-C741FC8543F3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</dgm:pt>
  </dgm:ptLst>
  <dgm:cxnLst>
    <dgm:cxn modelId="{8E34C880-9544-4B91-A29A-72BAA57A2668}" srcId="{95EE454E-2756-4C74-AFC5-2322AF84147D}" destId="{B88BDBEF-2A2F-4DC6-B59F-C784633815CC}" srcOrd="0" destOrd="0" parTransId="{78B94A15-7ADF-4D98-B944-68E303B6AF2A}" sibTransId="{2417595F-159B-48B7-9DC8-3C3347973938}"/>
    <dgm:cxn modelId="{C9A5990F-9EC7-4CA8-BA1B-7BB46B232BCE}" srcId="{95EE454E-2756-4C74-AFC5-2322AF84147D}" destId="{72365DDC-8EBF-425D-8265-07EEC6AE7395}" srcOrd="2" destOrd="0" parTransId="{8FC275C4-C59F-4037-9B7F-6B5936437C69}" sibTransId="{FF876E24-DEF0-42A6-AAF2-442B09CA8274}"/>
    <dgm:cxn modelId="{20EDDF6A-B1E8-4FFB-844F-9BA1B2C79852}" type="presOf" srcId="{95EE454E-2756-4C74-AFC5-2322AF84147D}" destId="{47FEBED0-EB72-4F29-A02A-45A57D49A786}" srcOrd="0" destOrd="0" presId="urn:microsoft.com/office/officeart/2009/layout/CircleArrowProcess"/>
    <dgm:cxn modelId="{DC2391A1-940B-4164-9FCE-8937B7AEC7ED}" type="presOf" srcId="{72365DDC-8EBF-425D-8265-07EEC6AE7395}" destId="{6D6B6E77-4802-4257-8631-DF72C5D68EAA}" srcOrd="0" destOrd="0" presId="urn:microsoft.com/office/officeart/2009/layout/CircleArrowProcess"/>
    <dgm:cxn modelId="{A673385C-DCA2-4E46-8740-88ABBE5474B8}" type="presOf" srcId="{B88BDBEF-2A2F-4DC6-B59F-C784633815CC}" destId="{4222B299-F871-45C0-B61C-B9E985F7A261}" srcOrd="0" destOrd="0" presId="urn:microsoft.com/office/officeart/2009/layout/CircleArrowProcess"/>
    <dgm:cxn modelId="{5BC05745-67C2-4D2D-9150-4650AF5FE806}" type="presOf" srcId="{57CCC670-2094-47CA-9494-B2C37EB91990}" destId="{05215EF7-0A4E-4C07-9691-2A0019F3533A}" srcOrd="0" destOrd="0" presId="urn:microsoft.com/office/officeart/2009/layout/CircleArrowProcess"/>
    <dgm:cxn modelId="{3158543C-F5EC-4E6C-9C2D-FC0927A09F28}" type="presOf" srcId="{2263F4D9-E9F6-4E93-A923-C741FC8543F3}" destId="{A4DFFA67-4498-457A-85E5-72FA8FD9B38A}" srcOrd="0" destOrd="0" presId="urn:microsoft.com/office/officeart/2009/layout/CircleArrowProcess"/>
    <dgm:cxn modelId="{1AE895CD-C265-4EE7-82CF-E0FBB2C84DC2}" srcId="{95EE454E-2756-4C74-AFC5-2322AF84147D}" destId="{2263F4D9-E9F6-4E93-A923-C741FC8543F3}" srcOrd="3" destOrd="0" parTransId="{DD5C4CEC-668E-4928-B6F9-2CAE126B58CB}" sibTransId="{8A0263AE-234B-4699-BACB-222E967B8C80}"/>
    <dgm:cxn modelId="{A7DAC646-DE54-42EF-A0B3-2E1D50B4814A}" srcId="{95EE454E-2756-4C74-AFC5-2322AF84147D}" destId="{57CCC670-2094-47CA-9494-B2C37EB91990}" srcOrd="1" destOrd="0" parTransId="{19DD63F6-00C4-4C9E-BC5A-E4FB63AAB088}" sibTransId="{6ECD2185-3F0E-473C-96D1-ED3104064B2F}"/>
    <dgm:cxn modelId="{47C31B41-F8F5-40EC-9307-79CDECEC32FE}" type="presParOf" srcId="{47FEBED0-EB72-4F29-A02A-45A57D49A786}" destId="{908D8380-CF95-459E-A46D-D6D94815EFBD}" srcOrd="0" destOrd="0" presId="urn:microsoft.com/office/officeart/2009/layout/CircleArrowProcess"/>
    <dgm:cxn modelId="{7F8B0FBA-8D00-4737-89B2-CC8908AF9719}" type="presParOf" srcId="{908D8380-CF95-459E-A46D-D6D94815EFBD}" destId="{D95F4B3D-0720-45A9-AAD3-6616832D31CB}" srcOrd="0" destOrd="0" presId="urn:microsoft.com/office/officeart/2009/layout/CircleArrowProcess"/>
    <dgm:cxn modelId="{25C68CF6-F097-4BAC-A4E8-3EC4DE7B9D0D}" type="presParOf" srcId="{47FEBED0-EB72-4F29-A02A-45A57D49A786}" destId="{4222B299-F871-45C0-B61C-B9E985F7A261}" srcOrd="1" destOrd="0" presId="urn:microsoft.com/office/officeart/2009/layout/CircleArrowProcess"/>
    <dgm:cxn modelId="{B73ACD7E-6209-41A8-BD4A-101DC2BDC746}" type="presParOf" srcId="{47FEBED0-EB72-4F29-A02A-45A57D49A786}" destId="{EA5FD2EA-6DA2-4012-BF7E-18181BB3D1C7}" srcOrd="2" destOrd="0" presId="urn:microsoft.com/office/officeart/2009/layout/CircleArrowProcess"/>
    <dgm:cxn modelId="{52778BB9-EC24-4A60-97B0-BBD58D832FE9}" type="presParOf" srcId="{EA5FD2EA-6DA2-4012-BF7E-18181BB3D1C7}" destId="{EE98ECA6-BB34-4817-80E4-B6C829D8F7B2}" srcOrd="0" destOrd="0" presId="urn:microsoft.com/office/officeart/2009/layout/CircleArrowProcess"/>
    <dgm:cxn modelId="{CF1FD4FE-EAAC-4DF8-AF45-E79281CCD09F}" type="presParOf" srcId="{47FEBED0-EB72-4F29-A02A-45A57D49A786}" destId="{05215EF7-0A4E-4C07-9691-2A0019F3533A}" srcOrd="3" destOrd="0" presId="urn:microsoft.com/office/officeart/2009/layout/CircleArrowProcess"/>
    <dgm:cxn modelId="{2DDDB264-2928-4033-BA89-41F446DDC2FB}" type="presParOf" srcId="{47FEBED0-EB72-4F29-A02A-45A57D49A786}" destId="{2FE7F80F-9B86-4E56-8EE1-FDBFF44EC5F6}" srcOrd="4" destOrd="0" presId="urn:microsoft.com/office/officeart/2009/layout/CircleArrowProcess"/>
    <dgm:cxn modelId="{E26C74CF-AC5A-4692-9A18-4BA16FD36209}" type="presParOf" srcId="{2FE7F80F-9B86-4E56-8EE1-FDBFF44EC5F6}" destId="{11C57415-55DC-406A-B4D5-9512B429E0F0}" srcOrd="0" destOrd="0" presId="urn:microsoft.com/office/officeart/2009/layout/CircleArrowProcess"/>
    <dgm:cxn modelId="{B8B697F6-34BD-4025-BFAE-747854DBCD1C}" type="presParOf" srcId="{47FEBED0-EB72-4F29-A02A-45A57D49A786}" destId="{6D6B6E77-4802-4257-8631-DF72C5D68EAA}" srcOrd="5" destOrd="0" presId="urn:microsoft.com/office/officeart/2009/layout/CircleArrowProcess"/>
    <dgm:cxn modelId="{7DB0FC8C-E3E3-4EE4-9072-075232A80D69}" type="presParOf" srcId="{47FEBED0-EB72-4F29-A02A-45A57D49A786}" destId="{29856692-D707-4968-99BD-EEDBE5306633}" srcOrd="6" destOrd="0" presId="urn:microsoft.com/office/officeart/2009/layout/CircleArrowProcess"/>
    <dgm:cxn modelId="{470BF8A3-69B1-4CB7-A647-488AC803AC53}" type="presParOf" srcId="{29856692-D707-4968-99BD-EEDBE5306633}" destId="{7B4193AB-AB83-48BD-A171-6FDF24713B50}" srcOrd="0" destOrd="0" presId="urn:microsoft.com/office/officeart/2009/layout/CircleArrowProcess"/>
    <dgm:cxn modelId="{DBE549BE-9604-4909-AD7C-FBD2AB58A49B}" type="presParOf" srcId="{47FEBED0-EB72-4F29-A02A-45A57D49A786}" destId="{A4DFFA67-4498-457A-85E5-72FA8FD9B38A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CD10BC-1F08-42A6-828C-5101F9CB0ACC}" type="doc">
      <dgm:prSet loTypeId="urn:microsoft.com/office/officeart/2005/8/layout/arrow4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4C7CE1FC-22CF-4D3E-967F-732FA8364C57}">
      <dgm:prSet phldrT="[Texto]"/>
      <dgm:spPr/>
      <dgm:t>
        <a:bodyPr/>
        <a:lstStyle/>
        <a:p>
          <a:r>
            <a:rPr lang="es-ES" dirty="0" smtClean="0"/>
            <a:t>Trabajo</a:t>
          </a:r>
          <a:endParaRPr lang="es-ES" dirty="0"/>
        </a:p>
      </dgm:t>
    </dgm:pt>
    <dgm:pt modelId="{B974DEE2-EF34-4ED6-ABDC-0E5E56F48912}" type="parTrans" cxnId="{297E921F-EBE7-4561-9D37-5612B1D5C955}">
      <dgm:prSet/>
      <dgm:spPr/>
      <dgm:t>
        <a:bodyPr/>
        <a:lstStyle/>
        <a:p>
          <a:endParaRPr lang="es-ES"/>
        </a:p>
      </dgm:t>
    </dgm:pt>
    <dgm:pt modelId="{1046DD21-4531-407C-971F-8667B9597673}" type="sibTrans" cxnId="{297E921F-EBE7-4561-9D37-5612B1D5C955}">
      <dgm:prSet/>
      <dgm:spPr/>
      <dgm:t>
        <a:bodyPr/>
        <a:lstStyle/>
        <a:p>
          <a:endParaRPr lang="es-ES"/>
        </a:p>
      </dgm:t>
    </dgm:pt>
    <dgm:pt modelId="{D7A75FB1-F31E-4D6E-9733-76C7B5B70DF1}">
      <dgm:prSet phldrT="[Texto]"/>
      <dgm:spPr/>
      <dgm:t>
        <a:bodyPr/>
        <a:lstStyle/>
        <a:p>
          <a:r>
            <a:rPr lang="es-ES" dirty="0" smtClean="0"/>
            <a:t>Estrategia</a:t>
          </a:r>
          <a:endParaRPr lang="es-ES" dirty="0"/>
        </a:p>
      </dgm:t>
    </dgm:pt>
    <dgm:pt modelId="{0A0D488A-510B-489F-98C5-D3AAA2D8D52A}" type="sibTrans" cxnId="{8297ECE3-0045-4B49-82D7-A68A8C864D27}">
      <dgm:prSet/>
      <dgm:spPr/>
      <dgm:t>
        <a:bodyPr/>
        <a:lstStyle/>
        <a:p>
          <a:endParaRPr lang="es-ES"/>
        </a:p>
      </dgm:t>
    </dgm:pt>
    <dgm:pt modelId="{4B854DAC-8095-45D5-9BDE-B999C380FE1F}" type="parTrans" cxnId="{8297ECE3-0045-4B49-82D7-A68A8C864D27}">
      <dgm:prSet/>
      <dgm:spPr/>
      <dgm:t>
        <a:bodyPr/>
        <a:lstStyle/>
        <a:p>
          <a:endParaRPr lang="es-ES"/>
        </a:p>
      </dgm:t>
    </dgm:pt>
    <dgm:pt modelId="{D4FCCBBC-F2AC-416E-A51A-1E21FFA97D24}" type="pres">
      <dgm:prSet presAssocID="{CECD10BC-1F08-42A6-828C-5101F9CB0ACC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53C1728-FBF7-461B-8821-8738C6F9E1DC}" type="pres">
      <dgm:prSet presAssocID="{D7A75FB1-F31E-4D6E-9733-76C7B5B70DF1}" presName="upArrow" presStyleLbl="node1" presStyleIdx="0" presStyleCnt="2"/>
      <dgm:spPr/>
    </dgm:pt>
    <dgm:pt modelId="{88DA290E-A46D-4D20-9CCB-CEA9F300D8CD}" type="pres">
      <dgm:prSet presAssocID="{D7A75FB1-F31E-4D6E-9733-76C7B5B70DF1}" presName="upArrowText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D65E350-A6E1-4447-BDC4-5DA28DDC3F2D}" type="pres">
      <dgm:prSet presAssocID="{4C7CE1FC-22CF-4D3E-967F-732FA8364C57}" presName="downArrow" presStyleLbl="node1" presStyleIdx="1" presStyleCnt="2"/>
      <dgm:spPr/>
    </dgm:pt>
    <dgm:pt modelId="{AD2E2251-9168-4D2F-980E-2B56B5A41B23}" type="pres">
      <dgm:prSet presAssocID="{4C7CE1FC-22CF-4D3E-967F-732FA8364C57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297ECE3-0045-4B49-82D7-A68A8C864D27}" srcId="{CECD10BC-1F08-42A6-828C-5101F9CB0ACC}" destId="{D7A75FB1-F31E-4D6E-9733-76C7B5B70DF1}" srcOrd="0" destOrd="0" parTransId="{4B854DAC-8095-45D5-9BDE-B999C380FE1F}" sibTransId="{0A0D488A-510B-489F-98C5-D3AAA2D8D52A}"/>
    <dgm:cxn modelId="{4A44CADE-54B2-4065-931C-01E47C881FB5}" type="presOf" srcId="{4C7CE1FC-22CF-4D3E-967F-732FA8364C57}" destId="{AD2E2251-9168-4D2F-980E-2B56B5A41B23}" srcOrd="0" destOrd="0" presId="urn:microsoft.com/office/officeart/2005/8/layout/arrow4"/>
    <dgm:cxn modelId="{19792C5D-A72E-467F-B2C8-09D313E031B2}" type="presOf" srcId="{CECD10BC-1F08-42A6-828C-5101F9CB0ACC}" destId="{D4FCCBBC-F2AC-416E-A51A-1E21FFA97D24}" srcOrd="0" destOrd="0" presId="urn:microsoft.com/office/officeart/2005/8/layout/arrow4"/>
    <dgm:cxn modelId="{297E921F-EBE7-4561-9D37-5612B1D5C955}" srcId="{CECD10BC-1F08-42A6-828C-5101F9CB0ACC}" destId="{4C7CE1FC-22CF-4D3E-967F-732FA8364C57}" srcOrd="1" destOrd="0" parTransId="{B974DEE2-EF34-4ED6-ABDC-0E5E56F48912}" sibTransId="{1046DD21-4531-407C-971F-8667B9597673}"/>
    <dgm:cxn modelId="{9A775CF7-705E-4B8B-AAD8-645A198DCB42}" type="presOf" srcId="{D7A75FB1-F31E-4D6E-9733-76C7B5B70DF1}" destId="{88DA290E-A46D-4D20-9CCB-CEA9F300D8CD}" srcOrd="0" destOrd="0" presId="urn:microsoft.com/office/officeart/2005/8/layout/arrow4"/>
    <dgm:cxn modelId="{39172C44-E6F0-4220-9898-A3E016E56A42}" type="presParOf" srcId="{D4FCCBBC-F2AC-416E-A51A-1E21FFA97D24}" destId="{B53C1728-FBF7-461B-8821-8738C6F9E1DC}" srcOrd="0" destOrd="0" presId="urn:microsoft.com/office/officeart/2005/8/layout/arrow4"/>
    <dgm:cxn modelId="{7FAB068C-23C0-4F60-940C-D6E9F341EE24}" type="presParOf" srcId="{D4FCCBBC-F2AC-416E-A51A-1E21FFA97D24}" destId="{88DA290E-A46D-4D20-9CCB-CEA9F300D8CD}" srcOrd="1" destOrd="0" presId="urn:microsoft.com/office/officeart/2005/8/layout/arrow4"/>
    <dgm:cxn modelId="{BFA7F41D-3725-4230-A617-E21C76E12196}" type="presParOf" srcId="{D4FCCBBC-F2AC-416E-A51A-1E21FFA97D24}" destId="{2D65E350-A6E1-4447-BDC4-5DA28DDC3F2D}" srcOrd="2" destOrd="0" presId="urn:microsoft.com/office/officeart/2005/8/layout/arrow4"/>
    <dgm:cxn modelId="{ED7C0BB2-35AD-44E2-8390-4F836CDBBA74}" type="presParOf" srcId="{D4FCCBBC-F2AC-416E-A51A-1E21FFA97D24}" destId="{AD2E2251-9168-4D2F-980E-2B56B5A41B23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5DB54E5-D511-4E05-8A8F-37CF87859869}" type="doc">
      <dgm:prSet loTypeId="urn:microsoft.com/office/officeart/2005/8/layout/h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7D2A1EB8-6383-4612-B1AE-D7F9EE9C124B}">
      <dgm:prSet phldrT="[Texto]"/>
      <dgm:spPr/>
      <dgm:t>
        <a:bodyPr/>
        <a:lstStyle/>
        <a:p>
          <a:r>
            <a:rPr lang="es-ES" dirty="0" smtClean="0"/>
            <a:t>OBJETIVOS</a:t>
          </a:r>
          <a:endParaRPr lang="es-ES" dirty="0"/>
        </a:p>
      </dgm:t>
    </dgm:pt>
    <dgm:pt modelId="{6B84AB08-806F-4C18-8FB7-FBCE6DD3A02B}" type="parTrans" cxnId="{CC8587C6-DD4E-4309-9F0D-2E68A7ED0D5F}">
      <dgm:prSet/>
      <dgm:spPr/>
      <dgm:t>
        <a:bodyPr/>
        <a:lstStyle/>
        <a:p>
          <a:endParaRPr lang="es-ES"/>
        </a:p>
      </dgm:t>
    </dgm:pt>
    <dgm:pt modelId="{29C32D65-2B79-4D09-8EBC-1A8BF7B6D327}" type="sibTrans" cxnId="{CC8587C6-DD4E-4309-9F0D-2E68A7ED0D5F}">
      <dgm:prSet/>
      <dgm:spPr/>
      <dgm:t>
        <a:bodyPr/>
        <a:lstStyle/>
        <a:p>
          <a:endParaRPr lang="es-ES"/>
        </a:p>
      </dgm:t>
    </dgm:pt>
    <dgm:pt modelId="{C4F2FA96-1BBB-40FF-9A78-5CE135FF1F3C}">
      <dgm:prSet phldrT="[Texto]"/>
      <dgm:spPr/>
      <dgm:t>
        <a:bodyPr/>
        <a:lstStyle/>
        <a:p>
          <a:r>
            <a:rPr lang="es-ES" dirty="0" smtClean="0"/>
            <a:t>Una sola frase</a:t>
          </a:r>
          <a:endParaRPr lang="es-ES" dirty="0"/>
        </a:p>
      </dgm:t>
    </dgm:pt>
    <dgm:pt modelId="{422B154E-9A0E-45F3-BE76-31DD4E5DD028}" type="parTrans" cxnId="{DB6A4905-8E11-4174-BBDF-AA42572A2FE9}">
      <dgm:prSet/>
      <dgm:spPr/>
      <dgm:t>
        <a:bodyPr/>
        <a:lstStyle/>
        <a:p>
          <a:endParaRPr lang="es-ES"/>
        </a:p>
      </dgm:t>
    </dgm:pt>
    <dgm:pt modelId="{4AC5B10A-7C6B-46F7-9243-53BB137F5810}" type="sibTrans" cxnId="{DB6A4905-8E11-4174-BBDF-AA42572A2FE9}">
      <dgm:prSet/>
      <dgm:spPr/>
      <dgm:t>
        <a:bodyPr/>
        <a:lstStyle/>
        <a:p>
          <a:endParaRPr lang="es-ES"/>
        </a:p>
      </dgm:t>
    </dgm:pt>
    <dgm:pt modelId="{46487F92-7A1D-4FC4-AB57-69DD43E9A953}">
      <dgm:prSet phldrT="[Texto]"/>
      <dgm:spPr/>
      <dgm:t>
        <a:bodyPr/>
        <a:lstStyle/>
        <a:p>
          <a:r>
            <a:rPr lang="es-ES" dirty="0" smtClean="0"/>
            <a:t>SMART (Específico, Medible, </a:t>
          </a:r>
          <a:r>
            <a:rPr lang="es-ES" dirty="0" smtClean="0"/>
            <a:t>Posible, </a:t>
          </a:r>
          <a:r>
            <a:rPr lang="es-ES" dirty="0" smtClean="0"/>
            <a:t>Relevante y situado en el tiempo)</a:t>
          </a:r>
          <a:endParaRPr lang="es-ES" dirty="0"/>
        </a:p>
      </dgm:t>
    </dgm:pt>
    <dgm:pt modelId="{F7D51D7C-3E5A-4640-9F97-6354D46D6C0C}" type="parTrans" cxnId="{5288C112-8044-4801-B48D-228242CE1CFD}">
      <dgm:prSet/>
      <dgm:spPr/>
      <dgm:t>
        <a:bodyPr/>
        <a:lstStyle/>
        <a:p>
          <a:endParaRPr lang="es-ES"/>
        </a:p>
      </dgm:t>
    </dgm:pt>
    <dgm:pt modelId="{6E6D8427-8C61-40F9-8D7A-7736AF042565}" type="sibTrans" cxnId="{5288C112-8044-4801-B48D-228242CE1CFD}">
      <dgm:prSet/>
      <dgm:spPr/>
      <dgm:t>
        <a:bodyPr/>
        <a:lstStyle/>
        <a:p>
          <a:endParaRPr lang="es-ES"/>
        </a:p>
      </dgm:t>
    </dgm:pt>
    <dgm:pt modelId="{E77DBAAE-8078-4C21-99DA-7481BB45DC62}">
      <dgm:prSet phldrT="[Texto]"/>
      <dgm:spPr/>
      <dgm:t>
        <a:bodyPr/>
        <a:lstStyle/>
        <a:p>
          <a:r>
            <a:rPr lang="es-ES" dirty="0" smtClean="0"/>
            <a:t>OKR</a:t>
          </a:r>
          <a:endParaRPr lang="es-ES" dirty="0"/>
        </a:p>
      </dgm:t>
    </dgm:pt>
    <dgm:pt modelId="{50104FD2-3D0C-42B6-9704-EE1FE6FD4C42}" type="parTrans" cxnId="{8BD83722-30C4-4045-B9D7-822F73D5A600}">
      <dgm:prSet/>
      <dgm:spPr/>
      <dgm:t>
        <a:bodyPr/>
        <a:lstStyle/>
        <a:p>
          <a:endParaRPr lang="es-ES"/>
        </a:p>
      </dgm:t>
    </dgm:pt>
    <dgm:pt modelId="{582CADC7-7DBD-456F-9217-4C7214CECE47}" type="sibTrans" cxnId="{8BD83722-30C4-4045-B9D7-822F73D5A600}">
      <dgm:prSet/>
      <dgm:spPr/>
      <dgm:t>
        <a:bodyPr/>
        <a:lstStyle/>
        <a:p>
          <a:endParaRPr lang="es-ES"/>
        </a:p>
      </dgm:t>
    </dgm:pt>
    <dgm:pt modelId="{C276B695-F3CB-4743-8061-95761E03C5D8}">
      <dgm:prSet phldrT="[Texto]"/>
      <dgm:spPr/>
      <dgm:t>
        <a:bodyPr/>
        <a:lstStyle/>
        <a:p>
          <a:r>
            <a:rPr lang="es-ES" dirty="0" smtClean="0"/>
            <a:t>Es una unidad de gestión</a:t>
          </a:r>
          <a:endParaRPr lang="es-ES" dirty="0"/>
        </a:p>
      </dgm:t>
    </dgm:pt>
    <dgm:pt modelId="{62FFBF24-5545-4393-86CB-6749A12317BA}" type="parTrans" cxnId="{E181200D-BD65-4819-8DC7-5992BE6EF90C}">
      <dgm:prSet/>
      <dgm:spPr/>
      <dgm:t>
        <a:bodyPr/>
        <a:lstStyle/>
        <a:p>
          <a:endParaRPr lang="es-ES"/>
        </a:p>
      </dgm:t>
    </dgm:pt>
    <dgm:pt modelId="{FC73281C-AA43-43F8-BAD9-BF39E2934340}" type="sibTrans" cxnId="{E181200D-BD65-4819-8DC7-5992BE6EF90C}">
      <dgm:prSet/>
      <dgm:spPr/>
      <dgm:t>
        <a:bodyPr/>
        <a:lstStyle/>
        <a:p>
          <a:endParaRPr lang="es-ES"/>
        </a:p>
      </dgm:t>
    </dgm:pt>
    <dgm:pt modelId="{60265F2F-71C4-4C55-8FAE-6F18AE229BA5}">
      <dgm:prSet phldrT="[Texto]"/>
      <dgm:spPr/>
      <dgm:t>
        <a:bodyPr/>
        <a:lstStyle/>
        <a:p>
          <a:r>
            <a:rPr lang="es-ES" dirty="0" smtClean="0"/>
            <a:t>KPI</a:t>
          </a:r>
          <a:endParaRPr lang="es-ES" dirty="0"/>
        </a:p>
      </dgm:t>
    </dgm:pt>
    <dgm:pt modelId="{6114E865-2E61-4A1A-81FC-D68885938843}" type="parTrans" cxnId="{4A8383E4-E0BA-41FD-8DC9-C4020E240F77}">
      <dgm:prSet/>
      <dgm:spPr/>
      <dgm:t>
        <a:bodyPr/>
        <a:lstStyle/>
        <a:p>
          <a:endParaRPr lang="es-ES"/>
        </a:p>
      </dgm:t>
    </dgm:pt>
    <dgm:pt modelId="{BD66FA6D-A8D8-4557-A926-0D0A9FD0FE99}" type="sibTrans" cxnId="{4A8383E4-E0BA-41FD-8DC9-C4020E240F77}">
      <dgm:prSet/>
      <dgm:spPr/>
      <dgm:t>
        <a:bodyPr/>
        <a:lstStyle/>
        <a:p>
          <a:endParaRPr lang="es-ES"/>
        </a:p>
      </dgm:t>
    </dgm:pt>
    <dgm:pt modelId="{C9022A30-FF49-44AB-9F5B-883211BADE43}">
      <dgm:prSet phldrT="[Texto]"/>
      <dgm:spPr/>
      <dgm:t>
        <a:bodyPr/>
        <a:lstStyle/>
        <a:p>
          <a:r>
            <a:rPr lang="es-ES" dirty="0" smtClean="0"/>
            <a:t>Dato Cuantificable</a:t>
          </a:r>
          <a:endParaRPr lang="es-ES" dirty="0"/>
        </a:p>
      </dgm:t>
    </dgm:pt>
    <dgm:pt modelId="{7BACF811-A3F0-49C0-8802-5A79B3248277}" type="parTrans" cxnId="{F088CB5B-2BF0-4C22-933F-D6A17EDEDF1A}">
      <dgm:prSet/>
      <dgm:spPr/>
      <dgm:t>
        <a:bodyPr/>
        <a:lstStyle/>
        <a:p>
          <a:endParaRPr lang="es-ES"/>
        </a:p>
      </dgm:t>
    </dgm:pt>
    <dgm:pt modelId="{5C427AE2-BBD4-4649-932B-715DBF4E8647}" type="sibTrans" cxnId="{F088CB5B-2BF0-4C22-933F-D6A17EDEDF1A}">
      <dgm:prSet/>
      <dgm:spPr/>
      <dgm:t>
        <a:bodyPr/>
        <a:lstStyle/>
        <a:p>
          <a:endParaRPr lang="es-ES"/>
        </a:p>
      </dgm:t>
    </dgm:pt>
    <dgm:pt modelId="{C98087BE-1F0E-4E05-9C6F-3C86C03C46DA}">
      <dgm:prSet phldrT="[Texto]"/>
      <dgm:spPr/>
      <dgm:t>
        <a:bodyPr/>
        <a:lstStyle/>
        <a:p>
          <a:r>
            <a:rPr lang="es-ES" dirty="0" smtClean="0"/>
            <a:t>Miden operación diaria</a:t>
          </a:r>
          <a:endParaRPr lang="es-ES" dirty="0"/>
        </a:p>
      </dgm:t>
    </dgm:pt>
    <dgm:pt modelId="{724422FB-FB75-4FF4-BA47-7420F7C1C24C}" type="parTrans" cxnId="{4273AA45-8FE5-403A-A06E-B24FBCF86789}">
      <dgm:prSet/>
      <dgm:spPr/>
      <dgm:t>
        <a:bodyPr/>
        <a:lstStyle/>
        <a:p>
          <a:endParaRPr lang="es-ES"/>
        </a:p>
      </dgm:t>
    </dgm:pt>
    <dgm:pt modelId="{96C934E3-AFB8-476D-8B28-6A961088E351}" type="sibTrans" cxnId="{4273AA45-8FE5-403A-A06E-B24FBCF86789}">
      <dgm:prSet/>
      <dgm:spPr/>
      <dgm:t>
        <a:bodyPr/>
        <a:lstStyle/>
        <a:p>
          <a:endParaRPr lang="es-ES"/>
        </a:p>
      </dgm:t>
    </dgm:pt>
    <dgm:pt modelId="{9D0A4C28-0685-4213-AB02-72936A198A55}">
      <dgm:prSet phldrT="[Texto]"/>
      <dgm:spPr/>
      <dgm:t>
        <a:bodyPr/>
        <a:lstStyle/>
        <a:p>
          <a:r>
            <a:rPr lang="es-ES" dirty="0" smtClean="0"/>
            <a:t>Ofrece un resultado</a:t>
          </a:r>
          <a:endParaRPr lang="es-ES" dirty="0"/>
        </a:p>
      </dgm:t>
    </dgm:pt>
    <dgm:pt modelId="{11BD8B02-F31A-479B-B47D-757C53900424}" type="parTrans" cxnId="{3F6FF8B3-D5D1-4B41-8F35-0D237AD91231}">
      <dgm:prSet/>
      <dgm:spPr/>
      <dgm:t>
        <a:bodyPr/>
        <a:lstStyle/>
        <a:p>
          <a:endParaRPr lang="es-ES"/>
        </a:p>
      </dgm:t>
    </dgm:pt>
    <dgm:pt modelId="{1FAE5E71-0D4E-4503-8D3A-6ED98E751537}" type="sibTrans" cxnId="{3F6FF8B3-D5D1-4B41-8F35-0D237AD91231}">
      <dgm:prSet/>
      <dgm:spPr/>
      <dgm:t>
        <a:bodyPr/>
        <a:lstStyle/>
        <a:p>
          <a:endParaRPr lang="es-ES"/>
        </a:p>
      </dgm:t>
    </dgm:pt>
    <dgm:pt modelId="{37008189-541E-4A7E-8F98-94C79C329FA4}">
      <dgm:prSet phldrT="[Texto]"/>
      <dgm:spPr/>
      <dgm:t>
        <a:bodyPr/>
        <a:lstStyle/>
        <a:p>
          <a:r>
            <a:rPr lang="es-ES" dirty="0" smtClean="0"/>
            <a:t>Objetivo no medible</a:t>
          </a:r>
          <a:endParaRPr lang="es-ES" dirty="0"/>
        </a:p>
      </dgm:t>
    </dgm:pt>
    <dgm:pt modelId="{4587261F-7896-49C3-B7CC-3E2A97C0925D}" type="parTrans" cxnId="{2E1C8678-9BB8-44CD-94DB-3516A8A3F124}">
      <dgm:prSet/>
      <dgm:spPr/>
      <dgm:t>
        <a:bodyPr/>
        <a:lstStyle/>
        <a:p>
          <a:endParaRPr lang="es-ES"/>
        </a:p>
      </dgm:t>
    </dgm:pt>
    <dgm:pt modelId="{E472B585-8FC1-4FEA-8FF1-5E2A929F6707}" type="sibTrans" cxnId="{2E1C8678-9BB8-44CD-94DB-3516A8A3F124}">
      <dgm:prSet/>
      <dgm:spPr/>
      <dgm:t>
        <a:bodyPr/>
        <a:lstStyle/>
        <a:p>
          <a:endParaRPr lang="es-ES"/>
        </a:p>
      </dgm:t>
    </dgm:pt>
    <dgm:pt modelId="{788D116A-D41B-4006-8FB2-37E66979298C}">
      <dgm:prSet phldrT="[Texto]"/>
      <dgm:spPr/>
      <dgm:t>
        <a:bodyPr/>
        <a:lstStyle/>
        <a:p>
          <a:r>
            <a:rPr lang="es-ES" dirty="0" smtClean="0"/>
            <a:t>Resultado medibles</a:t>
          </a:r>
          <a:endParaRPr lang="es-ES" dirty="0"/>
        </a:p>
      </dgm:t>
    </dgm:pt>
    <dgm:pt modelId="{C7019846-521B-48B2-BD2E-42ECE0717351}" type="parTrans" cxnId="{41FA9BFF-3DCC-4973-AAE0-03ED894030F0}">
      <dgm:prSet/>
      <dgm:spPr/>
      <dgm:t>
        <a:bodyPr/>
        <a:lstStyle/>
        <a:p>
          <a:endParaRPr lang="es-ES"/>
        </a:p>
      </dgm:t>
    </dgm:pt>
    <dgm:pt modelId="{3DFF02D0-E607-48A8-8263-D5B05DEC8D4B}" type="sibTrans" cxnId="{41FA9BFF-3DCC-4973-AAE0-03ED894030F0}">
      <dgm:prSet/>
      <dgm:spPr/>
      <dgm:t>
        <a:bodyPr/>
        <a:lstStyle/>
        <a:p>
          <a:endParaRPr lang="es-ES"/>
        </a:p>
      </dgm:t>
    </dgm:pt>
    <dgm:pt modelId="{401FC32D-D1C2-4A00-97CC-6961110A2E69}">
      <dgm:prSet phldrT="[Texto]"/>
      <dgm:spPr/>
      <dgm:t>
        <a:bodyPr/>
        <a:lstStyle/>
        <a:p>
          <a:r>
            <a:rPr lang="es-ES" dirty="0" smtClean="0"/>
            <a:t>Requiere una fuente de datos</a:t>
          </a:r>
          <a:endParaRPr lang="es-ES" dirty="0"/>
        </a:p>
      </dgm:t>
    </dgm:pt>
    <dgm:pt modelId="{02CD2EFD-F301-4844-B125-D57EA68CF4C0}" type="parTrans" cxnId="{3C9CD90C-1629-4FB7-89D2-191B606DD5D7}">
      <dgm:prSet/>
      <dgm:spPr/>
      <dgm:t>
        <a:bodyPr/>
        <a:lstStyle/>
        <a:p>
          <a:endParaRPr lang="es-ES"/>
        </a:p>
      </dgm:t>
    </dgm:pt>
    <dgm:pt modelId="{6DDAD904-D74A-4D64-AD18-D2E0F2F0D8B0}" type="sibTrans" cxnId="{3C9CD90C-1629-4FB7-89D2-191B606DD5D7}">
      <dgm:prSet/>
      <dgm:spPr/>
      <dgm:t>
        <a:bodyPr/>
        <a:lstStyle/>
        <a:p>
          <a:endParaRPr lang="es-ES"/>
        </a:p>
      </dgm:t>
    </dgm:pt>
    <dgm:pt modelId="{EA0C57DD-9AB0-4876-B9A1-3086ACFBCCB4}">
      <dgm:prSet phldrT="[Texto]"/>
      <dgm:spPr/>
      <dgm:t>
        <a:bodyPr/>
        <a:lstStyle/>
        <a:p>
          <a:r>
            <a:rPr lang="es-ES" dirty="0" smtClean="0"/>
            <a:t>Alta periodicidad</a:t>
          </a:r>
          <a:endParaRPr lang="es-ES" dirty="0"/>
        </a:p>
      </dgm:t>
    </dgm:pt>
    <dgm:pt modelId="{45C49713-AEB6-41E4-B4B6-99BD2D204A64}" type="parTrans" cxnId="{8A35A4AA-5920-4089-A203-F0BC04CE2F9A}">
      <dgm:prSet/>
      <dgm:spPr/>
      <dgm:t>
        <a:bodyPr/>
        <a:lstStyle/>
        <a:p>
          <a:endParaRPr lang="es-ES"/>
        </a:p>
      </dgm:t>
    </dgm:pt>
    <dgm:pt modelId="{51A2E780-8D40-413A-AA47-F0EB7423BA8C}" type="sibTrans" cxnId="{8A35A4AA-5920-4089-A203-F0BC04CE2F9A}">
      <dgm:prSet/>
      <dgm:spPr/>
      <dgm:t>
        <a:bodyPr/>
        <a:lstStyle/>
        <a:p>
          <a:endParaRPr lang="es-ES"/>
        </a:p>
      </dgm:t>
    </dgm:pt>
    <dgm:pt modelId="{E6FA2565-64C7-4939-929C-A5842CE014BC}" type="pres">
      <dgm:prSet presAssocID="{25DB54E5-D511-4E05-8A8F-37CF87859869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F2F7212B-C905-4799-B98B-7485769A01D1}" type="pres">
      <dgm:prSet presAssocID="{7D2A1EB8-6383-4612-B1AE-D7F9EE9C124B}" presName="compositeNode" presStyleCnt="0">
        <dgm:presLayoutVars>
          <dgm:bulletEnabled val="1"/>
        </dgm:presLayoutVars>
      </dgm:prSet>
      <dgm:spPr/>
    </dgm:pt>
    <dgm:pt modelId="{1FFB1D3A-0A55-46E4-A194-99ABCA7ECFD9}" type="pres">
      <dgm:prSet presAssocID="{7D2A1EB8-6383-4612-B1AE-D7F9EE9C124B}" presName="imag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</dgm:spPr>
    </dgm:pt>
    <dgm:pt modelId="{35AAECA3-BF7E-4025-BCD9-8E75C8C38DF6}" type="pres">
      <dgm:prSet presAssocID="{7D2A1EB8-6383-4612-B1AE-D7F9EE9C124B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420575B-0356-400A-A631-C88B5BFA5BC9}" type="pres">
      <dgm:prSet presAssocID="{7D2A1EB8-6383-4612-B1AE-D7F9EE9C124B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CA3497F-CE74-40E8-B3EF-412B374B6906}" type="pres">
      <dgm:prSet presAssocID="{29C32D65-2B79-4D09-8EBC-1A8BF7B6D327}" presName="sibTrans" presStyleCnt="0"/>
      <dgm:spPr/>
    </dgm:pt>
    <dgm:pt modelId="{D84F647B-D210-4D19-AC56-D2F5E63EAA03}" type="pres">
      <dgm:prSet presAssocID="{E77DBAAE-8078-4C21-99DA-7481BB45DC62}" presName="compositeNode" presStyleCnt="0">
        <dgm:presLayoutVars>
          <dgm:bulletEnabled val="1"/>
        </dgm:presLayoutVars>
      </dgm:prSet>
      <dgm:spPr/>
    </dgm:pt>
    <dgm:pt modelId="{3B858A1A-5CD1-43B0-97C3-DB3926C0FCDB}" type="pres">
      <dgm:prSet presAssocID="{E77DBAAE-8078-4C21-99DA-7481BB45DC62}" presName="image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</dgm:spPr>
    </dgm:pt>
    <dgm:pt modelId="{7DFAB7B2-3F47-43EA-A027-43FE0696EF79}" type="pres">
      <dgm:prSet presAssocID="{E77DBAAE-8078-4C21-99DA-7481BB45DC62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77FDA61-2852-47E1-9188-4E8F701E95E3}" type="pres">
      <dgm:prSet presAssocID="{E77DBAAE-8078-4C21-99DA-7481BB45DC62}" presName="parentNode" presStyleLbl="revTx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4CC3BE-A1BF-4EC5-B4C5-D3E78E17D7A3}" type="pres">
      <dgm:prSet presAssocID="{582CADC7-7DBD-456F-9217-4C7214CECE47}" presName="sibTrans" presStyleCnt="0"/>
      <dgm:spPr/>
    </dgm:pt>
    <dgm:pt modelId="{16699507-A745-4A08-9DAD-34FCF91DB612}" type="pres">
      <dgm:prSet presAssocID="{60265F2F-71C4-4C55-8FAE-6F18AE229BA5}" presName="compositeNode" presStyleCnt="0">
        <dgm:presLayoutVars>
          <dgm:bulletEnabled val="1"/>
        </dgm:presLayoutVars>
      </dgm:prSet>
      <dgm:spPr/>
    </dgm:pt>
    <dgm:pt modelId="{C99351DC-0A2E-4CC1-B2A9-A8F3305ED9B3}" type="pres">
      <dgm:prSet presAssocID="{60265F2F-71C4-4C55-8FAE-6F18AE229BA5}" presName="image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</dgm:spPr>
    </dgm:pt>
    <dgm:pt modelId="{42C221F3-B6FE-4150-95F7-CE65FA5BD26D}" type="pres">
      <dgm:prSet presAssocID="{60265F2F-71C4-4C55-8FAE-6F18AE229BA5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1FB009B-EFF6-4D2B-99DB-3A5C5E7AD88A}" type="pres">
      <dgm:prSet presAssocID="{60265F2F-71C4-4C55-8FAE-6F18AE229BA5}" presName="parentNode" presStyleLbl="revTx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1DF2C39-4EDE-4D70-9874-B65DDF3D0BA5}" type="presOf" srcId="{C9022A30-FF49-44AB-9F5B-883211BADE43}" destId="{42C221F3-B6FE-4150-95F7-CE65FA5BD26D}" srcOrd="0" destOrd="0" presId="urn:microsoft.com/office/officeart/2005/8/layout/hList2"/>
    <dgm:cxn modelId="{0D14B961-6E81-4F5B-A4B4-1DEA42E450D9}" type="presOf" srcId="{401FC32D-D1C2-4A00-97CC-6961110A2E69}" destId="{42C221F3-B6FE-4150-95F7-CE65FA5BD26D}" srcOrd="0" destOrd="1" presId="urn:microsoft.com/office/officeart/2005/8/layout/hList2"/>
    <dgm:cxn modelId="{907F5833-7F18-46FB-BEE8-675E03BC2C85}" type="presOf" srcId="{788D116A-D41B-4006-8FB2-37E66979298C}" destId="{7DFAB7B2-3F47-43EA-A027-43FE0696EF79}" srcOrd="0" destOrd="2" presId="urn:microsoft.com/office/officeart/2005/8/layout/hList2"/>
    <dgm:cxn modelId="{4273AA45-8FE5-403A-A06E-B24FBCF86789}" srcId="{60265F2F-71C4-4C55-8FAE-6F18AE229BA5}" destId="{C98087BE-1F0E-4E05-9C6F-3C86C03C46DA}" srcOrd="3" destOrd="0" parTransId="{724422FB-FB75-4FF4-BA47-7420F7C1C24C}" sibTransId="{96C934E3-AFB8-476D-8B28-6A961088E351}"/>
    <dgm:cxn modelId="{ABC4D443-773C-4A52-A8FC-1BE317547A76}" type="presOf" srcId="{9D0A4C28-0685-4213-AB02-72936A198A55}" destId="{35AAECA3-BF7E-4025-BCD9-8E75C8C38DF6}" srcOrd="0" destOrd="2" presId="urn:microsoft.com/office/officeart/2005/8/layout/hList2"/>
    <dgm:cxn modelId="{A8D81309-B150-4C77-96C9-3BC1AEAFC130}" type="presOf" srcId="{C276B695-F3CB-4743-8061-95761E03C5D8}" destId="{7DFAB7B2-3F47-43EA-A027-43FE0696EF79}" srcOrd="0" destOrd="0" presId="urn:microsoft.com/office/officeart/2005/8/layout/hList2"/>
    <dgm:cxn modelId="{4A857934-44A1-40E2-9724-393419F045A8}" type="presOf" srcId="{7D2A1EB8-6383-4612-B1AE-D7F9EE9C124B}" destId="{9420575B-0356-400A-A631-C88B5BFA5BC9}" srcOrd="0" destOrd="0" presId="urn:microsoft.com/office/officeart/2005/8/layout/hList2"/>
    <dgm:cxn modelId="{3F6FF8B3-D5D1-4B41-8F35-0D237AD91231}" srcId="{7D2A1EB8-6383-4612-B1AE-D7F9EE9C124B}" destId="{9D0A4C28-0685-4213-AB02-72936A198A55}" srcOrd="2" destOrd="0" parTransId="{11BD8B02-F31A-479B-B47D-757C53900424}" sibTransId="{1FAE5E71-0D4E-4503-8D3A-6ED98E751537}"/>
    <dgm:cxn modelId="{0A58D800-7273-4AF2-8CDC-78391170C07A}" type="presOf" srcId="{C98087BE-1F0E-4E05-9C6F-3C86C03C46DA}" destId="{42C221F3-B6FE-4150-95F7-CE65FA5BD26D}" srcOrd="0" destOrd="3" presId="urn:microsoft.com/office/officeart/2005/8/layout/hList2"/>
    <dgm:cxn modelId="{E16CA11D-FFBD-42B7-BEFC-1D277844C997}" type="presOf" srcId="{C4F2FA96-1BBB-40FF-9A78-5CE135FF1F3C}" destId="{35AAECA3-BF7E-4025-BCD9-8E75C8C38DF6}" srcOrd="0" destOrd="0" presId="urn:microsoft.com/office/officeart/2005/8/layout/hList2"/>
    <dgm:cxn modelId="{C9352977-8E62-4742-A5B0-A6EAF95156D8}" type="presOf" srcId="{37008189-541E-4A7E-8F98-94C79C329FA4}" destId="{7DFAB7B2-3F47-43EA-A027-43FE0696EF79}" srcOrd="0" destOrd="1" presId="urn:microsoft.com/office/officeart/2005/8/layout/hList2"/>
    <dgm:cxn modelId="{D56396A5-1BCF-4FA1-A9D6-C9C97D14A645}" type="presOf" srcId="{E77DBAAE-8078-4C21-99DA-7481BB45DC62}" destId="{277FDA61-2852-47E1-9188-4E8F701E95E3}" srcOrd="0" destOrd="0" presId="urn:microsoft.com/office/officeart/2005/8/layout/hList2"/>
    <dgm:cxn modelId="{8BD83722-30C4-4045-B9D7-822F73D5A600}" srcId="{25DB54E5-D511-4E05-8A8F-37CF87859869}" destId="{E77DBAAE-8078-4C21-99DA-7481BB45DC62}" srcOrd="1" destOrd="0" parTransId="{50104FD2-3D0C-42B6-9704-EE1FE6FD4C42}" sibTransId="{582CADC7-7DBD-456F-9217-4C7214CECE47}"/>
    <dgm:cxn modelId="{CAF123E3-F9EB-4DBC-A54F-76661C1C4318}" type="presOf" srcId="{25DB54E5-D511-4E05-8A8F-37CF87859869}" destId="{E6FA2565-64C7-4939-929C-A5842CE014BC}" srcOrd="0" destOrd="0" presId="urn:microsoft.com/office/officeart/2005/8/layout/hList2"/>
    <dgm:cxn modelId="{F821CC84-FDD5-4416-9318-EDA0F23190EC}" type="presOf" srcId="{46487F92-7A1D-4FC4-AB57-69DD43E9A953}" destId="{35AAECA3-BF7E-4025-BCD9-8E75C8C38DF6}" srcOrd="0" destOrd="1" presId="urn:microsoft.com/office/officeart/2005/8/layout/hList2"/>
    <dgm:cxn modelId="{3C9CD90C-1629-4FB7-89D2-191B606DD5D7}" srcId="{60265F2F-71C4-4C55-8FAE-6F18AE229BA5}" destId="{401FC32D-D1C2-4A00-97CC-6961110A2E69}" srcOrd="1" destOrd="0" parTransId="{02CD2EFD-F301-4844-B125-D57EA68CF4C0}" sibTransId="{6DDAD904-D74A-4D64-AD18-D2E0F2F0D8B0}"/>
    <dgm:cxn modelId="{8A35A4AA-5920-4089-A203-F0BC04CE2F9A}" srcId="{60265F2F-71C4-4C55-8FAE-6F18AE229BA5}" destId="{EA0C57DD-9AB0-4876-B9A1-3086ACFBCCB4}" srcOrd="2" destOrd="0" parTransId="{45C49713-AEB6-41E4-B4B6-99BD2D204A64}" sibTransId="{51A2E780-8D40-413A-AA47-F0EB7423BA8C}"/>
    <dgm:cxn modelId="{2E1C8678-9BB8-44CD-94DB-3516A8A3F124}" srcId="{E77DBAAE-8078-4C21-99DA-7481BB45DC62}" destId="{37008189-541E-4A7E-8F98-94C79C329FA4}" srcOrd="1" destOrd="0" parTransId="{4587261F-7896-49C3-B7CC-3E2A97C0925D}" sibTransId="{E472B585-8FC1-4FEA-8FF1-5E2A929F6707}"/>
    <dgm:cxn modelId="{4A8383E4-E0BA-41FD-8DC9-C4020E240F77}" srcId="{25DB54E5-D511-4E05-8A8F-37CF87859869}" destId="{60265F2F-71C4-4C55-8FAE-6F18AE229BA5}" srcOrd="2" destOrd="0" parTransId="{6114E865-2E61-4A1A-81FC-D68885938843}" sibTransId="{BD66FA6D-A8D8-4557-A926-0D0A9FD0FE99}"/>
    <dgm:cxn modelId="{F088CB5B-2BF0-4C22-933F-D6A17EDEDF1A}" srcId="{60265F2F-71C4-4C55-8FAE-6F18AE229BA5}" destId="{C9022A30-FF49-44AB-9F5B-883211BADE43}" srcOrd="0" destOrd="0" parTransId="{7BACF811-A3F0-49C0-8802-5A79B3248277}" sibTransId="{5C427AE2-BBD4-4649-932B-715DBF4E8647}"/>
    <dgm:cxn modelId="{23D21778-8306-4297-B249-398CE1BAE293}" type="presOf" srcId="{60265F2F-71C4-4C55-8FAE-6F18AE229BA5}" destId="{51FB009B-EFF6-4D2B-99DB-3A5C5E7AD88A}" srcOrd="0" destOrd="0" presId="urn:microsoft.com/office/officeart/2005/8/layout/hList2"/>
    <dgm:cxn modelId="{CC8587C6-DD4E-4309-9F0D-2E68A7ED0D5F}" srcId="{25DB54E5-D511-4E05-8A8F-37CF87859869}" destId="{7D2A1EB8-6383-4612-B1AE-D7F9EE9C124B}" srcOrd="0" destOrd="0" parTransId="{6B84AB08-806F-4C18-8FB7-FBCE6DD3A02B}" sibTransId="{29C32D65-2B79-4D09-8EBC-1A8BF7B6D327}"/>
    <dgm:cxn modelId="{DB6A4905-8E11-4174-BBDF-AA42572A2FE9}" srcId="{7D2A1EB8-6383-4612-B1AE-D7F9EE9C124B}" destId="{C4F2FA96-1BBB-40FF-9A78-5CE135FF1F3C}" srcOrd="0" destOrd="0" parTransId="{422B154E-9A0E-45F3-BE76-31DD4E5DD028}" sibTransId="{4AC5B10A-7C6B-46F7-9243-53BB137F5810}"/>
    <dgm:cxn modelId="{5288C112-8044-4801-B48D-228242CE1CFD}" srcId="{7D2A1EB8-6383-4612-B1AE-D7F9EE9C124B}" destId="{46487F92-7A1D-4FC4-AB57-69DD43E9A953}" srcOrd="1" destOrd="0" parTransId="{F7D51D7C-3E5A-4640-9F97-6354D46D6C0C}" sibTransId="{6E6D8427-8C61-40F9-8D7A-7736AF042565}"/>
    <dgm:cxn modelId="{41FA9BFF-3DCC-4973-AAE0-03ED894030F0}" srcId="{E77DBAAE-8078-4C21-99DA-7481BB45DC62}" destId="{788D116A-D41B-4006-8FB2-37E66979298C}" srcOrd="2" destOrd="0" parTransId="{C7019846-521B-48B2-BD2E-42ECE0717351}" sibTransId="{3DFF02D0-E607-48A8-8263-D5B05DEC8D4B}"/>
    <dgm:cxn modelId="{6141EA79-5DE2-4296-9F4A-7B5AB2BDF4A4}" type="presOf" srcId="{EA0C57DD-9AB0-4876-B9A1-3086ACFBCCB4}" destId="{42C221F3-B6FE-4150-95F7-CE65FA5BD26D}" srcOrd="0" destOrd="2" presId="urn:microsoft.com/office/officeart/2005/8/layout/hList2"/>
    <dgm:cxn modelId="{E181200D-BD65-4819-8DC7-5992BE6EF90C}" srcId="{E77DBAAE-8078-4C21-99DA-7481BB45DC62}" destId="{C276B695-F3CB-4743-8061-95761E03C5D8}" srcOrd="0" destOrd="0" parTransId="{62FFBF24-5545-4393-86CB-6749A12317BA}" sibTransId="{FC73281C-AA43-43F8-BAD9-BF39E2934340}"/>
    <dgm:cxn modelId="{11B7724D-CBBD-48C1-BCF1-51BB85F2ED45}" type="presParOf" srcId="{E6FA2565-64C7-4939-929C-A5842CE014BC}" destId="{F2F7212B-C905-4799-B98B-7485769A01D1}" srcOrd="0" destOrd="0" presId="urn:microsoft.com/office/officeart/2005/8/layout/hList2"/>
    <dgm:cxn modelId="{A69F4618-180F-48B7-A0B9-EC7618655045}" type="presParOf" srcId="{F2F7212B-C905-4799-B98B-7485769A01D1}" destId="{1FFB1D3A-0A55-46E4-A194-99ABCA7ECFD9}" srcOrd="0" destOrd="0" presId="urn:microsoft.com/office/officeart/2005/8/layout/hList2"/>
    <dgm:cxn modelId="{3B00A7BC-409C-4E72-AD7B-EE64331DECC1}" type="presParOf" srcId="{F2F7212B-C905-4799-B98B-7485769A01D1}" destId="{35AAECA3-BF7E-4025-BCD9-8E75C8C38DF6}" srcOrd="1" destOrd="0" presId="urn:microsoft.com/office/officeart/2005/8/layout/hList2"/>
    <dgm:cxn modelId="{7060ABFC-4CBF-406D-82A7-8F04B2B9BA7F}" type="presParOf" srcId="{F2F7212B-C905-4799-B98B-7485769A01D1}" destId="{9420575B-0356-400A-A631-C88B5BFA5BC9}" srcOrd="2" destOrd="0" presId="urn:microsoft.com/office/officeart/2005/8/layout/hList2"/>
    <dgm:cxn modelId="{0B0C233E-29C7-4715-8576-45C744286EDC}" type="presParOf" srcId="{E6FA2565-64C7-4939-929C-A5842CE014BC}" destId="{1CA3497F-CE74-40E8-B3EF-412B374B6906}" srcOrd="1" destOrd="0" presId="urn:microsoft.com/office/officeart/2005/8/layout/hList2"/>
    <dgm:cxn modelId="{9A8C6E03-1933-44ED-B7B9-C58F9B0593B0}" type="presParOf" srcId="{E6FA2565-64C7-4939-929C-A5842CE014BC}" destId="{D84F647B-D210-4D19-AC56-D2F5E63EAA03}" srcOrd="2" destOrd="0" presId="urn:microsoft.com/office/officeart/2005/8/layout/hList2"/>
    <dgm:cxn modelId="{786C5981-CFD6-4AF5-9ED7-D1C19EC57D12}" type="presParOf" srcId="{D84F647B-D210-4D19-AC56-D2F5E63EAA03}" destId="{3B858A1A-5CD1-43B0-97C3-DB3926C0FCDB}" srcOrd="0" destOrd="0" presId="urn:microsoft.com/office/officeart/2005/8/layout/hList2"/>
    <dgm:cxn modelId="{1151DA9F-F351-4F1D-B51D-82F4BC841A94}" type="presParOf" srcId="{D84F647B-D210-4D19-AC56-D2F5E63EAA03}" destId="{7DFAB7B2-3F47-43EA-A027-43FE0696EF79}" srcOrd="1" destOrd="0" presId="urn:microsoft.com/office/officeart/2005/8/layout/hList2"/>
    <dgm:cxn modelId="{98804A77-990C-4EAC-9D87-832BB23310B5}" type="presParOf" srcId="{D84F647B-D210-4D19-AC56-D2F5E63EAA03}" destId="{277FDA61-2852-47E1-9188-4E8F701E95E3}" srcOrd="2" destOrd="0" presId="urn:microsoft.com/office/officeart/2005/8/layout/hList2"/>
    <dgm:cxn modelId="{1E3900AF-887B-48F1-8F07-813BC9579608}" type="presParOf" srcId="{E6FA2565-64C7-4939-929C-A5842CE014BC}" destId="{714CC3BE-A1BF-4EC5-B4C5-D3E78E17D7A3}" srcOrd="3" destOrd="0" presId="urn:microsoft.com/office/officeart/2005/8/layout/hList2"/>
    <dgm:cxn modelId="{A83B9C05-1C90-4AE4-8376-AE3334E8B21B}" type="presParOf" srcId="{E6FA2565-64C7-4939-929C-A5842CE014BC}" destId="{16699507-A745-4A08-9DAD-34FCF91DB612}" srcOrd="4" destOrd="0" presId="urn:microsoft.com/office/officeart/2005/8/layout/hList2"/>
    <dgm:cxn modelId="{F98A6993-2D40-4043-8521-D080FB65997E}" type="presParOf" srcId="{16699507-A745-4A08-9DAD-34FCF91DB612}" destId="{C99351DC-0A2E-4CC1-B2A9-A8F3305ED9B3}" srcOrd="0" destOrd="0" presId="urn:microsoft.com/office/officeart/2005/8/layout/hList2"/>
    <dgm:cxn modelId="{6832F498-2B8A-4377-BD32-4A44CD4B076B}" type="presParOf" srcId="{16699507-A745-4A08-9DAD-34FCF91DB612}" destId="{42C221F3-B6FE-4150-95F7-CE65FA5BD26D}" srcOrd="1" destOrd="0" presId="urn:microsoft.com/office/officeart/2005/8/layout/hList2"/>
    <dgm:cxn modelId="{68B6FEE2-5996-48E2-80E0-D206F11E24BA}" type="presParOf" srcId="{16699507-A745-4A08-9DAD-34FCF91DB612}" destId="{51FB009B-EFF6-4D2B-99DB-3A5C5E7AD88A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4B6EB85-D11E-4F1A-A63E-EA03F2DD8209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EE78EB3A-A2C9-4E7C-8D6A-8E0EE22558B4}">
      <dgm:prSet phldrT="[Texto]"/>
      <dgm:spPr/>
      <dgm:t>
        <a:bodyPr/>
        <a:lstStyle/>
        <a:p>
          <a:r>
            <a:rPr lang="es-ES" dirty="0" smtClean="0"/>
            <a:t>Plan estratégico</a:t>
          </a:r>
          <a:endParaRPr lang="es-ES" dirty="0"/>
        </a:p>
      </dgm:t>
    </dgm:pt>
    <dgm:pt modelId="{611E1CD6-03EE-4CA6-8E43-91C6A98236AA}" type="parTrans" cxnId="{3760E494-8ACD-42B5-933B-B6F6416C660F}">
      <dgm:prSet/>
      <dgm:spPr/>
      <dgm:t>
        <a:bodyPr/>
        <a:lstStyle/>
        <a:p>
          <a:endParaRPr lang="es-ES"/>
        </a:p>
      </dgm:t>
    </dgm:pt>
    <dgm:pt modelId="{2E7A17F8-0B74-4CF6-962F-7A4087B8C545}" type="sibTrans" cxnId="{3760E494-8ACD-42B5-933B-B6F6416C660F}">
      <dgm:prSet/>
      <dgm:spPr/>
      <dgm:t>
        <a:bodyPr/>
        <a:lstStyle/>
        <a:p>
          <a:endParaRPr lang="es-ES"/>
        </a:p>
      </dgm:t>
    </dgm:pt>
    <dgm:pt modelId="{3EDD453F-2B57-492D-AD43-D56562C924C8}">
      <dgm:prSet phldrT="[Texto]" custT="1"/>
      <dgm:spPr/>
      <dgm:t>
        <a:bodyPr/>
        <a:lstStyle/>
        <a:p>
          <a:r>
            <a:rPr lang="es-ES" sz="2000" b="1" dirty="0" smtClean="0"/>
            <a:t>Largo plazo</a:t>
          </a:r>
          <a:endParaRPr lang="es-ES" sz="2000" b="1" dirty="0"/>
        </a:p>
      </dgm:t>
    </dgm:pt>
    <dgm:pt modelId="{17EDD554-AFD1-42F8-938E-E8B768E9B9AD}" type="parTrans" cxnId="{C4077B35-E852-4900-B315-3CFD8A1395B8}">
      <dgm:prSet/>
      <dgm:spPr/>
      <dgm:t>
        <a:bodyPr/>
        <a:lstStyle/>
        <a:p>
          <a:endParaRPr lang="es-ES"/>
        </a:p>
      </dgm:t>
    </dgm:pt>
    <dgm:pt modelId="{E07627B4-63C0-4E84-BB2C-6A38CF2DC3E4}" type="sibTrans" cxnId="{C4077B35-E852-4900-B315-3CFD8A1395B8}">
      <dgm:prSet/>
      <dgm:spPr/>
      <dgm:t>
        <a:bodyPr/>
        <a:lstStyle/>
        <a:p>
          <a:endParaRPr lang="es-ES"/>
        </a:p>
      </dgm:t>
    </dgm:pt>
    <dgm:pt modelId="{BC957906-1083-4177-84D4-A3938CA51E04}">
      <dgm:prSet phldrT="[Texto]"/>
      <dgm:spPr/>
      <dgm:t>
        <a:bodyPr/>
        <a:lstStyle/>
        <a:p>
          <a:r>
            <a:rPr lang="es-ES" dirty="0" smtClean="0"/>
            <a:t>Objetivo estratégico</a:t>
          </a:r>
          <a:endParaRPr lang="es-ES" dirty="0"/>
        </a:p>
      </dgm:t>
    </dgm:pt>
    <dgm:pt modelId="{A0C9E544-C4F0-43CA-884B-9433A2D3544D}" type="parTrans" cxnId="{62E016EC-BAD1-4AB3-BF01-D483D5C22998}">
      <dgm:prSet/>
      <dgm:spPr/>
      <dgm:t>
        <a:bodyPr/>
        <a:lstStyle/>
        <a:p>
          <a:endParaRPr lang="es-ES"/>
        </a:p>
      </dgm:t>
    </dgm:pt>
    <dgm:pt modelId="{1B010CC5-B7B4-4752-9173-C7CB1DD65EA7}" type="sibTrans" cxnId="{62E016EC-BAD1-4AB3-BF01-D483D5C22998}">
      <dgm:prSet/>
      <dgm:spPr/>
      <dgm:t>
        <a:bodyPr/>
        <a:lstStyle/>
        <a:p>
          <a:endParaRPr lang="es-ES"/>
        </a:p>
      </dgm:t>
    </dgm:pt>
    <dgm:pt modelId="{3F0D73C7-CE50-4259-BFCB-31E36EA39C45}">
      <dgm:prSet phldrT="[Texto]" custT="1"/>
      <dgm:spPr/>
      <dgm:t>
        <a:bodyPr/>
        <a:lstStyle/>
        <a:p>
          <a:r>
            <a:rPr lang="es-ES" sz="2000" b="1" dirty="0" smtClean="0"/>
            <a:t>1-5 años</a:t>
          </a:r>
          <a:endParaRPr lang="es-ES" sz="2000" b="1" dirty="0"/>
        </a:p>
      </dgm:t>
    </dgm:pt>
    <dgm:pt modelId="{F373DD5D-8305-4DD8-A5EF-92617FBF7530}" type="parTrans" cxnId="{6B1ABF92-6314-4B8F-B771-29E3B7EFF004}">
      <dgm:prSet/>
      <dgm:spPr/>
      <dgm:t>
        <a:bodyPr/>
        <a:lstStyle/>
        <a:p>
          <a:endParaRPr lang="es-ES"/>
        </a:p>
      </dgm:t>
    </dgm:pt>
    <dgm:pt modelId="{3AF3D634-4FAB-4798-837C-47A6C9EF4EB1}" type="sibTrans" cxnId="{6B1ABF92-6314-4B8F-B771-29E3B7EFF004}">
      <dgm:prSet/>
      <dgm:spPr/>
      <dgm:t>
        <a:bodyPr/>
        <a:lstStyle/>
        <a:p>
          <a:endParaRPr lang="es-ES"/>
        </a:p>
      </dgm:t>
    </dgm:pt>
    <dgm:pt modelId="{EEFF39D2-FAE7-424E-B3A5-2C41EC0816FC}">
      <dgm:prSet phldrT="[Texto]"/>
      <dgm:spPr/>
      <dgm:t>
        <a:bodyPr/>
        <a:lstStyle/>
        <a:p>
          <a:r>
            <a:rPr lang="es-ES" dirty="0" smtClean="0"/>
            <a:t>Objetivo</a:t>
          </a:r>
          <a:endParaRPr lang="es-ES" dirty="0"/>
        </a:p>
      </dgm:t>
    </dgm:pt>
    <dgm:pt modelId="{F17F82EF-A5B3-4AB6-ADF2-F0E4B5B43D17}" type="parTrans" cxnId="{BBD42199-64C4-4FE8-AF1F-6F2A0DCFD272}">
      <dgm:prSet/>
      <dgm:spPr/>
      <dgm:t>
        <a:bodyPr/>
        <a:lstStyle/>
        <a:p>
          <a:endParaRPr lang="es-ES"/>
        </a:p>
      </dgm:t>
    </dgm:pt>
    <dgm:pt modelId="{353452CB-A307-4A59-A736-C44E2ADF00F0}" type="sibTrans" cxnId="{BBD42199-64C4-4FE8-AF1F-6F2A0DCFD272}">
      <dgm:prSet/>
      <dgm:spPr/>
      <dgm:t>
        <a:bodyPr/>
        <a:lstStyle/>
        <a:p>
          <a:endParaRPr lang="es-ES"/>
        </a:p>
      </dgm:t>
    </dgm:pt>
    <dgm:pt modelId="{6E95B390-88F0-4FDC-8159-70542A5A9E95}">
      <dgm:prSet phldrT="[Texto]" custT="1"/>
      <dgm:spPr/>
      <dgm:t>
        <a:bodyPr/>
        <a:lstStyle/>
        <a:p>
          <a:r>
            <a:rPr lang="es-ES" sz="2000" b="1" dirty="0" smtClean="0"/>
            <a:t>Corto plazo (3 m)</a:t>
          </a:r>
          <a:endParaRPr lang="es-ES" sz="2000" b="1" dirty="0"/>
        </a:p>
      </dgm:t>
    </dgm:pt>
    <dgm:pt modelId="{D755D775-EB6D-47FC-B839-D51CF9FEE91F}" type="parTrans" cxnId="{0DFCAA2C-71A0-4960-8AE8-62888BE6B368}">
      <dgm:prSet/>
      <dgm:spPr/>
      <dgm:t>
        <a:bodyPr/>
        <a:lstStyle/>
        <a:p>
          <a:endParaRPr lang="es-ES"/>
        </a:p>
      </dgm:t>
    </dgm:pt>
    <dgm:pt modelId="{BC1CA5F9-CD3A-45BB-A9A7-7F2AEF6BE761}" type="sibTrans" cxnId="{0DFCAA2C-71A0-4960-8AE8-62888BE6B368}">
      <dgm:prSet/>
      <dgm:spPr/>
      <dgm:t>
        <a:bodyPr/>
        <a:lstStyle/>
        <a:p>
          <a:endParaRPr lang="es-ES"/>
        </a:p>
      </dgm:t>
    </dgm:pt>
    <dgm:pt modelId="{1775F36D-753B-47C8-8D59-CAFD8D8BD734}">
      <dgm:prSet/>
      <dgm:spPr/>
      <dgm:t>
        <a:bodyPr/>
        <a:lstStyle/>
        <a:p>
          <a:r>
            <a:rPr lang="es-ES" dirty="0" smtClean="0"/>
            <a:t>Resultado Clave</a:t>
          </a:r>
          <a:endParaRPr lang="es-ES" dirty="0"/>
        </a:p>
      </dgm:t>
    </dgm:pt>
    <dgm:pt modelId="{38B11B42-0A99-4781-88F0-BC6AB66E3040}" type="parTrans" cxnId="{6C0F9534-8B69-4267-BED5-CDCAA9FE219F}">
      <dgm:prSet/>
      <dgm:spPr/>
      <dgm:t>
        <a:bodyPr/>
        <a:lstStyle/>
        <a:p>
          <a:endParaRPr lang="es-ES"/>
        </a:p>
      </dgm:t>
    </dgm:pt>
    <dgm:pt modelId="{11F1C43A-F594-4317-8310-7D94DF2B5BD5}" type="sibTrans" cxnId="{6C0F9534-8B69-4267-BED5-CDCAA9FE219F}">
      <dgm:prSet/>
      <dgm:spPr/>
      <dgm:t>
        <a:bodyPr/>
        <a:lstStyle/>
        <a:p>
          <a:endParaRPr lang="es-ES"/>
        </a:p>
      </dgm:t>
    </dgm:pt>
    <dgm:pt modelId="{1DA5375A-3604-4388-9645-B3E8B7FB7002}">
      <dgm:prSet/>
      <dgm:spPr/>
      <dgm:t>
        <a:bodyPr/>
        <a:lstStyle/>
        <a:p>
          <a:r>
            <a:rPr lang="es-ES" dirty="0" smtClean="0"/>
            <a:t>Actividad</a:t>
          </a:r>
          <a:endParaRPr lang="es-ES" dirty="0"/>
        </a:p>
      </dgm:t>
    </dgm:pt>
    <dgm:pt modelId="{2F5A15CC-038B-4A18-A94B-1AECA4004A62}" type="parTrans" cxnId="{56A6BB73-97F6-4100-8B50-EE8FD7A18B18}">
      <dgm:prSet/>
      <dgm:spPr/>
      <dgm:t>
        <a:bodyPr/>
        <a:lstStyle/>
        <a:p>
          <a:endParaRPr lang="es-ES"/>
        </a:p>
      </dgm:t>
    </dgm:pt>
    <dgm:pt modelId="{2FF0B440-0C5D-4319-BEB9-4CC6DABB13EF}" type="sibTrans" cxnId="{56A6BB73-97F6-4100-8B50-EE8FD7A18B18}">
      <dgm:prSet/>
      <dgm:spPr/>
      <dgm:t>
        <a:bodyPr/>
        <a:lstStyle/>
        <a:p>
          <a:endParaRPr lang="es-ES"/>
        </a:p>
      </dgm:t>
    </dgm:pt>
    <dgm:pt modelId="{17FB9695-2892-404D-8C20-15B88AD186FD}" type="pres">
      <dgm:prSet presAssocID="{34B6EB85-D11E-4F1A-A63E-EA03F2DD820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9BB4EC8F-ADD0-4155-9EB1-F671DFCBA525}" type="pres">
      <dgm:prSet presAssocID="{EE78EB3A-A2C9-4E7C-8D6A-8E0EE22558B4}" presName="composite" presStyleCnt="0"/>
      <dgm:spPr/>
    </dgm:pt>
    <dgm:pt modelId="{25C6702F-98D2-47E6-8843-6A81D8FBDF46}" type="pres">
      <dgm:prSet presAssocID="{EE78EB3A-A2C9-4E7C-8D6A-8E0EE22558B4}" presName="bentUpArrow1" presStyleLbl="alignImgPlace1" presStyleIdx="0" presStyleCnt="4"/>
      <dgm:spPr/>
    </dgm:pt>
    <dgm:pt modelId="{DC7D2042-DE9C-4FB8-829B-2FA4EC190618}" type="pres">
      <dgm:prSet presAssocID="{EE78EB3A-A2C9-4E7C-8D6A-8E0EE22558B4}" presName="ParentText" presStyleLbl="node1" presStyleIdx="0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FDD6507-2AC5-4E4A-9796-FB7498032CE7}" type="pres">
      <dgm:prSet presAssocID="{EE78EB3A-A2C9-4E7C-8D6A-8E0EE22558B4}" presName="Child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CF634A3-01FA-4189-9915-39792FE2FE4B}" type="pres">
      <dgm:prSet presAssocID="{2E7A17F8-0B74-4CF6-962F-7A4087B8C545}" presName="sibTrans" presStyleCnt="0"/>
      <dgm:spPr/>
    </dgm:pt>
    <dgm:pt modelId="{A2413E20-9F2F-4F5E-8D2B-74D6CC54BF02}" type="pres">
      <dgm:prSet presAssocID="{BC957906-1083-4177-84D4-A3938CA51E04}" presName="composite" presStyleCnt="0"/>
      <dgm:spPr/>
    </dgm:pt>
    <dgm:pt modelId="{3E794C76-698D-4111-BE2B-BD83BFC2240E}" type="pres">
      <dgm:prSet presAssocID="{BC957906-1083-4177-84D4-A3938CA51E04}" presName="bentUpArrow1" presStyleLbl="alignImgPlace1" presStyleIdx="1" presStyleCnt="4"/>
      <dgm:spPr/>
    </dgm:pt>
    <dgm:pt modelId="{71C7F1EA-F007-419D-A791-58FA95B6F5EA}" type="pres">
      <dgm:prSet presAssocID="{BC957906-1083-4177-84D4-A3938CA51E04}" presName="ParentText" presStyleLbl="node1" presStyleIdx="1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3991995-BA59-4B78-9E1D-701EEAD02F6C}" type="pres">
      <dgm:prSet presAssocID="{BC957906-1083-4177-84D4-A3938CA51E04}" presName="Child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AB26EEA-C04D-4CCB-BD28-28F859FA10AA}" type="pres">
      <dgm:prSet presAssocID="{1B010CC5-B7B4-4752-9173-C7CB1DD65EA7}" presName="sibTrans" presStyleCnt="0"/>
      <dgm:spPr/>
    </dgm:pt>
    <dgm:pt modelId="{CC66A737-1B55-4A35-9F4B-0E1FF4B23CF3}" type="pres">
      <dgm:prSet presAssocID="{EEFF39D2-FAE7-424E-B3A5-2C41EC0816FC}" presName="composite" presStyleCnt="0"/>
      <dgm:spPr/>
    </dgm:pt>
    <dgm:pt modelId="{16F4C2F9-36F7-4928-A22D-CD102B7FD89C}" type="pres">
      <dgm:prSet presAssocID="{EEFF39D2-FAE7-424E-B3A5-2C41EC0816FC}" presName="bentUpArrow1" presStyleLbl="alignImgPlace1" presStyleIdx="2" presStyleCnt="4"/>
      <dgm:spPr/>
    </dgm:pt>
    <dgm:pt modelId="{1C35F4B5-4C2D-48D9-B685-0428470594D7}" type="pres">
      <dgm:prSet presAssocID="{EEFF39D2-FAE7-424E-B3A5-2C41EC0816FC}" presName="ParentText" presStyleLbl="node1" presStyleIdx="2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1F8D04C-F63B-4017-B3EF-4ABBCB1F4EBD}" type="pres">
      <dgm:prSet presAssocID="{EEFF39D2-FAE7-424E-B3A5-2C41EC0816FC}" presName="ChildText" presStyleLbl="revTx" presStyleIdx="2" presStyleCnt="4" custScaleX="181880" custLinFactNeighborX="45166" custLinFactNeighborY="-10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91DAE87-A90A-4CF8-BC78-CD38A1B31F2A}" type="pres">
      <dgm:prSet presAssocID="{353452CB-A307-4A59-A736-C44E2ADF00F0}" presName="sibTrans" presStyleCnt="0"/>
      <dgm:spPr/>
    </dgm:pt>
    <dgm:pt modelId="{EBA7726B-ADDD-48F9-9B9D-552B843AF99B}" type="pres">
      <dgm:prSet presAssocID="{1775F36D-753B-47C8-8D59-CAFD8D8BD734}" presName="composite" presStyleCnt="0"/>
      <dgm:spPr/>
    </dgm:pt>
    <dgm:pt modelId="{E25C26A2-3EF7-4668-A43E-1EB50CE6AB5E}" type="pres">
      <dgm:prSet presAssocID="{1775F36D-753B-47C8-8D59-CAFD8D8BD734}" presName="bentUpArrow1" presStyleLbl="alignImgPlace1" presStyleIdx="3" presStyleCnt="4"/>
      <dgm:spPr/>
    </dgm:pt>
    <dgm:pt modelId="{21C3BD9D-32DC-4CDB-A8E1-11C35478E38B}" type="pres">
      <dgm:prSet presAssocID="{1775F36D-753B-47C8-8D59-CAFD8D8BD734}" presName="ParentText" presStyleLbl="node1" presStyleIdx="3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946E70A-3E0C-4F65-AF86-2F9ACCBBA471}" type="pres">
      <dgm:prSet presAssocID="{1775F36D-753B-47C8-8D59-CAFD8D8BD734}" presName="ChildText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383F6C35-7148-4C32-B61D-B58A366AAB1F}" type="pres">
      <dgm:prSet presAssocID="{11F1C43A-F594-4317-8310-7D94DF2B5BD5}" presName="sibTrans" presStyleCnt="0"/>
      <dgm:spPr/>
    </dgm:pt>
    <dgm:pt modelId="{08493F59-4E19-48C6-89B7-70E852F7B99C}" type="pres">
      <dgm:prSet presAssocID="{1DA5375A-3604-4388-9645-B3E8B7FB7002}" presName="composite" presStyleCnt="0"/>
      <dgm:spPr/>
    </dgm:pt>
    <dgm:pt modelId="{BFF39617-9CD8-4F55-8196-FA3AE96AF504}" type="pres">
      <dgm:prSet presAssocID="{1DA5375A-3604-4388-9645-B3E8B7FB7002}" presName="ParentText" presStyleLbl="node1" presStyleIdx="4" presStyleCnt="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7626777-BA00-41ED-81C7-8C134B9F0586}" type="presOf" srcId="{3F0D73C7-CE50-4259-BFCB-31E36EA39C45}" destId="{23991995-BA59-4B78-9E1D-701EEAD02F6C}" srcOrd="0" destOrd="0" presId="urn:microsoft.com/office/officeart/2005/8/layout/StepDownProcess"/>
    <dgm:cxn modelId="{ED3A33E4-41A6-4BC5-A84E-B35DE57E8B9E}" type="presOf" srcId="{BC957906-1083-4177-84D4-A3938CA51E04}" destId="{71C7F1EA-F007-419D-A791-58FA95B6F5EA}" srcOrd="0" destOrd="0" presId="urn:microsoft.com/office/officeart/2005/8/layout/StepDownProcess"/>
    <dgm:cxn modelId="{708A5EA0-8A40-48C9-83ED-2556ECEF84DE}" type="presOf" srcId="{6E95B390-88F0-4FDC-8159-70542A5A9E95}" destId="{51F8D04C-F63B-4017-B3EF-4ABBCB1F4EBD}" srcOrd="0" destOrd="0" presId="urn:microsoft.com/office/officeart/2005/8/layout/StepDownProcess"/>
    <dgm:cxn modelId="{5E6789C6-FE49-4901-B7CD-FC9F8680C26D}" type="presOf" srcId="{EEFF39D2-FAE7-424E-B3A5-2C41EC0816FC}" destId="{1C35F4B5-4C2D-48D9-B685-0428470594D7}" srcOrd="0" destOrd="0" presId="urn:microsoft.com/office/officeart/2005/8/layout/StepDownProcess"/>
    <dgm:cxn modelId="{BBD42199-64C4-4FE8-AF1F-6F2A0DCFD272}" srcId="{34B6EB85-D11E-4F1A-A63E-EA03F2DD8209}" destId="{EEFF39D2-FAE7-424E-B3A5-2C41EC0816FC}" srcOrd="2" destOrd="0" parTransId="{F17F82EF-A5B3-4AB6-ADF2-F0E4B5B43D17}" sibTransId="{353452CB-A307-4A59-A736-C44E2ADF00F0}"/>
    <dgm:cxn modelId="{62E016EC-BAD1-4AB3-BF01-D483D5C22998}" srcId="{34B6EB85-D11E-4F1A-A63E-EA03F2DD8209}" destId="{BC957906-1083-4177-84D4-A3938CA51E04}" srcOrd="1" destOrd="0" parTransId="{A0C9E544-C4F0-43CA-884B-9433A2D3544D}" sibTransId="{1B010CC5-B7B4-4752-9173-C7CB1DD65EA7}"/>
    <dgm:cxn modelId="{C4077B35-E852-4900-B315-3CFD8A1395B8}" srcId="{EE78EB3A-A2C9-4E7C-8D6A-8E0EE22558B4}" destId="{3EDD453F-2B57-492D-AD43-D56562C924C8}" srcOrd="0" destOrd="0" parTransId="{17EDD554-AFD1-42F8-938E-E8B768E9B9AD}" sibTransId="{E07627B4-63C0-4E84-BB2C-6A38CF2DC3E4}"/>
    <dgm:cxn modelId="{D71111E1-740E-4104-9F7A-282D2F76D1D3}" type="presOf" srcId="{EE78EB3A-A2C9-4E7C-8D6A-8E0EE22558B4}" destId="{DC7D2042-DE9C-4FB8-829B-2FA4EC190618}" srcOrd="0" destOrd="0" presId="urn:microsoft.com/office/officeart/2005/8/layout/StepDownProcess"/>
    <dgm:cxn modelId="{43E3C93C-2284-46FC-9F38-2EF7148EDE5B}" type="presOf" srcId="{1775F36D-753B-47C8-8D59-CAFD8D8BD734}" destId="{21C3BD9D-32DC-4CDB-A8E1-11C35478E38B}" srcOrd="0" destOrd="0" presId="urn:microsoft.com/office/officeart/2005/8/layout/StepDownProcess"/>
    <dgm:cxn modelId="{6B1ABF92-6314-4B8F-B771-29E3B7EFF004}" srcId="{BC957906-1083-4177-84D4-A3938CA51E04}" destId="{3F0D73C7-CE50-4259-BFCB-31E36EA39C45}" srcOrd="0" destOrd="0" parTransId="{F373DD5D-8305-4DD8-A5EF-92617FBF7530}" sibTransId="{3AF3D634-4FAB-4798-837C-47A6C9EF4EB1}"/>
    <dgm:cxn modelId="{3760E494-8ACD-42B5-933B-B6F6416C660F}" srcId="{34B6EB85-D11E-4F1A-A63E-EA03F2DD8209}" destId="{EE78EB3A-A2C9-4E7C-8D6A-8E0EE22558B4}" srcOrd="0" destOrd="0" parTransId="{611E1CD6-03EE-4CA6-8E43-91C6A98236AA}" sibTransId="{2E7A17F8-0B74-4CF6-962F-7A4087B8C545}"/>
    <dgm:cxn modelId="{0DFCAA2C-71A0-4960-8AE8-62888BE6B368}" srcId="{EEFF39D2-FAE7-424E-B3A5-2C41EC0816FC}" destId="{6E95B390-88F0-4FDC-8159-70542A5A9E95}" srcOrd="0" destOrd="0" parTransId="{D755D775-EB6D-47FC-B839-D51CF9FEE91F}" sibTransId="{BC1CA5F9-CD3A-45BB-A9A7-7F2AEF6BE761}"/>
    <dgm:cxn modelId="{F2B78A5C-C292-43F7-B6BE-A911B5DFD829}" type="presOf" srcId="{1DA5375A-3604-4388-9645-B3E8B7FB7002}" destId="{BFF39617-9CD8-4F55-8196-FA3AE96AF504}" srcOrd="0" destOrd="0" presId="urn:microsoft.com/office/officeart/2005/8/layout/StepDownProcess"/>
    <dgm:cxn modelId="{56A6BB73-97F6-4100-8B50-EE8FD7A18B18}" srcId="{34B6EB85-D11E-4F1A-A63E-EA03F2DD8209}" destId="{1DA5375A-3604-4388-9645-B3E8B7FB7002}" srcOrd="4" destOrd="0" parTransId="{2F5A15CC-038B-4A18-A94B-1AECA4004A62}" sibTransId="{2FF0B440-0C5D-4319-BEB9-4CC6DABB13EF}"/>
    <dgm:cxn modelId="{20BF1530-FEEE-467A-AFBB-75A4F77EA215}" type="presOf" srcId="{34B6EB85-D11E-4F1A-A63E-EA03F2DD8209}" destId="{17FB9695-2892-404D-8C20-15B88AD186FD}" srcOrd="0" destOrd="0" presId="urn:microsoft.com/office/officeart/2005/8/layout/StepDownProcess"/>
    <dgm:cxn modelId="{BD3B8B6A-2182-493B-AD6E-A707301EA96B}" type="presOf" srcId="{3EDD453F-2B57-492D-AD43-D56562C924C8}" destId="{9FDD6507-2AC5-4E4A-9796-FB7498032CE7}" srcOrd="0" destOrd="0" presId="urn:microsoft.com/office/officeart/2005/8/layout/StepDownProcess"/>
    <dgm:cxn modelId="{6C0F9534-8B69-4267-BED5-CDCAA9FE219F}" srcId="{34B6EB85-D11E-4F1A-A63E-EA03F2DD8209}" destId="{1775F36D-753B-47C8-8D59-CAFD8D8BD734}" srcOrd="3" destOrd="0" parTransId="{38B11B42-0A99-4781-88F0-BC6AB66E3040}" sibTransId="{11F1C43A-F594-4317-8310-7D94DF2B5BD5}"/>
    <dgm:cxn modelId="{05106F7B-28FE-4B21-9D5D-7294038AC167}" type="presParOf" srcId="{17FB9695-2892-404D-8C20-15B88AD186FD}" destId="{9BB4EC8F-ADD0-4155-9EB1-F671DFCBA525}" srcOrd="0" destOrd="0" presId="urn:microsoft.com/office/officeart/2005/8/layout/StepDownProcess"/>
    <dgm:cxn modelId="{D84CD763-BB47-4775-88FC-3523389915E0}" type="presParOf" srcId="{9BB4EC8F-ADD0-4155-9EB1-F671DFCBA525}" destId="{25C6702F-98D2-47E6-8843-6A81D8FBDF46}" srcOrd="0" destOrd="0" presId="urn:microsoft.com/office/officeart/2005/8/layout/StepDownProcess"/>
    <dgm:cxn modelId="{952E1967-8D6E-484F-89B0-871B65A69525}" type="presParOf" srcId="{9BB4EC8F-ADD0-4155-9EB1-F671DFCBA525}" destId="{DC7D2042-DE9C-4FB8-829B-2FA4EC190618}" srcOrd="1" destOrd="0" presId="urn:microsoft.com/office/officeart/2005/8/layout/StepDownProcess"/>
    <dgm:cxn modelId="{74A45A03-8832-4D6B-9C64-024438FB5FC1}" type="presParOf" srcId="{9BB4EC8F-ADD0-4155-9EB1-F671DFCBA525}" destId="{9FDD6507-2AC5-4E4A-9796-FB7498032CE7}" srcOrd="2" destOrd="0" presId="urn:microsoft.com/office/officeart/2005/8/layout/StepDownProcess"/>
    <dgm:cxn modelId="{AADDFF49-8C72-44DF-A29E-E2EC826A2368}" type="presParOf" srcId="{17FB9695-2892-404D-8C20-15B88AD186FD}" destId="{4CF634A3-01FA-4189-9915-39792FE2FE4B}" srcOrd="1" destOrd="0" presId="urn:microsoft.com/office/officeart/2005/8/layout/StepDownProcess"/>
    <dgm:cxn modelId="{88AEBD58-ADBE-4350-B344-F10BD2ED0089}" type="presParOf" srcId="{17FB9695-2892-404D-8C20-15B88AD186FD}" destId="{A2413E20-9F2F-4F5E-8D2B-74D6CC54BF02}" srcOrd="2" destOrd="0" presId="urn:microsoft.com/office/officeart/2005/8/layout/StepDownProcess"/>
    <dgm:cxn modelId="{75509A6B-F2A0-4320-A367-AE5D71B10717}" type="presParOf" srcId="{A2413E20-9F2F-4F5E-8D2B-74D6CC54BF02}" destId="{3E794C76-698D-4111-BE2B-BD83BFC2240E}" srcOrd="0" destOrd="0" presId="urn:microsoft.com/office/officeart/2005/8/layout/StepDownProcess"/>
    <dgm:cxn modelId="{CAF4E81C-14E1-4B05-9083-523713AC0C33}" type="presParOf" srcId="{A2413E20-9F2F-4F5E-8D2B-74D6CC54BF02}" destId="{71C7F1EA-F007-419D-A791-58FA95B6F5EA}" srcOrd="1" destOrd="0" presId="urn:microsoft.com/office/officeart/2005/8/layout/StepDownProcess"/>
    <dgm:cxn modelId="{559785DD-58B5-4B84-BF49-A0A65FF23D19}" type="presParOf" srcId="{A2413E20-9F2F-4F5E-8D2B-74D6CC54BF02}" destId="{23991995-BA59-4B78-9E1D-701EEAD02F6C}" srcOrd="2" destOrd="0" presId="urn:microsoft.com/office/officeart/2005/8/layout/StepDownProcess"/>
    <dgm:cxn modelId="{B8265F0D-8A0A-4EF5-8E6B-8C97C1DD088A}" type="presParOf" srcId="{17FB9695-2892-404D-8C20-15B88AD186FD}" destId="{6AB26EEA-C04D-4CCB-BD28-28F859FA10AA}" srcOrd="3" destOrd="0" presId="urn:microsoft.com/office/officeart/2005/8/layout/StepDownProcess"/>
    <dgm:cxn modelId="{2FBB8A8B-46F4-4CD0-A647-3C04509FF602}" type="presParOf" srcId="{17FB9695-2892-404D-8C20-15B88AD186FD}" destId="{CC66A737-1B55-4A35-9F4B-0E1FF4B23CF3}" srcOrd="4" destOrd="0" presId="urn:microsoft.com/office/officeart/2005/8/layout/StepDownProcess"/>
    <dgm:cxn modelId="{3F36326E-53C4-4CC8-B57C-8A4CC978865B}" type="presParOf" srcId="{CC66A737-1B55-4A35-9F4B-0E1FF4B23CF3}" destId="{16F4C2F9-36F7-4928-A22D-CD102B7FD89C}" srcOrd="0" destOrd="0" presId="urn:microsoft.com/office/officeart/2005/8/layout/StepDownProcess"/>
    <dgm:cxn modelId="{AD85F2F0-8654-495C-A4F7-94AA9DF58783}" type="presParOf" srcId="{CC66A737-1B55-4A35-9F4B-0E1FF4B23CF3}" destId="{1C35F4B5-4C2D-48D9-B685-0428470594D7}" srcOrd="1" destOrd="0" presId="urn:microsoft.com/office/officeart/2005/8/layout/StepDownProcess"/>
    <dgm:cxn modelId="{86E393C0-94A1-4BFF-9984-F6028AEA1E1D}" type="presParOf" srcId="{CC66A737-1B55-4A35-9F4B-0E1FF4B23CF3}" destId="{51F8D04C-F63B-4017-B3EF-4ABBCB1F4EBD}" srcOrd="2" destOrd="0" presId="urn:microsoft.com/office/officeart/2005/8/layout/StepDownProcess"/>
    <dgm:cxn modelId="{39D3C3A9-08A2-4C6F-A69F-736C1B955772}" type="presParOf" srcId="{17FB9695-2892-404D-8C20-15B88AD186FD}" destId="{E91DAE87-A90A-4CF8-BC78-CD38A1B31F2A}" srcOrd="5" destOrd="0" presId="urn:microsoft.com/office/officeart/2005/8/layout/StepDownProcess"/>
    <dgm:cxn modelId="{AE0A41BF-0726-497B-A2EB-8AD2A94BED29}" type="presParOf" srcId="{17FB9695-2892-404D-8C20-15B88AD186FD}" destId="{EBA7726B-ADDD-48F9-9B9D-552B843AF99B}" srcOrd="6" destOrd="0" presId="urn:microsoft.com/office/officeart/2005/8/layout/StepDownProcess"/>
    <dgm:cxn modelId="{D3803170-6499-47DE-AB4E-7373FD5531EA}" type="presParOf" srcId="{EBA7726B-ADDD-48F9-9B9D-552B843AF99B}" destId="{E25C26A2-3EF7-4668-A43E-1EB50CE6AB5E}" srcOrd="0" destOrd="0" presId="urn:microsoft.com/office/officeart/2005/8/layout/StepDownProcess"/>
    <dgm:cxn modelId="{616566BF-7D20-4CF3-A13C-CC6D0CD5F986}" type="presParOf" srcId="{EBA7726B-ADDD-48F9-9B9D-552B843AF99B}" destId="{21C3BD9D-32DC-4CDB-A8E1-11C35478E38B}" srcOrd="1" destOrd="0" presId="urn:microsoft.com/office/officeart/2005/8/layout/StepDownProcess"/>
    <dgm:cxn modelId="{1B01E16E-7972-483B-AFC9-AEE6C2C84724}" type="presParOf" srcId="{EBA7726B-ADDD-48F9-9B9D-552B843AF99B}" destId="{A946E70A-3E0C-4F65-AF86-2F9ACCBBA471}" srcOrd="2" destOrd="0" presId="urn:microsoft.com/office/officeart/2005/8/layout/StepDownProcess"/>
    <dgm:cxn modelId="{77BF9FC3-FBD5-4023-AA04-7E6A1BEB9F5B}" type="presParOf" srcId="{17FB9695-2892-404D-8C20-15B88AD186FD}" destId="{383F6C35-7148-4C32-B61D-B58A366AAB1F}" srcOrd="7" destOrd="0" presId="urn:microsoft.com/office/officeart/2005/8/layout/StepDownProcess"/>
    <dgm:cxn modelId="{F9D01777-7E14-4F54-8454-26916B7C6E31}" type="presParOf" srcId="{17FB9695-2892-404D-8C20-15B88AD186FD}" destId="{08493F59-4E19-48C6-89B7-70E852F7B99C}" srcOrd="8" destOrd="0" presId="urn:microsoft.com/office/officeart/2005/8/layout/StepDownProcess"/>
    <dgm:cxn modelId="{A194E24E-D17D-49BA-BB23-BC0352382233}" type="presParOf" srcId="{08493F59-4E19-48C6-89B7-70E852F7B99C}" destId="{BFF39617-9CD8-4F55-8196-FA3AE96AF504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08A56EA-6BD3-4FA8-8051-311C65031C87}" type="doc">
      <dgm:prSet loTypeId="urn:microsoft.com/office/officeart/2005/8/layout/gear1" loCatId="process" qsTypeId="urn:microsoft.com/office/officeart/2005/8/quickstyle/simple1" qsCatId="simple" csTypeId="urn:microsoft.com/office/officeart/2005/8/colors/colorful5" csCatId="colorful" phldr="1"/>
      <dgm:spPr/>
    </dgm:pt>
    <dgm:pt modelId="{CE8EB391-AA9A-45BC-BFAB-CFD051163EAF}">
      <dgm:prSet phldrT="[Texto]"/>
      <dgm:spPr/>
      <dgm:t>
        <a:bodyPr/>
        <a:lstStyle/>
        <a:p>
          <a:r>
            <a:rPr lang="es-ES" dirty="0" smtClean="0"/>
            <a:t>PROPÓSITO</a:t>
          </a:r>
          <a:endParaRPr lang="es-ES" dirty="0"/>
        </a:p>
      </dgm:t>
    </dgm:pt>
    <dgm:pt modelId="{CAAACE75-73A9-4EBB-AAF9-6DC8D77DFD4C}" type="parTrans" cxnId="{083CFE99-8833-4471-9195-C4FF2404C803}">
      <dgm:prSet/>
      <dgm:spPr/>
      <dgm:t>
        <a:bodyPr/>
        <a:lstStyle/>
        <a:p>
          <a:endParaRPr lang="es-ES"/>
        </a:p>
      </dgm:t>
    </dgm:pt>
    <dgm:pt modelId="{807B893B-3976-4C0D-8AFF-A29D00B321CA}" type="sibTrans" cxnId="{083CFE99-8833-4471-9195-C4FF2404C803}">
      <dgm:prSet/>
      <dgm:spPr/>
      <dgm:t>
        <a:bodyPr/>
        <a:lstStyle/>
        <a:p>
          <a:endParaRPr lang="es-ES"/>
        </a:p>
      </dgm:t>
    </dgm:pt>
    <dgm:pt modelId="{51096A14-135F-4C5C-80EE-E1B358AB7C35}">
      <dgm:prSet phldrT="[Texto]"/>
      <dgm:spPr/>
      <dgm:t>
        <a:bodyPr/>
        <a:lstStyle/>
        <a:p>
          <a:r>
            <a:rPr lang="es-ES" dirty="0" smtClean="0"/>
            <a:t>Objetivo OKR</a:t>
          </a:r>
          <a:endParaRPr lang="es-ES" dirty="0"/>
        </a:p>
      </dgm:t>
    </dgm:pt>
    <dgm:pt modelId="{BCA1EFAB-51A5-4CED-A3D3-E0C71B3C6EE2}" type="parTrans" cxnId="{13C053B4-9025-4971-B8CB-C5E4B07C2295}">
      <dgm:prSet/>
      <dgm:spPr/>
      <dgm:t>
        <a:bodyPr/>
        <a:lstStyle/>
        <a:p>
          <a:endParaRPr lang="es-ES"/>
        </a:p>
      </dgm:t>
    </dgm:pt>
    <dgm:pt modelId="{E8C533F4-F224-4912-BF1C-23A1660868F2}" type="sibTrans" cxnId="{13C053B4-9025-4971-B8CB-C5E4B07C2295}">
      <dgm:prSet/>
      <dgm:spPr/>
      <dgm:t>
        <a:bodyPr/>
        <a:lstStyle/>
        <a:p>
          <a:endParaRPr lang="es-ES"/>
        </a:p>
      </dgm:t>
    </dgm:pt>
    <dgm:pt modelId="{9FF1E441-31D8-4D55-A561-2094A6A72B2D}">
      <dgm:prSet phldrT="[Texto]"/>
      <dgm:spPr/>
      <dgm:t>
        <a:bodyPr/>
        <a:lstStyle/>
        <a:p>
          <a:r>
            <a:rPr lang="es-ES" dirty="0" smtClean="0"/>
            <a:t>CFR</a:t>
          </a:r>
          <a:endParaRPr lang="es-ES" dirty="0"/>
        </a:p>
      </dgm:t>
    </dgm:pt>
    <dgm:pt modelId="{910805A7-A71A-4808-94EF-C77F2238E734}" type="parTrans" cxnId="{308E1D2C-1D9B-4D91-87E5-6706C1A44FF2}">
      <dgm:prSet/>
      <dgm:spPr/>
      <dgm:t>
        <a:bodyPr/>
        <a:lstStyle/>
        <a:p>
          <a:endParaRPr lang="es-ES"/>
        </a:p>
      </dgm:t>
    </dgm:pt>
    <dgm:pt modelId="{B38D577A-486B-4FCE-938D-2AEAEBE7805A}" type="sibTrans" cxnId="{308E1D2C-1D9B-4D91-87E5-6706C1A44FF2}">
      <dgm:prSet/>
      <dgm:spPr/>
      <dgm:t>
        <a:bodyPr/>
        <a:lstStyle/>
        <a:p>
          <a:endParaRPr lang="es-ES"/>
        </a:p>
      </dgm:t>
    </dgm:pt>
    <dgm:pt modelId="{18377337-BF49-451E-BEA2-4DF10CF637FE}" type="pres">
      <dgm:prSet presAssocID="{308A56EA-6BD3-4FA8-8051-311C65031C87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D9D3AC7F-6C89-4FC4-A68C-D97C6BE3D148}" type="pres">
      <dgm:prSet presAssocID="{CE8EB391-AA9A-45BC-BFAB-CFD051163EAF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443EC41-FD43-4C4C-8214-A74459AB5080}" type="pres">
      <dgm:prSet presAssocID="{CE8EB391-AA9A-45BC-BFAB-CFD051163EAF}" presName="gear1srcNode" presStyleLbl="node1" presStyleIdx="0" presStyleCnt="3"/>
      <dgm:spPr/>
    </dgm:pt>
    <dgm:pt modelId="{F145A548-9722-4DBD-B6B6-33BFB1683644}" type="pres">
      <dgm:prSet presAssocID="{CE8EB391-AA9A-45BC-BFAB-CFD051163EAF}" presName="gear1dstNode" presStyleLbl="node1" presStyleIdx="0" presStyleCnt="3"/>
      <dgm:spPr/>
    </dgm:pt>
    <dgm:pt modelId="{3755823B-DF7C-42B2-9BC2-F93EB22D3A50}" type="pres">
      <dgm:prSet presAssocID="{51096A14-135F-4C5C-80EE-E1B358AB7C35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8C9123B-980B-42E9-BD0F-977C9E06298B}" type="pres">
      <dgm:prSet presAssocID="{51096A14-135F-4C5C-80EE-E1B358AB7C35}" presName="gear2srcNode" presStyleLbl="node1" presStyleIdx="1" presStyleCnt="3"/>
      <dgm:spPr/>
    </dgm:pt>
    <dgm:pt modelId="{F5D4174E-0894-4A88-AF35-F4BB965A0980}" type="pres">
      <dgm:prSet presAssocID="{51096A14-135F-4C5C-80EE-E1B358AB7C35}" presName="gear2dstNode" presStyleLbl="node1" presStyleIdx="1" presStyleCnt="3"/>
      <dgm:spPr/>
    </dgm:pt>
    <dgm:pt modelId="{BD89EB8A-EC16-45BD-ADDA-A65D13C94D2C}" type="pres">
      <dgm:prSet presAssocID="{9FF1E441-31D8-4D55-A561-2094A6A72B2D}" presName="gear3" presStyleLbl="node1" presStyleIdx="2" presStyleCnt="3"/>
      <dgm:spPr/>
      <dgm:t>
        <a:bodyPr/>
        <a:lstStyle/>
        <a:p>
          <a:endParaRPr lang="es-ES"/>
        </a:p>
      </dgm:t>
    </dgm:pt>
    <dgm:pt modelId="{D8F95DAB-C41C-4C8E-9F57-1ED797F45D52}" type="pres">
      <dgm:prSet presAssocID="{9FF1E441-31D8-4D55-A561-2094A6A72B2D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05FC307-F411-4856-B263-A239C5C00B01}" type="pres">
      <dgm:prSet presAssocID="{9FF1E441-31D8-4D55-A561-2094A6A72B2D}" presName="gear3srcNode" presStyleLbl="node1" presStyleIdx="2" presStyleCnt="3"/>
      <dgm:spPr/>
    </dgm:pt>
    <dgm:pt modelId="{7FEE9034-37E4-4B86-A1A8-A3FA387FF974}" type="pres">
      <dgm:prSet presAssocID="{9FF1E441-31D8-4D55-A561-2094A6A72B2D}" presName="gear3dstNode" presStyleLbl="node1" presStyleIdx="2" presStyleCnt="3"/>
      <dgm:spPr/>
    </dgm:pt>
    <dgm:pt modelId="{402AB436-5482-46D1-A063-09FED6251164}" type="pres">
      <dgm:prSet presAssocID="{807B893B-3976-4C0D-8AFF-A29D00B321CA}" presName="connector1" presStyleLbl="sibTrans2D1" presStyleIdx="0" presStyleCnt="3"/>
      <dgm:spPr/>
    </dgm:pt>
    <dgm:pt modelId="{F68B7313-F12A-4F81-B677-4F9A5FDF4EBB}" type="pres">
      <dgm:prSet presAssocID="{E8C533F4-F224-4912-BF1C-23A1660868F2}" presName="connector2" presStyleLbl="sibTrans2D1" presStyleIdx="1" presStyleCnt="3"/>
      <dgm:spPr/>
    </dgm:pt>
    <dgm:pt modelId="{754BDAB9-81FA-463B-B07F-314C2C287ECD}" type="pres">
      <dgm:prSet presAssocID="{B38D577A-486B-4FCE-938D-2AEAEBE7805A}" presName="connector3" presStyleLbl="sibTrans2D1" presStyleIdx="2" presStyleCnt="3"/>
      <dgm:spPr/>
    </dgm:pt>
  </dgm:ptLst>
  <dgm:cxnLst>
    <dgm:cxn modelId="{7DCDAFC2-954E-4533-88DF-3F3F8B2AC796}" type="presOf" srcId="{51096A14-135F-4C5C-80EE-E1B358AB7C35}" destId="{3755823B-DF7C-42B2-9BC2-F93EB22D3A50}" srcOrd="0" destOrd="0" presId="urn:microsoft.com/office/officeart/2005/8/layout/gear1"/>
    <dgm:cxn modelId="{F7464B09-25A5-416B-AE62-9E7A51C75BF9}" type="presOf" srcId="{E8C533F4-F224-4912-BF1C-23A1660868F2}" destId="{F68B7313-F12A-4F81-B677-4F9A5FDF4EBB}" srcOrd="0" destOrd="0" presId="urn:microsoft.com/office/officeart/2005/8/layout/gear1"/>
    <dgm:cxn modelId="{F22FB8C1-7BF6-4148-99AF-CF36E8B020F8}" type="presOf" srcId="{B38D577A-486B-4FCE-938D-2AEAEBE7805A}" destId="{754BDAB9-81FA-463B-B07F-314C2C287ECD}" srcOrd="0" destOrd="0" presId="urn:microsoft.com/office/officeart/2005/8/layout/gear1"/>
    <dgm:cxn modelId="{A51BFEBB-E0CF-455B-B887-CB8D310E19D2}" type="presOf" srcId="{CE8EB391-AA9A-45BC-BFAB-CFD051163EAF}" destId="{D9D3AC7F-6C89-4FC4-A68C-D97C6BE3D148}" srcOrd="0" destOrd="0" presId="urn:microsoft.com/office/officeart/2005/8/layout/gear1"/>
    <dgm:cxn modelId="{098687FC-5DA0-46BD-B73E-10689B91E3D9}" type="presOf" srcId="{9FF1E441-31D8-4D55-A561-2094A6A72B2D}" destId="{E05FC307-F411-4856-B263-A239C5C00B01}" srcOrd="2" destOrd="0" presId="urn:microsoft.com/office/officeart/2005/8/layout/gear1"/>
    <dgm:cxn modelId="{927B4D74-E94F-4849-9A37-2A3AC27BEE7C}" type="presOf" srcId="{9FF1E441-31D8-4D55-A561-2094A6A72B2D}" destId="{BD89EB8A-EC16-45BD-ADDA-A65D13C94D2C}" srcOrd="0" destOrd="0" presId="urn:microsoft.com/office/officeart/2005/8/layout/gear1"/>
    <dgm:cxn modelId="{254AA98C-94D3-426C-9795-A36F47AAA21E}" type="presOf" srcId="{807B893B-3976-4C0D-8AFF-A29D00B321CA}" destId="{402AB436-5482-46D1-A063-09FED6251164}" srcOrd="0" destOrd="0" presId="urn:microsoft.com/office/officeart/2005/8/layout/gear1"/>
    <dgm:cxn modelId="{5894E06F-AB0C-40B7-8554-065EED4F4E13}" type="presOf" srcId="{308A56EA-6BD3-4FA8-8051-311C65031C87}" destId="{18377337-BF49-451E-BEA2-4DF10CF637FE}" srcOrd="0" destOrd="0" presId="urn:microsoft.com/office/officeart/2005/8/layout/gear1"/>
    <dgm:cxn modelId="{13C053B4-9025-4971-B8CB-C5E4B07C2295}" srcId="{308A56EA-6BD3-4FA8-8051-311C65031C87}" destId="{51096A14-135F-4C5C-80EE-E1B358AB7C35}" srcOrd="1" destOrd="0" parTransId="{BCA1EFAB-51A5-4CED-A3D3-E0C71B3C6EE2}" sibTransId="{E8C533F4-F224-4912-BF1C-23A1660868F2}"/>
    <dgm:cxn modelId="{0B1FF6E2-C269-4FE8-BDA0-B9CBAD5BFB19}" type="presOf" srcId="{51096A14-135F-4C5C-80EE-E1B358AB7C35}" destId="{18C9123B-980B-42E9-BD0F-977C9E06298B}" srcOrd="1" destOrd="0" presId="urn:microsoft.com/office/officeart/2005/8/layout/gear1"/>
    <dgm:cxn modelId="{BB920B67-164D-41BC-A946-056F6ECD5FAC}" type="presOf" srcId="{51096A14-135F-4C5C-80EE-E1B358AB7C35}" destId="{F5D4174E-0894-4A88-AF35-F4BB965A0980}" srcOrd="2" destOrd="0" presId="urn:microsoft.com/office/officeart/2005/8/layout/gear1"/>
    <dgm:cxn modelId="{F3A81767-EB41-4001-BBDD-D614417DAACA}" type="presOf" srcId="{CE8EB391-AA9A-45BC-BFAB-CFD051163EAF}" destId="{F145A548-9722-4DBD-B6B6-33BFB1683644}" srcOrd="2" destOrd="0" presId="urn:microsoft.com/office/officeart/2005/8/layout/gear1"/>
    <dgm:cxn modelId="{599AE39B-E747-4438-8F60-B5D317B83CCC}" type="presOf" srcId="{9FF1E441-31D8-4D55-A561-2094A6A72B2D}" destId="{7FEE9034-37E4-4B86-A1A8-A3FA387FF974}" srcOrd="3" destOrd="0" presId="urn:microsoft.com/office/officeart/2005/8/layout/gear1"/>
    <dgm:cxn modelId="{083CFE99-8833-4471-9195-C4FF2404C803}" srcId="{308A56EA-6BD3-4FA8-8051-311C65031C87}" destId="{CE8EB391-AA9A-45BC-BFAB-CFD051163EAF}" srcOrd="0" destOrd="0" parTransId="{CAAACE75-73A9-4EBB-AAF9-6DC8D77DFD4C}" sibTransId="{807B893B-3976-4C0D-8AFF-A29D00B321CA}"/>
    <dgm:cxn modelId="{9BC11F09-2B78-42C2-BF4B-C5ADF7584118}" type="presOf" srcId="{CE8EB391-AA9A-45BC-BFAB-CFD051163EAF}" destId="{A443EC41-FD43-4C4C-8214-A74459AB5080}" srcOrd="1" destOrd="0" presId="urn:microsoft.com/office/officeart/2005/8/layout/gear1"/>
    <dgm:cxn modelId="{A041EBEF-E036-4AC9-94FE-0573DDB36ECD}" type="presOf" srcId="{9FF1E441-31D8-4D55-A561-2094A6A72B2D}" destId="{D8F95DAB-C41C-4C8E-9F57-1ED797F45D52}" srcOrd="1" destOrd="0" presId="urn:microsoft.com/office/officeart/2005/8/layout/gear1"/>
    <dgm:cxn modelId="{308E1D2C-1D9B-4D91-87E5-6706C1A44FF2}" srcId="{308A56EA-6BD3-4FA8-8051-311C65031C87}" destId="{9FF1E441-31D8-4D55-A561-2094A6A72B2D}" srcOrd="2" destOrd="0" parTransId="{910805A7-A71A-4808-94EF-C77F2238E734}" sibTransId="{B38D577A-486B-4FCE-938D-2AEAEBE7805A}"/>
    <dgm:cxn modelId="{1C5B92F8-9A22-4EE3-A941-2A25212C2028}" type="presParOf" srcId="{18377337-BF49-451E-BEA2-4DF10CF637FE}" destId="{D9D3AC7F-6C89-4FC4-A68C-D97C6BE3D148}" srcOrd="0" destOrd="0" presId="urn:microsoft.com/office/officeart/2005/8/layout/gear1"/>
    <dgm:cxn modelId="{0495A878-57A0-49F6-94EC-A7B449C21B78}" type="presParOf" srcId="{18377337-BF49-451E-BEA2-4DF10CF637FE}" destId="{A443EC41-FD43-4C4C-8214-A74459AB5080}" srcOrd="1" destOrd="0" presId="urn:microsoft.com/office/officeart/2005/8/layout/gear1"/>
    <dgm:cxn modelId="{92AC6ED9-CD8A-43EA-A918-DD7AF79A3D8E}" type="presParOf" srcId="{18377337-BF49-451E-BEA2-4DF10CF637FE}" destId="{F145A548-9722-4DBD-B6B6-33BFB1683644}" srcOrd="2" destOrd="0" presId="urn:microsoft.com/office/officeart/2005/8/layout/gear1"/>
    <dgm:cxn modelId="{D2B18B8F-D621-4C2A-8237-FF6FD91B95DB}" type="presParOf" srcId="{18377337-BF49-451E-BEA2-4DF10CF637FE}" destId="{3755823B-DF7C-42B2-9BC2-F93EB22D3A50}" srcOrd="3" destOrd="0" presId="urn:microsoft.com/office/officeart/2005/8/layout/gear1"/>
    <dgm:cxn modelId="{C138EAED-F429-4F9A-90BC-924E064D0E1B}" type="presParOf" srcId="{18377337-BF49-451E-BEA2-4DF10CF637FE}" destId="{18C9123B-980B-42E9-BD0F-977C9E06298B}" srcOrd="4" destOrd="0" presId="urn:microsoft.com/office/officeart/2005/8/layout/gear1"/>
    <dgm:cxn modelId="{8D58C722-E4BA-4961-A16E-BB591B3EBFFF}" type="presParOf" srcId="{18377337-BF49-451E-BEA2-4DF10CF637FE}" destId="{F5D4174E-0894-4A88-AF35-F4BB965A0980}" srcOrd="5" destOrd="0" presId="urn:microsoft.com/office/officeart/2005/8/layout/gear1"/>
    <dgm:cxn modelId="{78406572-B5CB-4368-90C9-1B9B81CBC12B}" type="presParOf" srcId="{18377337-BF49-451E-BEA2-4DF10CF637FE}" destId="{BD89EB8A-EC16-45BD-ADDA-A65D13C94D2C}" srcOrd="6" destOrd="0" presId="urn:microsoft.com/office/officeart/2005/8/layout/gear1"/>
    <dgm:cxn modelId="{140D6D88-41A3-4C56-B793-0C6FE6EFE362}" type="presParOf" srcId="{18377337-BF49-451E-BEA2-4DF10CF637FE}" destId="{D8F95DAB-C41C-4C8E-9F57-1ED797F45D52}" srcOrd="7" destOrd="0" presId="urn:microsoft.com/office/officeart/2005/8/layout/gear1"/>
    <dgm:cxn modelId="{B8F55348-CBC0-491F-874B-974DCBB3A6D4}" type="presParOf" srcId="{18377337-BF49-451E-BEA2-4DF10CF637FE}" destId="{E05FC307-F411-4856-B263-A239C5C00B01}" srcOrd="8" destOrd="0" presId="urn:microsoft.com/office/officeart/2005/8/layout/gear1"/>
    <dgm:cxn modelId="{8DCA7E7B-7593-4E79-818D-6550A13EADF1}" type="presParOf" srcId="{18377337-BF49-451E-BEA2-4DF10CF637FE}" destId="{7FEE9034-37E4-4B86-A1A8-A3FA387FF974}" srcOrd="9" destOrd="0" presId="urn:microsoft.com/office/officeart/2005/8/layout/gear1"/>
    <dgm:cxn modelId="{2CF5587B-5AE4-4248-9237-EC4543D7A6FC}" type="presParOf" srcId="{18377337-BF49-451E-BEA2-4DF10CF637FE}" destId="{402AB436-5482-46D1-A063-09FED6251164}" srcOrd="10" destOrd="0" presId="urn:microsoft.com/office/officeart/2005/8/layout/gear1"/>
    <dgm:cxn modelId="{08E15FEE-F0E3-48EE-BFD8-94F6D39688FA}" type="presParOf" srcId="{18377337-BF49-451E-BEA2-4DF10CF637FE}" destId="{F68B7313-F12A-4F81-B677-4F9A5FDF4EBB}" srcOrd="11" destOrd="0" presId="urn:microsoft.com/office/officeart/2005/8/layout/gear1"/>
    <dgm:cxn modelId="{81EE81A6-F12D-4C47-B6D6-964066301D2D}" type="presParOf" srcId="{18377337-BF49-451E-BEA2-4DF10CF637FE}" destId="{754BDAB9-81FA-463B-B07F-314C2C287ECD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5F4B3D-0720-45A9-AAD3-6616832D31CB}">
      <dsp:nvSpPr>
        <dsp:cNvPr id="0" name=""/>
        <dsp:cNvSpPr/>
      </dsp:nvSpPr>
      <dsp:spPr>
        <a:xfrm>
          <a:off x="895915" y="649708"/>
          <a:ext cx="1553210" cy="1553368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22B299-F871-45C0-B61C-B9E985F7A261}">
      <dsp:nvSpPr>
        <dsp:cNvPr id="0" name=""/>
        <dsp:cNvSpPr/>
      </dsp:nvSpPr>
      <dsp:spPr>
        <a:xfrm>
          <a:off x="1238839" y="1211986"/>
          <a:ext cx="866779" cy="433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1</a:t>
          </a:r>
          <a:endParaRPr lang="es-ES" sz="2800" kern="1200" dirty="0"/>
        </a:p>
      </dsp:txBody>
      <dsp:txXfrm>
        <a:off x="1238839" y="1211986"/>
        <a:ext cx="866779" cy="433345"/>
      </dsp:txXfrm>
    </dsp:sp>
    <dsp:sp modelId="{EE98ECA6-BB34-4817-80E4-B6C829D8F7B2}">
      <dsp:nvSpPr>
        <dsp:cNvPr id="0" name=""/>
        <dsp:cNvSpPr/>
      </dsp:nvSpPr>
      <dsp:spPr>
        <a:xfrm>
          <a:off x="464419" y="1542350"/>
          <a:ext cx="1553210" cy="1553368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215EF7-0A4E-4C07-9691-2A0019F3533A}">
      <dsp:nvSpPr>
        <dsp:cNvPr id="0" name=""/>
        <dsp:cNvSpPr/>
      </dsp:nvSpPr>
      <dsp:spPr>
        <a:xfrm>
          <a:off x="805595" y="2106275"/>
          <a:ext cx="866779" cy="433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2</a:t>
          </a:r>
          <a:endParaRPr lang="es-ES" sz="2800" kern="1200" dirty="0"/>
        </a:p>
      </dsp:txBody>
      <dsp:txXfrm>
        <a:off x="805595" y="2106275"/>
        <a:ext cx="866779" cy="433345"/>
      </dsp:txXfrm>
    </dsp:sp>
    <dsp:sp modelId="{11C57415-55DC-406A-B4D5-9512B429E0F0}">
      <dsp:nvSpPr>
        <dsp:cNvPr id="0" name=""/>
        <dsp:cNvSpPr/>
      </dsp:nvSpPr>
      <dsp:spPr>
        <a:xfrm>
          <a:off x="895915" y="2438286"/>
          <a:ext cx="1553210" cy="1553368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6B6E77-4802-4257-8631-DF72C5D68EAA}">
      <dsp:nvSpPr>
        <dsp:cNvPr id="0" name=""/>
        <dsp:cNvSpPr/>
      </dsp:nvSpPr>
      <dsp:spPr>
        <a:xfrm>
          <a:off x="1238839" y="3000564"/>
          <a:ext cx="866779" cy="433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3</a:t>
          </a:r>
          <a:endParaRPr lang="es-ES" sz="2800" kern="1200" dirty="0"/>
        </a:p>
      </dsp:txBody>
      <dsp:txXfrm>
        <a:off x="1238839" y="3000564"/>
        <a:ext cx="866779" cy="433345"/>
      </dsp:txXfrm>
    </dsp:sp>
    <dsp:sp modelId="{7B4193AB-AB83-48BD-A171-6FDF24713B50}">
      <dsp:nvSpPr>
        <dsp:cNvPr id="0" name=""/>
        <dsp:cNvSpPr/>
      </dsp:nvSpPr>
      <dsp:spPr>
        <a:xfrm>
          <a:off x="575133" y="3433909"/>
          <a:ext cx="1334403" cy="1335048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DFFA67-4498-457A-85E5-72FA8FD9B38A}">
      <dsp:nvSpPr>
        <dsp:cNvPr id="0" name=""/>
        <dsp:cNvSpPr/>
      </dsp:nvSpPr>
      <dsp:spPr>
        <a:xfrm>
          <a:off x="805595" y="3894853"/>
          <a:ext cx="866779" cy="4333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4</a:t>
          </a:r>
          <a:endParaRPr lang="es-ES" sz="2800" kern="1200" dirty="0"/>
        </a:p>
      </dsp:txBody>
      <dsp:txXfrm>
        <a:off x="805595" y="3894853"/>
        <a:ext cx="866779" cy="4333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3C1728-FBF7-461B-8821-8738C6F9E1DC}">
      <dsp:nvSpPr>
        <dsp:cNvPr id="0" name=""/>
        <dsp:cNvSpPr/>
      </dsp:nvSpPr>
      <dsp:spPr>
        <a:xfrm>
          <a:off x="3135" y="0"/>
          <a:ext cx="1881095" cy="1447638"/>
        </a:xfrm>
        <a:prstGeom prst="up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DA290E-A46D-4D20-9CCB-CEA9F300D8CD}">
      <dsp:nvSpPr>
        <dsp:cNvPr id="0" name=""/>
        <dsp:cNvSpPr/>
      </dsp:nvSpPr>
      <dsp:spPr>
        <a:xfrm>
          <a:off x="1940663" y="0"/>
          <a:ext cx="3192161" cy="14476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488" tIns="0" rIns="348488" bIns="348488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900" kern="1200" dirty="0" smtClean="0"/>
            <a:t>Estrategia</a:t>
          </a:r>
          <a:endParaRPr lang="es-ES" sz="4900" kern="1200" dirty="0"/>
        </a:p>
      </dsp:txBody>
      <dsp:txXfrm>
        <a:off x="1940663" y="0"/>
        <a:ext cx="3192161" cy="1447638"/>
      </dsp:txXfrm>
    </dsp:sp>
    <dsp:sp modelId="{2D65E350-A6E1-4447-BDC4-5DA28DDC3F2D}">
      <dsp:nvSpPr>
        <dsp:cNvPr id="0" name=""/>
        <dsp:cNvSpPr/>
      </dsp:nvSpPr>
      <dsp:spPr>
        <a:xfrm>
          <a:off x="567463" y="1568275"/>
          <a:ext cx="1881095" cy="1447638"/>
        </a:xfrm>
        <a:prstGeom prst="downArrow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2E2251-9168-4D2F-980E-2B56B5A41B23}">
      <dsp:nvSpPr>
        <dsp:cNvPr id="0" name=""/>
        <dsp:cNvSpPr/>
      </dsp:nvSpPr>
      <dsp:spPr>
        <a:xfrm>
          <a:off x="2504991" y="1568275"/>
          <a:ext cx="3192161" cy="14476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488" tIns="0" rIns="348488" bIns="348488" numCol="1" spcCol="1270" anchor="ctr" anchorCtr="0">
          <a:noAutofit/>
        </a:bodyPr>
        <a:lstStyle/>
        <a:p>
          <a:pPr lvl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900" kern="1200" dirty="0" smtClean="0"/>
            <a:t>Trabajo</a:t>
          </a:r>
          <a:endParaRPr lang="es-ES" sz="4900" kern="1200" dirty="0"/>
        </a:p>
      </dsp:txBody>
      <dsp:txXfrm>
        <a:off x="2504991" y="1568275"/>
        <a:ext cx="3192161" cy="14476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20575B-0356-400A-A631-C88B5BFA5BC9}">
      <dsp:nvSpPr>
        <dsp:cNvPr id="0" name=""/>
        <dsp:cNvSpPr/>
      </dsp:nvSpPr>
      <dsp:spPr>
        <a:xfrm rot="16200000">
          <a:off x="-1867795" y="2772097"/>
          <a:ext cx="4226560" cy="392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45967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OBJETIVOS</a:t>
          </a:r>
          <a:endParaRPr lang="es-ES" sz="2800" kern="1200" dirty="0"/>
        </a:p>
      </dsp:txBody>
      <dsp:txXfrm>
        <a:off x="-1867795" y="2772097"/>
        <a:ext cx="4226560" cy="392277"/>
      </dsp:txXfrm>
    </dsp:sp>
    <dsp:sp modelId="{35AAECA3-BF7E-4025-BCD9-8E75C8C38DF6}">
      <dsp:nvSpPr>
        <dsp:cNvPr id="0" name=""/>
        <dsp:cNvSpPr/>
      </dsp:nvSpPr>
      <dsp:spPr>
        <a:xfrm>
          <a:off x="441623" y="854956"/>
          <a:ext cx="1953958" cy="422656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345967" rIns="184912" bIns="184912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/>
            <a:t>Una sola frase</a:t>
          </a:r>
          <a:endParaRPr lang="es-E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/>
            <a:t>SMART (Específico, Medible, </a:t>
          </a:r>
          <a:r>
            <a:rPr lang="es-ES" sz="2000" kern="1200" dirty="0" smtClean="0"/>
            <a:t>Posible, </a:t>
          </a:r>
          <a:r>
            <a:rPr lang="es-ES" sz="2000" kern="1200" dirty="0" smtClean="0"/>
            <a:t>Relevante y situado en el tiempo)</a:t>
          </a:r>
          <a:endParaRPr lang="es-E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/>
            <a:t>Ofrece un resultado</a:t>
          </a:r>
          <a:endParaRPr lang="es-ES" sz="2000" kern="1200" dirty="0"/>
        </a:p>
      </dsp:txBody>
      <dsp:txXfrm>
        <a:off x="441623" y="854956"/>
        <a:ext cx="1953958" cy="4226560"/>
      </dsp:txXfrm>
    </dsp:sp>
    <dsp:sp modelId="{1FFB1D3A-0A55-46E4-A194-99ABCA7ECFD9}">
      <dsp:nvSpPr>
        <dsp:cNvPr id="0" name=""/>
        <dsp:cNvSpPr/>
      </dsp:nvSpPr>
      <dsp:spPr>
        <a:xfrm>
          <a:off x="49345" y="337150"/>
          <a:ext cx="784555" cy="78455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8000" r="-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7FDA61-2852-47E1-9188-4E8F701E95E3}">
      <dsp:nvSpPr>
        <dsp:cNvPr id="0" name=""/>
        <dsp:cNvSpPr/>
      </dsp:nvSpPr>
      <dsp:spPr>
        <a:xfrm rot="16200000">
          <a:off x="973740" y="2772097"/>
          <a:ext cx="4226560" cy="392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45967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OKR</a:t>
          </a:r>
          <a:endParaRPr lang="es-ES" sz="2800" kern="1200" dirty="0"/>
        </a:p>
      </dsp:txBody>
      <dsp:txXfrm>
        <a:off x="973740" y="2772097"/>
        <a:ext cx="4226560" cy="392277"/>
      </dsp:txXfrm>
    </dsp:sp>
    <dsp:sp modelId="{7DFAB7B2-3F47-43EA-A027-43FE0696EF79}">
      <dsp:nvSpPr>
        <dsp:cNvPr id="0" name=""/>
        <dsp:cNvSpPr/>
      </dsp:nvSpPr>
      <dsp:spPr>
        <a:xfrm>
          <a:off x="3283159" y="854956"/>
          <a:ext cx="1953958" cy="4226560"/>
        </a:xfrm>
        <a:prstGeom prst="rect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345967" rIns="184912" bIns="184912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/>
            <a:t>Es una unidad de gestión</a:t>
          </a:r>
          <a:endParaRPr lang="es-E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/>
            <a:t>Objetivo no medible</a:t>
          </a:r>
          <a:endParaRPr lang="es-E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/>
            <a:t>Resultado medibles</a:t>
          </a:r>
          <a:endParaRPr lang="es-ES" sz="2000" kern="1200" dirty="0"/>
        </a:p>
      </dsp:txBody>
      <dsp:txXfrm>
        <a:off x="3283159" y="854956"/>
        <a:ext cx="1953958" cy="4226560"/>
      </dsp:txXfrm>
    </dsp:sp>
    <dsp:sp modelId="{3B858A1A-5CD1-43B0-97C3-DB3926C0FCDB}">
      <dsp:nvSpPr>
        <dsp:cNvPr id="0" name=""/>
        <dsp:cNvSpPr/>
      </dsp:nvSpPr>
      <dsp:spPr>
        <a:xfrm>
          <a:off x="2890881" y="337150"/>
          <a:ext cx="784555" cy="784555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5000" b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FB009B-EFF6-4D2B-99DB-3A5C5E7AD88A}">
      <dsp:nvSpPr>
        <dsp:cNvPr id="0" name=""/>
        <dsp:cNvSpPr/>
      </dsp:nvSpPr>
      <dsp:spPr>
        <a:xfrm rot="16200000">
          <a:off x="3815276" y="2772097"/>
          <a:ext cx="4226560" cy="3922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45967" bIns="0" numCol="1" spcCol="1270" anchor="t" anchorCtr="0">
          <a:noAutofit/>
        </a:bodyPr>
        <a:lstStyle/>
        <a:p>
          <a:pPr lvl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KPI</a:t>
          </a:r>
          <a:endParaRPr lang="es-ES" sz="2800" kern="1200" dirty="0"/>
        </a:p>
      </dsp:txBody>
      <dsp:txXfrm>
        <a:off x="3815276" y="2772097"/>
        <a:ext cx="4226560" cy="392277"/>
      </dsp:txXfrm>
    </dsp:sp>
    <dsp:sp modelId="{42C221F3-B6FE-4150-95F7-CE65FA5BD26D}">
      <dsp:nvSpPr>
        <dsp:cNvPr id="0" name=""/>
        <dsp:cNvSpPr/>
      </dsp:nvSpPr>
      <dsp:spPr>
        <a:xfrm>
          <a:off x="6124695" y="854956"/>
          <a:ext cx="1953958" cy="4226560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2" tIns="345967" rIns="184912" bIns="184912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/>
            <a:t>Dato Cuantificable</a:t>
          </a:r>
          <a:endParaRPr lang="es-E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/>
            <a:t>Requiere una fuente de datos</a:t>
          </a:r>
          <a:endParaRPr lang="es-E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/>
            <a:t>Alta periodicidad</a:t>
          </a:r>
          <a:endParaRPr lang="es-E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 smtClean="0"/>
            <a:t>Miden operación diaria</a:t>
          </a:r>
          <a:endParaRPr lang="es-ES" sz="2000" kern="1200" dirty="0"/>
        </a:p>
      </dsp:txBody>
      <dsp:txXfrm>
        <a:off x="6124695" y="854956"/>
        <a:ext cx="1953958" cy="4226560"/>
      </dsp:txXfrm>
    </dsp:sp>
    <dsp:sp modelId="{C99351DC-0A2E-4CC1-B2A9-A8F3305ED9B3}">
      <dsp:nvSpPr>
        <dsp:cNvPr id="0" name=""/>
        <dsp:cNvSpPr/>
      </dsp:nvSpPr>
      <dsp:spPr>
        <a:xfrm>
          <a:off x="5732418" y="337150"/>
          <a:ext cx="784555" cy="78455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C6702F-98D2-47E6-8843-6A81D8FBDF46}">
      <dsp:nvSpPr>
        <dsp:cNvPr id="0" name=""/>
        <dsp:cNvSpPr/>
      </dsp:nvSpPr>
      <dsp:spPr>
        <a:xfrm rot="5400000">
          <a:off x="1279256" y="949999"/>
          <a:ext cx="826770" cy="94124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7D2042-DE9C-4FB8-829B-2FA4EC190618}">
      <dsp:nvSpPr>
        <dsp:cNvPr id="0" name=""/>
        <dsp:cNvSpPr/>
      </dsp:nvSpPr>
      <dsp:spPr>
        <a:xfrm>
          <a:off x="1060212" y="33507"/>
          <a:ext cx="1391794" cy="974210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Plan estratégico</a:t>
          </a:r>
          <a:endParaRPr lang="es-ES" sz="2000" kern="1200" dirty="0"/>
        </a:p>
      </dsp:txBody>
      <dsp:txXfrm>
        <a:off x="1107778" y="81073"/>
        <a:ext cx="1296662" cy="879078"/>
      </dsp:txXfrm>
    </dsp:sp>
    <dsp:sp modelId="{9FDD6507-2AC5-4E4A-9796-FB7498032CE7}">
      <dsp:nvSpPr>
        <dsp:cNvPr id="0" name=""/>
        <dsp:cNvSpPr/>
      </dsp:nvSpPr>
      <dsp:spPr>
        <a:xfrm>
          <a:off x="2452006" y="126421"/>
          <a:ext cx="1012258" cy="78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b="1" kern="1200" dirty="0" smtClean="0"/>
            <a:t>Largo plazo</a:t>
          </a:r>
          <a:endParaRPr lang="es-ES" sz="2000" b="1" kern="1200" dirty="0"/>
        </a:p>
      </dsp:txBody>
      <dsp:txXfrm>
        <a:off x="2452006" y="126421"/>
        <a:ext cx="1012258" cy="787400"/>
      </dsp:txXfrm>
    </dsp:sp>
    <dsp:sp modelId="{3E794C76-698D-4111-BE2B-BD83BFC2240E}">
      <dsp:nvSpPr>
        <dsp:cNvPr id="0" name=""/>
        <dsp:cNvSpPr/>
      </dsp:nvSpPr>
      <dsp:spPr>
        <a:xfrm rot="5400000">
          <a:off x="2433201" y="2044359"/>
          <a:ext cx="826770" cy="94124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3572889"/>
            <a:satOff val="-5243"/>
            <a:lumOff val="35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C7F1EA-F007-419D-A791-58FA95B6F5EA}">
      <dsp:nvSpPr>
        <dsp:cNvPr id="0" name=""/>
        <dsp:cNvSpPr/>
      </dsp:nvSpPr>
      <dsp:spPr>
        <a:xfrm>
          <a:off x="2214157" y="1127868"/>
          <a:ext cx="1391794" cy="974210"/>
        </a:xfrm>
        <a:prstGeom prst="roundRect">
          <a:avLst>
            <a:gd name="adj" fmla="val 16670"/>
          </a:avLst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Objetivo estratégico</a:t>
          </a:r>
          <a:endParaRPr lang="es-ES" sz="2000" kern="1200" dirty="0"/>
        </a:p>
      </dsp:txBody>
      <dsp:txXfrm>
        <a:off x="2261723" y="1175434"/>
        <a:ext cx="1296662" cy="879078"/>
      </dsp:txXfrm>
    </dsp:sp>
    <dsp:sp modelId="{23991995-BA59-4B78-9E1D-701EEAD02F6C}">
      <dsp:nvSpPr>
        <dsp:cNvPr id="0" name=""/>
        <dsp:cNvSpPr/>
      </dsp:nvSpPr>
      <dsp:spPr>
        <a:xfrm>
          <a:off x="3605951" y="1220781"/>
          <a:ext cx="1012258" cy="78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b="1" kern="1200" dirty="0" smtClean="0"/>
            <a:t>1-5 años</a:t>
          </a:r>
          <a:endParaRPr lang="es-ES" sz="2000" b="1" kern="1200" dirty="0"/>
        </a:p>
      </dsp:txBody>
      <dsp:txXfrm>
        <a:off x="3605951" y="1220781"/>
        <a:ext cx="1012258" cy="787400"/>
      </dsp:txXfrm>
    </dsp:sp>
    <dsp:sp modelId="{16F4C2F9-36F7-4928-A22D-CD102B7FD89C}">
      <dsp:nvSpPr>
        <dsp:cNvPr id="0" name=""/>
        <dsp:cNvSpPr/>
      </dsp:nvSpPr>
      <dsp:spPr>
        <a:xfrm rot="5400000">
          <a:off x="3587146" y="3138719"/>
          <a:ext cx="826770" cy="94124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7145779"/>
            <a:satOff val="-10486"/>
            <a:lumOff val="71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35F4B5-4C2D-48D9-B685-0428470594D7}">
      <dsp:nvSpPr>
        <dsp:cNvPr id="0" name=""/>
        <dsp:cNvSpPr/>
      </dsp:nvSpPr>
      <dsp:spPr>
        <a:xfrm>
          <a:off x="3368102" y="2222228"/>
          <a:ext cx="1391794" cy="974210"/>
        </a:xfrm>
        <a:prstGeom prst="roundRect">
          <a:avLst>
            <a:gd name="adj" fmla="val 1667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Objetivo</a:t>
          </a:r>
          <a:endParaRPr lang="es-ES" sz="2000" kern="1200" dirty="0"/>
        </a:p>
      </dsp:txBody>
      <dsp:txXfrm>
        <a:off x="3415668" y="2269794"/>
        <a:ext cx="1296662" cy="879078"/>
      </dsp:txXfrm>
    </dsp:sp>
    <dsp:sp modelId="{51F8D04C-F63B-4017-B3EF-4ABBCB1F4EBD}">
      <dsp:nvSpPr>
        <dsp:cNvPr id="0" name=""/>
        <dsp:cNvSpPr/>
      </dsp:nvSpPr>
      <dsp:spPr>
        <a:xfrm>
          <a:off x="4802675" y="2306661"/>
          <a:ext cx="1841095" cy="78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b="1" kern="1200" dirty="0" smtClean="0"/>
            <a:t>Corto plazo (3 m)</a:t>
          </a:r>
          <a:endParaRPr lang="es-ES" sz="2000" b="1" kern="1200" dirty="0"/>
        </a:p>
      </dsp:txBody>
      <dsp:txXfrm>
        <a:off x="4802675" y="2306661"/>
        <a:ext cx="1841095" cy="787400"/>
      </dsp:txXfrm>
    </dsp:sp>
    <dsp:sp modelId="{E25C26A2-3EF7-4668-A43E-1EB50CE6AB5E}">
      <dsp:nvSpPr>
        <dsp:cNvPr id="0" name=""/>
        <dsp:cNvSpPr/>
      </dsp:nvSpPr>
      <dsp:spPr>
        <a:xfrm rot="5400000">
          <a:off x="4741091" y="4233079"/>
          <a:ext cx="826770" cy="941248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10718668"/>
            <a:satOff val="-15729"/>
            <a:lumOff val="1066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C3BD9D-32DC-4CDB-A8E1-11C35478E38B}">
      <dsp:nvSpPr>
        <dsp:cNvPr id="0" name=""/>
        <dsp:cNvSpPr/>
      </dsp:nvSpPr>
      <dsp:spPr>
        <a:xfrm>
          <a:off x="4522048" y="3316588"/>
          <a:ext cx="1391794" cy="974210"/>
        </a:xfrm>
        <a:prstGeom prst="roundRect">
          <a:avLst>
            <a:gd name="adj" fmla="val 16670"/>
          </a:avLst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Resultado Clave</a:t>
          </a:r>
          <a:endParaRPr lang="es-ES" sz="2000" kern="1200" dirty="0"/>
        </a:p>
      </dsp:txBody>
      <dsp:txXfrm>
        <a:off x="4569614" y="3364154"/>
        <a:ext cx="1296662" cy="879078"/>
      </dsp:txXfrm>
    </dsp:sp>
    <dsp:sp modelId="{A946E70A-3E0C-4F65-AF86-2F9ACCBBA471}">
      <dsp:nvSpPr>
        <dsp:cNvPr id="0" name=""/>
        <dsp:cNvSpPr/>
      </dsp:nvSpPr>
      <dsp:spPr>
        <a:xfrm>
          <a:off x="5913842" y="3409501"/>
          <a:ext cx="1012258" cy="787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F39617-9CD8-4F55-8196-FA3AE96AF504}">
      <dsp:nvSpPr>
        <dsp:cNvPr id="0" name=""/>
        <dsp:cNvSpPr/>
      </dsp:nvSpPr>
      <dsp:spPr>
        <a:xfrm>
          <a:off x="5675993" y="4410948"/>
          <a:ext cx="1391794" cy="974210"/>
        </a:xfrm>
        <a:prstGeom prst="roundRect">
          <a:avLst>
            <a:gd name="adj" fmla="val 1667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Actividad</a:t>
          </a:r>
          <a:endParaRPr lang="es-ES" sz="2000" kern="1200" dirty="0"/>
        </a:p>
      </dsp:txBody>
      <dsp:txXfrm>
        <a:off x="5723559" y="4458514"/>
        <a:ext cx="1296662" cy="8790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D3AC7F-6C89-4FC4-A68C-D97C6BE3D148}">
      <dsp:nvSpPr>
        <dsp:cNvPr id="0" name=""/>
        <dsp:cNvSpPr/>
      </dsp:nvSpPr>
      <dsp:spPr>
        <a:xfrm>
          <a:off x="2612329" y="2438400"/>
          <a:ext cx="2980266" cy="2980266"/>
        </a:xfrm>
        <a:prstGeom prst="gear9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PROPÓSITO</a:t>
          </a:r>
          <a:endParaRPr lang="es-ES" sz="2300" kern="1200" dirty="0"/>
        </a:p>
      </dsp:txBody>
      <dsp:txXfrm>
        <a:off x="3211495" y="3136513"/>
        <a:ext cx="1781934" cy="1531918"/>
      </dsp:txXfrm>
    </dsp:sp>
    <dsp:sp modelId="{3755823B-DF7C-42B2-9BC2-F93EB22D3A50}">
      <dsp:nvSpPr>
        <dsp:cNvPr id="0" name=""/>
        <dsp:cNvSpPr/>
      </dsp:nvSpPr>
      <dsp:spPr>
        <a:xfrm>
          <a:off x="878355" y="1733973"/>
          <a:ext cx="2167466" cy="2167466"/>
        </a:xfrm>
        <a:prstGeom prst="gear6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Objetivo OKR</a:t>
          </a:r>
          <a:endParaRPr lang="es-ES" sz="2300" kern="1200" dirty="0"/>
        </a:p>
      </dsp:txBody>
      <dsp:txXfrm>
        <a:off x="1424021" y="2282937"/>
        <a:ext cx="1076134" cy="1069538"/>
      </dsp:txXfrm>
    </dsp:sp>
    <dsp:sp modelId="{BD89EB8A-EC16-45BD-ADDA-A65D13C94D2C}">
      <dsp:nvSpPr>
        <dsp:cNvPr id="0" name=""/>
        <dsp:cNvSpPr/>
      </dsp:nvSpPr>
      <dsp:spPr>
        <a:xfrm rot="20700000">
          <a:off x="2092358" y="238642"/>
          <a:ext cx="2123675" cy="2123675"/>
        </a:xfrm>
        <a:prstGeom prst="gear6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CFR</a:t>
          </a:r>
          <a:endParaRPr lang="es-ES" sz="2300" kern="1200" dirty="0"/>
        </a:p>
      </dsp:txBody>
      <dsp:txXfrm rot="-20700000">
        <a:off x="2558142" y="704426"/>
        <a:ext cx="1192106" cy="1192106"/>
      </dsp:txXfrm>
    </dsp:sp>
    <dsp:sp modelId="{402AB436-5482-46D1-A063-09FED6251164}">
      <dsp:nvSpPr>
        <dsp:cNvPr id="0" name=""/>
        <dsp:cNvSpPr/>
      </dsp:nvSpPr>
      <dsp:spPr>
        <a:xfrm>
          <a:off x="2396839" y="1980864"/>
          <a:ext cx="3814741" cy="3814741"/>
        </a:xfrm>
        <a:prstGeom prst="circularArrow">
          <a:avLst>
            <a:gd name="adj1" fmla="val 4688"/>
            <a:gd name="adj2" fmla="val 299029"/>
            <a:gd name="adj3" fmla="val 2539295"/>
            <a:gd name="adj4" fmla="val 15812321"/>
            <a:gd name="adj5" fmla="val 5469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8B7313-F12A-4F81-B677-4F9A5FDF4EBB}">
      <dsp:nvSpPr>
        <dsp:cNvPr id="0" name=""/>
        <dsp:cNvSpPr/>
      </dsp:nvSpPr>
      <dsp:spPr>
        <a:xfrm>
          <a:off x="494501" y="1249140"/>
          <a:ext cx="2771648" cy="2771648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4BDAB9-81FA-463B-B07F-314C2C287ECD}">
      <dsp:nvSpPr>
        <dsp:cNvPr id="0" name=""/>
        <dsp:cNvSpPr/>
      </dsp:nvSpPr>
      <dsp:spPr>
        <a:xfrm>
          <a:off x="1601130" y="-231776"/>
          <a:ext cx="2988394" cy="2988394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610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Esta presentación articula la teoría de la metodología OKR (Objectives and Key Results) con el caso práctico del Consejo Juvenil de Jocotepec, Jalisco, documentado para el Premio Nacional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Explicación de los componentes teóricos de OKR basados en Andy Grove (Intel) y John Doerr (Google).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Matriz de riesgos y controles desarrollada por el Municipio de Jocotepec en su postulación anticorrupción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Resultados específicos y cuantitativos reportados en la postulación del Municipio de Jocotepec.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Ruta metodológica de 8 pasos que vincula el proceso electoral ciudadano con la ejecución de proyectos de gobierno.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Garantías de continuidad e indicadores métricos para institucionalizar el modelo en la administración pública.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Cierre de la presentación sintetizando los aprendizajes principales del caso.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599" y="183188"/>
            <a:ext cx="10543309" cy="1143000"/>
          </a:xfrm>
        </p:spPr>
        <p:txBody>
          <a:bodyPr>
            <a:normAutofit fontScale="90000"/>
          </a:bodyPr>
          <a:lstStyle/>
          <a:p>
            <a:r>
              <a:rPr lang="es-MX" dirty="0"/>
              <a:t>¿Cuál es tu principal frustración para alcanzar los objetivos de tu equipo?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311236" y="1558637"/>
            <a:ext cx="8229600" cy="4525963"/>
          </a:xfrm>
        </p:spPr>
        <p:txBody>
          <a:bodyPr/>
          <a:lstStyle/>
          <a:p>
            <a:r>
              <a:rPr lang="es-MX" sz="4000" dirty="0" smtClean="0"/>
              <a:t>Buenas </a:t>
            </a:r>
            <a:r>
              <a:rPr lang="es-MX" sz="4000" dirty="0" smtClean="0"/>
              <a:t>ideas, mala ejecución</a:t>
            </a:r>
          </a:p>
          <a:p>
            <a:r>
              <a:rPr lang="es-MX" sz="4000" dirty="0" smtClean="0"/>
              <a:t>No </a:t>
            </a:r>
            <a:r>
              <a:rPr lang="es-MX" sz="4000" dirty="0" smtClean="0"/>
              <a:t>sabemos las prioridades</a:t>
            </a:r>
          </a:p>
          <a:p>
            <a:r>
              <a:rPr lang="es-MX" sz="4000" dirty="0" smtClean="0"/>
              <a:t>No </a:t>
            </a:r>
            <a:r>
              <a:rPr lang="es-MX" sz="4000" dirty="0" smtClean="0"/>
              <a:t>trabajamos de forma alineada y colaborativa</a:t>
            </a:r>
          </a:p>
          <a:p>
            <a:r>
              <a:rPr lang="es-MX" sz="4000" dirty="0" smtClean="0"/>
              <a:t>Nos </a:t>
            </a:r>
            <a:r>
              <a:rPr lang="es-MX" sz="4000" dirty="0" smtClean="0"/>
              <a:t>falta agilidad</a:t>
            </a:r>
          </a:p>
          <a:p>
            <a:endParaRPr lang="es-MX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209853198"/>
              </p:ext>
            </p:extLst>
          </p:nvPr>
        </p:nvGraphicFramePr>
        <p:xfrm>
          <a:off x="1090023" y="456927"/>
          <a:ext cx="291354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014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7280" y="1097280"/>
            <a:ext cx="1371600" cy="50800"/>
          </a:xfrm>
          <a:prstGeom prst="rect">
            <a:avLst/>
          </a:prstGeom>
          <a:solidFill>
            <a:srgbClr val="D48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97280" y="1316182"/>
            <a:ext cx="9966960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600" b="1">
                <a:solidFill>
                  <a:srgbClr val="FFFFFF"/>
                </a:solidFill>
                <a:latin typeface="Georgia"/>
              </a:defRPr>
            </a:pPr>
            <a:r>
              <a:rPr dirty="0" smtClean="0"/>
              <a:t>OKR</a:t>
            </a:r>
            <a:r>
              <a:rPr lang="es-MX" dirty="0" smtClean="0"/>
              <a:t>‘s como Tablero de Mando público: Transformando la</a:t>
            </a:r>
            <a:r>
              <a:rPr dirty="0" smtClean="0"/>
              <a:t> </a:t>
            </a:r>
            <a:r>
              <a:rPr dirty="0" err="1"/>
              <a:t>Gestión</a:t>
            </a:r>
            <a:r>
              <a:rPr dirty="0"/>
              <a:t> </a:t>
            </a:r>
            <a:r>
              <a:rPr lang="es-MX" dirty="0" smtClean="0"/>
              <a:t>en Transparencia Abierta</a:t>
            </a:r>
          </a:p>
          <a:p>
            <a:pPr>
              <a:defRPr sz="3600" b="1">
                <a:solidFill>
                  <a:srgbClr val="FFFFFF"/>
                </a:solidFill>
                <a:latin typeface="Georgia"/>
              </a:defRPr>
            </a:pPr>
            <a:endParaRPr lang="es-MX" dirty="0"/>
          </a:p>
          <a:p>
            <a:pPr>
              <a:defRPr sz="3600" b="1">
                <a:solidFill>
                  <a:srgbClr val="FFFFFF"/>
                </a:solidFill>
                <a:latin typeface="Georgia"/>
              </a:defRPr>
            </a:pPr>
            <a:endParaRPr lang="es-MX" dirty="0" smtClean="0"/>
          </a:p>
          <a:p>
            <a:pPr>
              <a:defRPr sz="3600" b="1">
                <a:solidFill>
                  <a:srgbClr val="FFFFFF"/>
                </a:solidFill>
                <a:latin typeface="Georgia"/>
              </a:defRPr>
            </a:pPr>
            <a:endParaRPr dirty="0"/>
          </a:p>
          <a:p>
            <a:pPr>
              <a:spcBef>
                <a:spcPts val="1200"/>
              </a:spcBef>
              <a:defRPr sz="2200">
                <a:solidFill>
                  <a:srgbClr val="D48A0F"/>
                </a:solidFill>
                <a:latin typeface="Arial"/>
              </a:defRPr>
            </a:pPr>
            <a:r>
              <a:rPr sz="2400" dirty="0" err="1"/>
              <a:t>Implementación</a:t>
            </a:r>
            <a:r>
              <a:rPr sz="2400" dirty="0"/>
              <a:t> </a:t>
            </a:r>
            <a:r>
              <a:rPr sz="2400" dirty="0" err="1"/>
              <a:t>práctica</a:t>
            </a:r>
            <a:r>
              <a:rPr sz="2400" dirty="0"/>
              <a:t> </a:t>
            </a:r>
            <a:r>
              <a:rPr sz="2400" dirty="0" err="1"/>
              <a:t>en</a:t>
            </a:r>
            <a:r>
              <a:rPr sz="2400" dirty="0"/>
              <a:t> el </a:t>
            </a:r>
            <a:r>
              <a:rPr sz="2400" dirty="0" err="1"/>
              <a:t>caso</a:t>
            </a:r>
            <a:r>
              <a:rPr sz="2400" dirty="0"/>
              <a:t> municipal de </a:t>
            </a:r>
            <a:r>
              <a:rPr sz="2400" dirty="0" err="1" smtClean="0"/>
              <a:t>Jocotepec</a:t>
            </a:r>
            <a:r>
              <a:rPr lang="es-MX" sz="2400" dirty="0" smtClean="0"/>
              <a:t>,</a:t>
            </a:r>
            <a:r>
              <a:rPr sz="2400" dirty="0" smtClean="0"/>
              <a:t> Jalisco</a:t>
            </a:r>
            <a:endParaRPr lang="es-MX" sz="2400" dirty="0" smtClean="0"/>
          </a:p>
          <a:p>
            <a:pPr>
              <a:spcBef>
                <a:spcPts val="1200"/>
              </a:spcBef>
              <a:defRPr sz="2200">
                <a:solidFill>
                  <a:srgbClr val="D48A0F"/>
                </a:solidFill>
                <a:latin typeface="Arial"/>
              </a:defRPr>
            </a:pPr>
            <a:r>
              <a:rPr lang="es-MX" sz="2400" dirty="0" smtClean="0"/>
              <a:t>Mat. Bertha Estela Hernández Pinedo</a:t>
            </a:r>
            <a:endParaRPr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743200" y="180859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“No hay viento favorable </a:t>
            </a:r>
            <a:br>
              <a:rPr lang="es-MX" dirty="0" smtClean="0"/>
            </a:br>
            <a:r>
              <a:rPr lang="es-MX" dirty="0" smtClean="0"/>
              <a:t>para el barco que no sabe a</a:t>
            </a:r>
            <a:br>
              <a:rPr lang="es-MX" dirty="0" smtClean="0"/>
            </a:br>
            <a:r>
              <a:rPr lang="es-MX" dirty="0" smtClean="0"/>
              <a:t>qué puerto se dirige”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114800" y="3685310"/>
            <a:ext cx="6400800" cy="1752600"/>
          </a:xfrm>
        </p:spPr>
        <p:txBody>
          <a:bodyPr/>
          <a:lstStyle/>
          <a:p>
            <a:pPr algn="r"/>
            <a:r>
              <a:rPr lang="es-MX" i="1" dirty="0" smtClean="0"/>
              <a:t>Lucio A Séneca</a:t>
            </a:r>
            <a:endParaRPr lang="es-MX" i="1" dirty="0"/>
          </a:p>
        </p:txBody>
      </p:sp>
    </p:spTree>
    <p:extLst>
      <p:ext uri="{BB962C8B-B14F-4D97-AF65-F5344CB8AC3E}">
        <p14:creationId xmlns:p14="http://schemas.microsoft.com/office/powerpoint/2010/main" val="64782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02326" y="424828"/>
            <a:ext cx="8229600" cy="1143000"/>
          </a:xfrm>
        </p:spPr>
        <p:txBody>
          <a:bodyPr/>
          <a:lstStyle/>
          <a:p>
            <a:r>
              <a:rPr lang="es-MX" dirty="0" smtClean="0"/>
              <a:t>¿Qué son los OKR?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02326" y="1598350"/>
            <a:ext cx="4510645" cy="4525963"/>
          </a:xfrm>
        </p:spPr>
        <p:txBody>
          <a:bodyPr>
            <a:normAutofit lnSpcReduction="10000"/>
          </a:bodyPr>
          <a:lstStyle/>
          <a:p>
            <a:r>
              <a:rPr lang="es-MX" dirty="0" smtClean="0"/>
              <a:t>Son una herramienta de gestión diseñada para </a:t>
            </a:r>
            <a:r>
              <a:rPr lang="es-MX" dirty="0" smtClean="0"/>
              <a:t>alinear la estrategia con las actividades.</a:t>
            </a:r>
          </a:p>
          <a:p>
            <a:r>
              <a:rPr lang="es-MX" dirty="0" smtClean="0"/>
              <a:t>Objetivos: son lo que queremos conseguir</a:t>
            </a:r>
          </a:p>
          <a:p>
            <a:r>
              <a:rPr lang="es-MX" dirty="0" smtClean="0"/>
              <a:t>KR Resultados clave: es como sabemos que lo hemos conseguido</a:t>
            </a:r>
            <a:endParaRPr lang="es-MX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409813281"/>
              </p:ext>
            </p:extLst>
          </p:nvPr>
        </p:nvGraphicFramePr>
        <p:xfrm>
          <a:off x="6004032" y="1983419"/>
          <a:ext cx="5700288" cy="3015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6585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3325" y="758281"/>
            <a:ext cx="8229600" cy="1143000"/>
          </a:xfrm>
        </p:spPr>
        <p:txBody>
          <a:bodyPr/>
          <a:lstStyle/>
          <a:p>
            <a:pPr algn="l"/>
            <a:r>
              <a:rPr lang="es-MX" dirty="0" smtClean="0"/>
              <a:t>¿Porqué usar OKR?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037806" y="1902235"/>
            <a:ext cx="9483634" cy="4113846"/>
          </a:xfrm>
        </p:spPr>
        <p:txBody>
          <a:bodyPr>
            <a:noAutofit/>
          </a:bodyPr>
          <a:lstStyle/>
          <a:p>
            <a:r>
              <a:rPr lang="es-MX" b="1" dirty="0" smtClean="0"/>
              <a:t>Productividad </a:t>
            </a:r>
            <a:r>
              <a:rPr lang="es-MX" dirty="0" smtClean="0"/>
              <a:t>(trabajar mejor y obtener mejores resultados)</a:t>
            </a:r>
            <a:endParaRPr lang="es-MX" dirty="0" smtClean="0"/>
          </a:p>
          <a:p>
            <a:r>
              <a:rPr lang="es-MX" b="1" dirty="0" smtClean="0"/>
              <a:t>Métricas</a:t>
            </a:r>
            <a:r>
              <a:rPr lang="es-MX" dirty="0" smtClean="0"/>
              <a:t> (trabajo y estrategia enfocada en resultados)</a:t>
            </a:r>
          </a:p>
          <a:p>
            <a:r>
              <a:rPr lang="es-MX" b="1" dirty="0" smtClean="0"/>
              <a:t>Foco</a:t>
            </a:r>
            <a:r>
              <a:rPr lang="es-MX" dirty="0" smtClean="0"/>
              <a:t> (enfocarse en los temas importantes para rendir mejor)</a:t>
            </a:r>
          </a:p>
          <a:p>
            <a:r>
              <a:rPr lang="es-MX" b="1" dirty="0" smtClean="0"/>
              <a:t>Visibilidad</a:t>
            </a:r>
            <a:r>
              <a:rPr lang="es-MX" dirty="0" smtClean="0"/>
              <a:t> (ayuda a los líderes/directores a conocer cómo es el equipo/área/dirección/ organización)</a:t>
            </a:r>
          </a:p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09054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490" y="92528"/>
            <a:ext cx="9640390" cy="6765472"/>
          </a:xfrm>
        </p:spPr>
      </p:pic>
    </p:spTree>
    <p:extLst>
      <p:ext uri="{BB962C8B-B14F-4D97-AF65-F5344CB8AC3E}">
        <p14:creationId xmlns:p14="http://schemas.microsoft.com/office/powerpoint/2010/main" val="384040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224" y="554401"/>
            <a:ext cx="9823268" cy="5173299"/>
          </a:xfrm>
        </p:spPr>
      </p:pic>
    </p:spTree>
    <p:extLst>
      <p:ext uri="{BB962C8B-B14F-4D97-AF65-F5344CB8AC3E}">
        <p14:creationId xmlns:p14="http://schemas.microsoft.com/office/powerpoint/2010/main" val="147508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2000997722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661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729509882"/>
              </p:ext>
            </p:extLst>
          </p:nvPr>
        </p:nvGraphicFramePr>
        <p:xfrm>
          <a:off x="2082221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errar llave 2"/>
          <p:cNvSpPr/>
          <p:nvPr/>
        </p:nvSpPr>
        <p:spPr>
          <a:xfrm>
            <a:off x="10159999" y="2878545"/>
            <a:ext cx="408711" cy="2144970"/>
          </a:xfrm>
          <a:prstGeom prst="rightBrace">
            <a:avLst>
              <a:gd name="adj1" fmla="val 8333"/>
              <a:gd name="adj2" fmla="val 51926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10518545" y="3638651"/>
            <a:ext cx="11637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000" b="1" dirty="0" smtClean="0">
                <a:ln w="0"/>
                <a:solidFill>
                  <a:schemeClr val="tx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OKR</a:t>
            </a:r>
            <a:endParaRPr lang="es-MX" sz="4000" b="1" dirty="0">
              <a:ln w="0"/>
              <a:solidFill>
                <a:schemeClr val="tx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6" name="Conector recto de flecha 5"/>
          <p:cNvCxnSpPr/>
          <p:nvPr/>
        </p:nvCxnSpPr>
        <p:spPr>
          <a:xfrm>
            <a:off x="2147455" y="719666"/>
            <a:ext cx="124690" cy="505767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1091565" y="5496174"/>
            <a:ext cx="11805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400" dirty="0" smtClean="0">
                <a:latin typeface="Arial Black" panose="020B0A04020102020204" pitchFamily="34" charset="0"/>
              </a:rPr>
              <a:t>Ahora</a:t>
            </a:r>
            <a:endParaRPr lang="es-MX" sz="2400" dirty="0">
              <a:latin typeface="Arial Black" panose="020B0A04020102020204" pitchFamily="34" charset="0"/>
            </a:endParaRPr>
          </a:p>
        </p:txBody>
      </p:sp>
      <p:cxnSp>
        <p:nvCxnSpPr>
          <p:cNvPr id="9" name="Conector recto de flecha 8"/>
          <p:cNvCxnSpPr/>
          <p:nvPr/>
        </p:nvCxnSpPr>
        <p:spPr>
          <a:xfrm>
            <a:off x="2555874" y="2878545"/>
            <a:ext cx="7370618" cy="106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lecha curvada hacia la izquierda 12"/>
          <p:cNvSpPr/>
          <p:nvPr/>
        </p:nvSpPr>
        <p:spPr>
          <a:xfrm flipV="1">
            <a:off x="8395855" y="934527"/>
            <a:ext cx="2047873" cy="3803727"/>
          </a:xfrm>
          <a:prstGeom prst="curved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cxnSp>
        <p:nvCxnSpPr>
          <p:cNvPr id="11" name="Conector recto de flecha 10"/>
          <p:cNvCxnSpPr/>
          <p:nvPr/>
        </p:nvCxnSpPr>
        <p:spPr>
          <a:xfrm>
            <a:off x="2555874" y="5041679"/>
            <a:ext cx="7370618" cy="106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lecha curvada hacia la derecha 11"/>
          <p:cNvSpPr/>
          <p:nvPr/>
        </p:nvSpPr>
        <p:spPr>
          <a:xfrm>
            <a:off x="1338403" y="1047851"/>
            <a:ext cx="1717964" cy="2944743"/>
          </a:xfrm>
          <a:prstGeom prst="curv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>
              <a:solidFill>
                <a:schemeClr val="tx1"/>
              </a:solidFill>
            </a:endParaRPr>
          </a:p>
        </p:txBody>
      </p:sp>
      <p:sp>
        <p:nvSpPr>
          <p:cNvPr id="14" name="Título 13"/>
          <p:cNvSpPr>
            <a:spLocks noGrp="1"/>
          </p:cNvSpPr>
          <p:nvPr>
            <p:ph type="title"/>
          </p:nvPr>
        </p:nvSpPr>
        <p:spPr>
          <a:xfrm>
            <a:off x="4241565" y="190441"/>
            <a:ext cx="7440760" cy="644351"/>
          </a:xfrm>
        </p:spPr>
        <p:txBody>
          <a:bodyPr>
            <a:normAutofit/>
          </a:bodyPr>
          <a:lstStyle/>
          <a:p>
            <a:r>
              <a:rPr lang="es-MX" sz="3200" dirty="0" smtClean="0"/>
              <a:t>Los OKR deben ser circulares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295969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MÉTODO OKR</a:t>
            </a:r>
            <a:endParaRPr lang="es-MX" dirty="0"/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1254034" y="1600200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MX" dirty="0" smtClean="0"/>
              <a:t>1. Propósito</a:t>
            </a:r>
          </a:p>
          <a:p>
            <a:pPr marL="0" indent="0">
              <a:buNone/>
            </a:pPr>
            <a:r>
              <a:rPr lang="es-MX" dirty="0" smtClean="0"/>
              <a:t>2. Objetivos</a:t>
            </a:r>
          </a:p>
          <a:p>
            <a:pPr marL="0" indent="0">
              <a:buNone/>
            </a:pPr>
            <a:r>
              <a:rPr lang="es-MX" dirty="0" smtClean="0"/>
              <a:t>3. Resultados clave</a:t>
            </a:r>
          </a:p>
          <a:p>
            <a:pPr marL="0" indent="0">
              <a:buNone/>
            </a:pPr>
            <a:r>
              <a:rPr lang="es-MX" dirty="0" smtClean="0"/>
              <a:t>4. Iniciativas (para poder medirlos)</a:t>
            </a:r>
          </a:p>
          <a:p>
            <a:pPr marL="0" indent="0">
              <a:buNone/>
            </a:pPr>
            <a:r>
              <a:rPr lang="es-MX" dirty="0" smtClean="0"/>
              <a:t>5. Habilidades (</a:t>
            </a:r>
            <a:r>
              <a:rPr lang="es-MX" dirty="0" err="1" smtClean="0"/>
              <a:t>Superpoderes</a:t>
            </a:r>
            <a:r>
              <a:rPr lang="es-MX" dirty="0" smtClean="0"/>
              <a:t>)</a:t>
            </a:r>
          </a:p>
          <a:p>
            <a:pPr marL="971550" lvl="1" indent="-514350">
              <a:buAutoNum type="alphaLcPeriod"/>
            </a:pPr>
            <a:r>
              <a:rPr lang="es-MX" dirty="0" smtClean="0"/>
              <a:t>Foco</a:t>
            </a:r>
          </a:p>
          <a:p>
            <a:pPr marL="971550" lvl="1" indent="-514350">
              <a:buAutoNum type="alphaLcPeriod"/>
            </a:pPr>
            <a:r>
              <a:rPr lang="es-MX" dirty="0" smtClean="0"/>
              <a:t>Trabajo en equipo</a:t>
            </a:r>
          </a:p>
          <a:p>
            <a:pPr marL="971550" lvl="1" indent="-514350">
              <a:buAutoNum type="alphaLcPeriod"/>
            </a:pPr>
            <a:r>
              <a:rPr lang="es-MX" dirty="0" smtClean="0"/>
              <a:t>Responsabilidad</a:t>
            </a:r>
          </a:p>
          <a:p>
            <a:pPr marL="971550" lvl="1" indent="-514350">
              <a:buAutoNum type="alphaLcPeriod"/>
            </a:pPr>
            <a:r>
              <a:rPr lang="es-MX" dirty="0" smtClean="0"/>
              <a:t>Exigencia</a:t>
            </a:r>
          </a:p>
          <a:p>
            <a:pPr marL="57150" indent="0">
              <a:buNone/>
            </a:pPr>
            <a:r>
              <a:rPr lang="es-MX" dirty="0" smtClean="0"/>
              <a:t>6. CFR  </a:t>
            </a:r>
            <a:r>
              <a:rPr lang="es-MX" sz="2900" dirty="0" smtClean="0"/>
              <a:t>(Conversaciones </a:t>
            </a:r>
            <a:r>
              <a:rPr lang="es-MX" sz="2900" dirty="0" err="1" smtClean="0"/>
              <a:t>Feedback</a:t>
            </a:r>
            <a:r>
              <a:rPr lang="es-MX" sz="2900" dirty="0" smtClean="0"/>
              <a:t> Reconocimiento)</a:t>
            </a:r>
          </a:p>
          <a:p>
            <a:pPr marL="57150" indent="0">
              <a:buNone/>
            </a:pPr>
            <a:r>
              <a:rPr lang="es-MX" dirty="0" smtClean="0"/>
              <a:t>7. Liderazgo</a:t>
            </a:r>
          </a:p>
          <a:p>
            <a:pPr marL="57150" indent="0">
              <a:buNone/>
            </a:pPr>
            <a:r>
              <a:rPr lang="es-MX" dirty="0" smtClean="0"/>
              <a:t>8. Cultura</a:t>
            </a:r>
          </a:p>
          <a:p>
            <a:pPr marL="57150" indent="0">
              <a:buNone/>
            </a:pPr>
            <a:r>
              <a:rPr lang="es-MX" dirty="0"/>
              <a:t>	</a:t>
            </a:r>
            <a:r>
              <a:rPr lang="es-MX" dirty="0" smtClean="0"/>
              <a:t>a. Transparencia</a:t>
            </a:r>
          </a:p>
          <a:p>
            <a:pPr marL="57150" indent="0">
              <a:buNone/>
            </a:pPr>
            <a:r>
              <a:rPr lang="es-MX" dirty="0"/>
              <a:t>	</a:t>
            </a:r>
            <a:r>
              <a:rPr lang="es-MX" dirty="0" smtClean="0"/>
              <a:t>b. Alineamiento</a:t>
            </a: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466553772"/>
              </p:ext>
            </p:extLst>
          </p:nvPr>
        </p:nvGraphicFramePr>
        <p:xfrm>
          <a:off x="5689600" y="431392"/>
          <a:ext cx="5766525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656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7199" y="274638"/>
            <a:ext cx="10776857" cy="1143000"/>
          </a:xfrm>
        </p:spPr>
        <p:txBody>
          <a:bodyPr/>
          <a:lstStyle/>
          <a:p>
            <a:r>
              <a:rPr lang="es-MX" dirty="0" smtClean="0"/>
              <a:t>CARACTERISTICAS</a:t>
            </a:r>
            <a:endParaRPr lang="es-MX" dirty="0"/>
          </a:p>
        </p:txBody>
      </p:sp>
      <p:sp>
        <p:nvSpPr>
          <p:cNvPr id="5" name="Marcador de contenido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MX" b="1" dirty="0" smtClean="0"/>
              <a:t>OBJETIVOS </a:t>
            </a:r>
          </a:p>
          <a:p>
            <a:r>
              <a:rPr lang="es-MX" dirty="0" smtClean="0"/>
              <a:t>EL QUE</a:t>
            </a:r>
          </a:p>
          <a:p>
            <a:r>
              <a:rPr lang="es-MX" dirty="0"/>
              <a:t>S</a:t>
            </a:r>
            <a:r>
              <a:rPr lang="es-MX" dirty="0" smtClean="0"/>
              <a:t>ignificativos e inspiradores</a:t>
            </a:r>
          </a:p>
          <a:p>
            <a:r>
              <a:rPr lang="es-MX" dirty="0" smtClean="0"/>
              <a:t>Concretos y orientados a la acción</a:t>
            </a:r>
          </a:p>
          <a:p>
            <a:r>
              <a:rPr lang="es-MX" dirty="0" smtClean="0"/>
              <a:t>Anuales y trimestrales</a:t>
            </a:r>
          </a:p>
          <a:p>
            <a:r>
              <a:rPr lang="es-MX" dirty="0" smtClean="0"/>
              <a:t>De 3 a 5 máximo por ciclo</a:t>
            </a:r>
          </a:p>
          <a:p>
            <a:r>
              <a:rPr lang="es-MX" dirty="0" smtClean="0"/>
              <a:t>De empresa, equipo, y persona</a:t>
            </a:r>
          </a:p>
          <a:p>
            <a:r>
              <a:rPr lang="es-MX" dirty="0" smtClean="0"/>
              <a:t>Públicos (transparencia)</a:t>
            </a:r>
          </a:p>
          <a:p>
            <a:r>
              <a:rPr lang="es-MX" dirty="0" smtClean="0"/>
              <a:t>Cumplimiento &lt; 100%</a:t>
            </a:r>
          </a:p>
          <a:p>
            <a:r>
              <a:rPr lang="es-MX" dirty="0" smtClean="0"/>
              <a:t>No vinculado con la remuneración</a:t>
            </a:r>
            <a:endParaRPr lang="es-MX" dirty="0"/>
          </a:p>
          <a:p>
            <a:endParaRPr lang="es-MX" dirty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4269377" y="1600199"/>
            <a:ext cx="4038600" cy="4525963"/>
          </a:xfrm>
        </p:spPr>
        <p:txBody>
          <a:bodyPr>
            <a:normAutofit fontScale="77500" lnSpcReduction="20000"/>
          </a:bodyPr>
          <a:lstStyle/>
          <a:p>
            <a:r>
              <a:rPr lang="es-MX" b="1" dirty="0" smtClean="0"/>
              <a:t>RESULTADOS CLAVE</a:t>
            </a:r>
          </a:p>
          <a:p>
            <a:r>
              <a:rPr lang="es-MX" dirty="0" smtClean="0"/>
              <a:t>EL COMO</a:t>
            </a:r>
          </a:p>
          <a:p>
            <a:r>
              <a:rPr lang="es-MX" dirty="0" smtClean="0"/>
              <a:t>Específicos realistas y factibles</a:t>
            </a:r>
          </a:p>
          <a:p>
            <a:r>
              <a:rPr lang="es-MX" dirty="0" smtClean="0"/>
              <a:t>Trimestrales</a:t>
            </a:r>
          </a:p>
          <a:p>
            <a:r>
              <a:rPr lang="es-MX" dirty="0" smtClean="0"/>
              <a:t>De 3 a 5 máximo por cada objetivo</a:t>
            </a:r>
          </a:p>
          <a:p>
            <a:r>
              <a:rPr lang="es-MX" dirty="0" smtClean="0"/>
              <a:t>De empresa, equipo y persona</a:t>
            </a:r>
          </a:p>
          <a:p>
            <a:r>
              <a:rPr lang="es-MX" dirty="0" smtClean="0"/>
              <a:t>Incluyen una cifra , un % o SI/NO</a:t>
            </a:r>
          </a:p>
          <a:p>
            <a:r>
              <a:rPr lang="es-MX" dirty="0" smtClean="0"/>
              <a:t>Públicos (transparencia)</a:t>
            </a:r>
          </a:p>
          <a:p>
            <a:r>
              <a:rPr lang="es-MX" dirty="0" err="1" smtClean="0"/>
              <a:t>Aspiracional</a:t>
            </a:r>
            <a:endParaRPr lang="es-MX" dirty="0" smtClean="0"/>
          </a:p>
          <a:p>
            <a:r>
              <a:rPr lang="es-MX" dirty="0" smtClean="0"/>
              <a:t>No es una tarea</a:t>
            </a:r>
          </a:p>
          <a:p>
            <a:endParaRPr lang="es-MX" dirty="0"/>
          </a:p>
        </p:txBody>
      </p:sp>
      <p:sp>
        <p:nvSpPr>
          <p:cNvPr id="7" name="CuadroTexto 6"/>
          <p:cNvSpPr txBox="1"/>
          <p:nvPr/>
        </p:nvSpPr>
        <p:spPr>
          <a:xfrm>
            <a:off x="8778239" y="1600199"/>
            <a:ext cx="295220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200" b="1" dirty="0" smtClean="0"/>
              <a:t>CFR</a:t>
            </a:r>
          </a:p>
          <a:p>
            <a:r>
              <a:rPr lang="es-MX" sz="2200" dirty="0" smtClean="0"/>
              <a:t>Conversaciones tú a tú</a:t>
            </a:r>
          </a:p>
          <a:p>
            <a:r>
              <a:rPr lang="es-MX" sz="2200" dirty="0" err="1" smtClean="0"/>
              <a:t>Feedback</a:t>
            </a:r>
            <a:r>
              <a:rPr lang="es-MX" sz="2200" dirty="0" smtClean="0"/>
              <a:t> (Sincero)</a:t>
            </a:r>
          </a:p>
          <a:p>
            <a:r>
              <a:rPr lang="es-MX" sz="2200" dirty="0" smtClean="0"/>
              <a:t>Reconocimiento (Público)</a:t>
            </a:r>
          </a:p>
          <a:p>
            <a:r>
              <a:rPr lang="es-MX" sz="2200" dirty="0" smtClean="0"/>
              <a:t>Liderazgo</a:t>
            </a:r>
          </a:p>
          <a:p>
            <a:r>
              <a:rPr lang="es-MX" sz="2200" dirty="0" smtClean="0"/>
              <a:t>Empoderamiento</a:t>
            </a:r>
          </a:p>
          <a:p>
            <a:r>
              <a:rPr lang="es-MX" sz="2200" dirty="0" smtClean="0"/>
              <a:t>Gestión continuada del rendimiento</a:t>
            </a:r>
          </a:p>
        </p:txBody>
      </p:sp>
    </p:spTree>
    <p:extLst>
      <p:ext uri="{BB962C8B-B14F-4D97-AF65-F5344CB8AC3E}">
        <p14:creationId xmlns:p14="http://schemas.microsoft.com/office/powerpoint/2010/main" val="207156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b="1" dirty="0" smtClean="0"/>
              <a:t>¿Cómo se construyen los OKR?</a:t>
            </a:r>
            <a:endParaRPr lang="es-MX" b="1" dirty="0"/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>
          <a:xfrm>
            <a:off x="1123405" y="1600200"/>
            <a:ext cx="10058401" cy="4525963"/>
          </a:xfrm>
        </p:spPr>
        <p:txBody>
          <a:bodyPr>
            <a:normAutofit fontScale="92500" lnSpcReduction="20000"/>
          </a:bodyPr>
          <a:lstStyle/>
          <a:p>
            <a:r>
              <a:rPr lang="es-MX" sz="4000" dirty="0" smtClean="0"/>
              <a:t>[</a:t>
            </a:r>
            <a:r>
              <a:rPr lang="es-MX" sz="4000" b="1" dirty="0" smtClean="0">
                <a:solidFill>
                  <a:srgbClr val="FF0000"/>
                </a:solidFill>
              </a:rPr>
              <a:t>Verbo</a:t>
            </a:r>
            <a:r>
              <a:rPr lang="es-MX" sz="4000" dirty="0" smtClean="0"/>
              <a:t>] [</a:t>
            </a:r>
            <a:r>
              <a:rPr lang="es-MX" sz="4000" b="1" dirty="0" smtClean="0">
                <a:solidFill>
                  <a:srgbClr val="00B0F0"/>
                </a:solidFill>
              </a:rPr>
              <a:t>Sujeto</a:t>
            </a:r>
            <a:r>
              <a:rPr lang="es-MX" sz="4000" dirty="0" smtClean="0"/>
              <a:t>][</a:t>
            </a:r>
            <a:r>
              <a:rPr lang="es-MX" sz="4000" b="1" dirty="0" smtClean="0">
                <a:solidFill>
                  <a:srgbClr val="92D050"/>
                </a:solidFill>
              </a:rPr>
              <a:t>Resultado Clave</a:t>
            </a:r>
            <a:r>
              <a:rPr lang="es-MX" sz="4000" dirty="0" smtClean="0"/>
              <a:t>][</a:t>
            </a:r>
            <a:r>
              <a:rPr lang="es-MX" sz="4000" b="1" dirty="0" smtClean="0">
                <a:solidFill>
                  <a:srgbClr val="FFC000"/>
                </a:solidFill>
              </a:rPr>
              <a:t>Propósito</a:t>
            </a:r>
            <a:r>
              <a:rPr lang="es-MX" sz="4000" dirty="0" smtClean="0"/>
              <a:t>][</a:t>
            </a:r>
            <a:r>
              <a:rPr lang="es-MX" sz="4000" b="1" dirty="0" smtClean="0">
                <a:solidFill>
                  <a:srgbClr val="7030A0"/>
                </a:solidFill>
              </a:rPr>
              <a:t>Fecha</a:t>
            </a:r>
            <a:r>
              <a:rPr lang="es-MX" sz="4000" dirty="0" smtClean="0"/>
              <a:t>]</a:t>
            </a:r>
          </a:p>
          <a:p>
            <a:pPr marL="0" indent="0">
              <a:buNone/>
            </a:pPr>
            <a:endParaRPr lang="es-MX" sz="4000" dirty="0" smtClean="0"/>
          </a:p>
          <a:p>
            <a:pPr marL="0" indent="0">
              <a:buNone/>
            </a:pPr>
            <a:r>
              <a:rPr lang="es-MX" dirty="0" smtClean="0"/>
              <a:t>1. Comience el proceso por la Dirección, desplegando hacia abajo</a:t>
            </a:r>
          </a:p>
          <a:p>
            <a:pPr marL="0" indent="0">
              <a:buNone/>
            </a:pPr>
            <a:r>
              <a:rPr lang="es-MX" dirty="0" smtClean="0"/>
              <a:t>2. Cree objetivos globales. Los OKR funcionan mejor transversalmente</a:t>
            </a:r>
          </a:p>
          <a:p>
            <a:pPr marL="0" indent="0">
              <a:buNone/>
            </a:pPr>
            <a:r>
              <a:rPr lang="es-MX" dirty="0" smtClean="0"/>
              <a:t>3. Prevea el impacto que cada resultado clave tendrá en </a:t>
            </a:r>
            <a:r>
              <a:rPr lang="es-MX" dirty="0" smtClean="0"/>
              <a:t>los </a:t>
            </a:r>
            <a:r>
              <a:rPr lang="es-MX" dirty="0" smtClean="0"/>
              <a:t>resultados globales</a:t>
            </a:r>
          </a:p>
          <a:p>
            <a:pPr marL="0" indent="0">
              <a:buNone/>
            </a:pPr>
            <a:r>
              <a:rPr lang="es-MX" dirty="0" smtClean="0"/>
              <a:t>4. Establezca planes de acción para cada posible resultado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3060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59429" y="457200"/>
            <a:ext cx="8229600" cy="1143000"/>
          </a:xfrm>
        </p:spPr>
        <p:txBody>
          <a:bodyPr/>
          <a:lstStyle/>
          <a:p>
            <a:r>
              <a:rPr lang="es-MX" b="1" dirty="0" smtClean="0"/>
              <a:t>G</a:t>
            </a:r>
            <a:r>
              <a:rPr lang="es-MX" b="1" dirty="0" smtClean="0">
                <a:solidFill>
                  <a:schemeClr val="accent1"/>
                </a:solidFill>
              </a:rPr>
              <a:t>o</a:t>
            </a:r>
            <a:r>
              <a:rPr lang="es-MX" b="1" dirty="0" smtClean="0">
                <a:solidFill>
                  <a:srgbClr val="00B050"/>
                </a:solidFill>
              </a:rPr>
              <a:t>o</a:t>
            </a:r>
            <a:r>
              <a:rPr lang="es-MX" b="1" dirty="0" smtClean="0">
                <a:solidFill>
                  <a:srgbClr val="FF0000"/>
                </a:solidFill>
              </a:rPr>
              <a:t>g</a:t>
            </a:r>
            <a:r>
              <a:rPr lang="es-MX" b="1" dirty="0" smtClean="0">
                <a:solidFill>
                  <a:srgbClr val="00B050"/>
                </a:solidFill>
              </a:rPr>
              <a:t>l</a:t>
            </a:r>
            <a:r>
              <a:rPr lang="es-MX" b="1" dirty="0" smtClean="0">
                <a:solidFill>
                  <a:srgbClr val="FFC000"/>
                </a:solidFill>
              </a:rPr>
              <a:t>e</a:t>
            </a:r>
            <a:endParaRPr lang="es-MX" b="1" dirty="0">
              <a:solidFill>
                <a:srgbClr val="FFC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959429" y="1600200"/>
            <a:ext cx="8229600" cy="4525963"/>
          </a:xfrm>
        </p:spPr>
        <p:txBody>
          <a:bodyPr>
            <a:normAutofit/>
          </a:bodyPr>
          <a:lstStyle/>
          <a:p>
            <a:r>
              <a:rPr lang="es-MX" sz="4800" dirty="0" smtClean="0"/>
              <a:t>Nuestra misión es </a:t>
            </a:r>
            <a:r>
              <a:rPr lang="es-MX" sz="4800" b="1" dirty="0" smtClean="0">
                <a:solidFill>
                  <a:schemeClr val="tx2"/>
                </a:solidFill>
              </a:rPr>
              <a:t>organizar</a:t>
            </a:r>
            <a:r>
              <a:rPr lang="es-MX" sz="4800" dirty="0" smtClean="0"/>
              <a:t> la </a:t>
            </a:r>
            <a:r>
              <a:rPr lang="es-MX" sz="4800" b="1" dirty="0" smtClean="0">
                <a:solidFill>
                  <a:srgbClr val="FF0000"/>
                </a:solidFill>
              </a:rPr>
              <a:t>información </a:t>
            </a:r>
            <a:r>
              <a:rPr lang="es-MX" sz="4800" dirty="0" smtClean="0"/>
              <a:t>del mundo y hacer que sea </a:t>
            </a:r>
            <a:r>
              <a:rPr lang="es-MX" sz="4800" b="1" dirty="0" smtClean="0">
                <a:solidFill>
                  <a:srgbClr val="00B050"/>
                </a:solidFill>
              </a:rPr>
              <a:t>útil</a:t>
            </a:r>
            <a:r>
              <a:rPr lang="es-MX" sz="4800" dirty="0" smtClean="0"/>
              <a:t> y </a:t>
            </a:r>
            <a:r>
              <a:rPr lang="es-MX" sz="4800" b="1" dirty="0" smtClean="0">
                <a:solidFill>
                  <a:srgbClr val="FFC000"/>
                </a:solidFill>
              </a:rPr>
              <a:t>accesible para todos.</a:t>
            </a:r>
            <a:endParaRPr lang="es-MX" sz="4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5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Mejores prácticas en el uso de OKR</a:t>
            </a:r>
            <a:endParaRPr lang="es-MX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199" y="1600200"/>
            <a:ext cx="11000509" cy="4525963"/>
          </a:xfrm>
        </p:spPr>
        <p:txBody>
          <a:bodyPr>
            <a:normAutofit fontScale="77500" lnSpcReduction="20000"/>
          </a:bodyPr>
          <a:lstStyle/>
          <a:p>
            <a:r>
              <a:rPr lang="es-MX" b="1" dirty="0" smtClean="0"/>
              <a:t>Periodo </a:t>
            </a:r>
            <a:r>
              <a:rPr lang="es-MX" dirty="0" smtClean="0"/>
              <a:t>. En general , trimestral</a:t>
            </a:r>
          </a:p>
          <a:p>
            <a:r>
              <a:rPr lang="es-MX" b="1" dirty="0" smtClean="0"/>
              <a:t>Número de objetivos</a:t>
            </a:r>
            <a:r>
              <a:rPr lang="es-MX" dirty="0" smtClean="0"/>
              <a:t>. El número estándar entre 3 y 5 objetivos al mismo tiempo.</a:t>
            </a:r>
          </a:p>
          <a:p>
            <a:r>
              <a:rPr lang="es-MX" b="1" dirty="0" smtClean="0"/>
              <a:t>Resultados clave por objetivo</a:t>
            </a:r>
            <a:r>
              <a:rPr lang="es-MX" dirty="0" smtClean="0"/>
              <a:t>. SI se superan los cuatro es probable que algún objetivo pueda dividirse</a:t>
            </a:r>
          </a:p>
          <a:p>
            <a:r>
              <a:rPr lang="es-MX" dirty="0" smtClean="0"/>
              <a:t> </a:t>
            </a:r>
            <a:r>
              <a:rPr lang="es-MX" b="1" dirty="0" smtClean="0"/>
              <a:t>Revisiones.</a:t>
            </a:r>
            <a:r>
              <a:rPr lang="es-MX" dirty="0" smtClean="0"/>
              <a:t> La periodicidad del objetivo no impide medir en periodos más cortos para corregir rumbo. Tenga cuidado de no </a:t>
            </a:r>
            <a:r>
              <a:rPr lang="es-MX" dirty="0" err="1" smtClean="0"/>
              <a:t>sobrerreaccionar</a:t>
            </a:r>
            <a:r>
              <a:rPr lang="es-MX" dirty="0" smtClean="0"/>
              <a:t>.</a:t>
            </a:r>
            <a:endParaRPr lang="es-MX" b="1" dirty="0" smtClean="0"/>
          </a:p>
          <a:p>
            <a:r>
              <a:rPr lang="es-MX" b="1" dirty="0" smtClean="0"/>
              <a:t>Visibilidad. </a:t>
            </a:r>
            <a:r>
              <a:rPr lang="es-MX" dirty="0" smtClean="0"/>
              <a:t>Por su naturaleza, los OKR son públicos y compartidos. De otro modo se perdería el sentido motivacional que tienen.</a:t>
            </a:r>
          </a:p>
          <a:p>
            <a:r>
              <a:rPr lang="es-MX" b="1" dirty="0" smtClean="0"/>
              <a:t>Alto Impacto</a:t>
            </a:r>
            <a:r>
              <a:rPr lang="es-MX" dirty="0" smtClean="0"/>
              <a:t>. Elija los OKR que tendrán </a:t>
            </a:r>
            <a:r>
              <a:rPr lang="es-MX" dirty="0" smtClean="0"/>
              <a:t>un mayor impacto </a:t>
            </a:r>
            <a:r>
              <a:rPr lang="es-MX" dirty="0" smtClean="0"/>
              <a:t>en su </a:t>
            </a:r>
            <a:r>
              <a:rPr lang="es-MX" dirty="0" err="1" smtClean="0"/>
              <a:t>equipo,a</a:t>
            </a:r>
            <a:r>
              <a:rPr lang="es-MX" dirty="0" smtClean="0"/>
              <a:t> un costo más bajo. Es decir, aquellos cuya rentabilidad costo/beneficio sea superior.</a:t>
            </a:r>
          </a:p>
          <a:p>
            <a:r>
              <a:rPr lang="es-MX" b="1" dirty="0" smtClean="0"/>
              <a:t>Mecanismos de retroalimentación</a:t>
            </a:r>
            <a:r>
              <a:rPr lang="es-MX" dirty="0" smtClean="0"/>
              <a:t>. El resultado de los OKR debe tener un reflejo en la planificación de los siguientes.</a:t>
            </a:r>
          </a:p>
        </p:txBody>
      </p:sp>
    </p:spTree>
    <p:extLst>
      <p:ext uri="{BB962C8B-B14F-4D97-AF65-F5344CB8AC3E}">
        <p14:creationId xmlns:p14="http://schemas.microsoft.com/office/powerpoint/2010/main" val="107151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10931236" cy="1143000"/>
          </a:xfrm>
        </p:spPr>
        <p:txBody>
          <a:bodyPr>
            <a:normAutofit fontScale="90000"/>
          </a:bodyPr>
          <a:lstStyle/>
          <a:p>
            <a:r>
              <a:rPr lang="es-MX" b="1" dirty="0" smtClean="0"/>
              <a:t>Errores comunes en la implementación de los OKR</a:t>
            </a:r>
            <a:endParaRPr lang="es-MX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0200"/>
            <a:ext cx="11083636" cy="4525963"/>
          </a:xfrm>
        </p:spPr>
        <p:txBody>
          <a:bodyPr>
            <a:normAutofit fontScale="85000" lnSpcReduction="10000"/>
          </a:bodyPr>
          <a:lstStyle/>
          <a:p>
            <a:r>
              <a:rPr lang="es-MX" dirty="0" smtClean="0"/>
              <a:t>Incrementar las </a:t>
            </a:r>
            <a:r>
              <a:rPr lang="es-MX" b="1" dirty="0" smtClean="0"/>
              <a:t>expectativas</a:t>
            </a:r>
            <a:r>
              <a:rPr lang="es-MX" dirty="0" smtClean="0"/>
              <a:t> de la Dirección por encima de los resultados que se van a obtener</a:t>
            </a:r>
          </a:p>
          <a:p>
            <a:r>
              <a:rPr lang="es-MX" b="1" dirty="0" smtClean="0"/>
              <a:t>Acelerar el proceso </a:t>
            </a:r>
            <a:r>
              <a:rPr lang="es-MX" dirty="0" smtClean="0"/>
              <a:t>más de lo que su equipo puede asimilar. No tenga prisa.</a:t>
            </a:r>
          </a:p>
          <a:p>
            <a:r>
              <a:rPr lang="es-MX" b="1" dirty="0" smtClean="0"/>
              <a:t>Abusar de su uso</a:t>
            </a:r>
            <a:r>
              <a:rPr lang="es-MX" dirty="0" smtClean="0"/>
              <a:t>. Los OKR son una herramienta con un propósito.</a:t>
            </a:r>
          </a:p>
          <a:p>
            <a:r>
              <a:rPr lang="es-MX" b="1" dirty="0" smtClean="0"/>
              <a:t>Ausencia </a:t>
            </a:r>
            <a:r>
              <a:rPr lang="es-MX" b="1" dirty="0"/>
              <a:t>del </a:t>
            </a:r>
            <a:r>
              <a:rPr lang="es-MX" b="1" dirty="0" smtClean="0"/>
              <a:t>líder. </a:t>
            </a:r>
            <a:r>
              <a:rPr lang="es-MX" dirty="0" smtClean="0"/>
              <a:t>Los OKR son una forma de implementación de la estrategia. Si el líder no está involucrado, el resto del equipo dejará que se diluyan.</a:t>
            </a:r>
          </a:p>
          <a:p>
            <a:r>
              <a:rPr lang="es-MX" dirty="0" smtClean="0"/>
              <a:t>Como en la gestión de proyecto , </a:t>
            </a:r>
            <a:r>
              <a:rPr lang="es-MX" b="1" dirty="0" smtClean="0"/>
              <a:t>seguir la guía al pie de la letra </a:t>
            </a:r>
            <a:r>
              <a:rPr lang="es-MX" dirty="0" smtClean="0"/>
              <a:t>es un riesgo. Adapte esta técnica a su realidad no al revés.</a:t>
            </a:r>
          </a:p>
          <a:p>
            <a:r>
              <a:rPr lang="es-MX" b="1" dirty="0" smtClean="0"/>
              <a:t>Mover </a:t>
            </a:r>
            <a:r>
              <a:rPr lang="es-MX" dirty="0" smtClean="0"/>
              <a:t>los OKR de un trimestre a otro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0832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2" t="6782" r="11552" b="8651"/>
          <a:stretch/>
        </p:blipFill>
        <p:spPr>
          <a:xfrm>
            <a:off x="1658984" y="722040"/>
            <a:ext cx="8928660" cy="5060152"/>
          </a:xfrm>
        </p:spPr>
      </p:pic>
    </p:spTree>
    <p:extLst>
      <p:ext uri="{BB962C8B-B14F-4D97-AF65-F5344CB8AC3E}">
        <p14:creationId xmlns:p14="http://schemas.microsoft.com/office/powerpoint/2010/main" val="73373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35" y="646371"/>
            <a:ext cx="10925771" cy="5558486"/>
          </a:xfrm>
        </p:spPr>
      </p:pic>
    </p:spTree>
    <p:extLst>
      <p:ext uri="{BB962C8B-B14F-4D97-AF65-F5344CB8AC3E}">
        <p14:creationId xmlns:p14="http://schemas.microsoft.com/office/powerpoint/2010/main" val="2111716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997" y="1129937"/>
            <a:ext cx="8697911" cy="5180694"/>
          </a:xfrm>
        </p:spPr>
      </p:pic>
    </p:spTree>
    <p:extLst>
      <p:ext uri="{BB962C8B-B14F-4D97-AF65-F5344CB8AC3E}">
        <p14:creationId xmlns:p14="http://schemas.microsoft.com/office/powerpoint/2010/main" val="105649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10737273" cy="1143000"/>
          </a:xfrm>
        </p:spPr>
        <p:txBody>
          <a:bodyPr>
            <a:normAutofit/>
          </a:bodyPr>
          <a:lstStyle/>
          <a:p>
            <a:r>
              <a:rPr lang="es-MX" sz="2800" dirty="0"/>
              <a:t>Del Propósito Estratégico a la Medición de Resultados e Incidencia Cívica</a:t>
            </a:r>
            <a:br>
              <a:rPr lang="es-MX" sz="2800" dirty="0"/>
            </a:br>
            <a:endParaRPr lang="es-MX" sz="2800" dirty="0"/>
          </a:p>
        </p:txBody>
      </p:sp>
      <p:sp>
        <p:nvSpPr>
          <p:cNvPr id="4" name="Rounded Rectangle 3"/>
          <p:cNvSpPr>
            <a:spLocks noGrp="1"/>
          </p:cNvSpPr>
          <p:nvPr>
            <p:ph idx="1"/>
          </p:nvPr>
        </p:nvSpPr>
        <p:spPr>
          <a:xfrm>
            <a:off x="457199" y="1600200"/>
            <a:ext cx="11055927" cy="4525963"/>
          </a:xfrm>
          <a:prstGeom prst="roundRect">
            <a:avLst/>
          </a:prstGeom>
          <a:solidFill>
            <a:srgbClr val="1C3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Bef>
                <a:spcPts val="800"/>
              </a:spcBef>
              <a:defRPr sz="1300">
                <a:solidFill>
                  <a:srgbClr val="C8D7E6"/>
                </a:solidFill>
                <a:latin typeface="Arial"/>
              </a:defRPr>
            </a:pPr>
            <a:r>
              <a:rPr sz="2400" dirty="0" smtClean="0"/>
              <a:t> </a:t>
            </a:r>
            <a:r>
              <a:rPr sz="3600" dirty="0" err="1" smtClean="0"/>
              <a:t>Análisis</a:t>
            </a:r>
            <a:r>
              <a:rPr lang="es-MX" sz="3600" dirty="0" smtClean="0"/>
              <a:t> de</a:t>
            </a:r>
            <a:r>
              <a:rPr sz="3600" dirty="0" smtClean="0"/>
              <a:t> </a:t>
            </a:r>
            <a:r>
              <a:rPr sz="3600" dirty="0" err="1" smtClean="0"/>
              <a:t>caso</a:t>
            </a:r>
            <a:r>
              <a:rPr sz="3600" dirty="0"/>
              <a:t>: 'Del </a:t>
            </a:r>
            <a:r>
              <a:rPr sz="3600" dirty="0" err="1"/>
              <a:t>voto</a:t>
            </a:r>
            <a:r>
              <a:rPr sz="3600" dirty="0"/>
              <a:t> a la </a:t>
            </a:r>
            <a:r>
              <a:rPr sz="3600" dirty="0" err="1"/>
              <a:t>incidencia</a:t>
            </a:r>
            <a:r>
              <a:rPr sz="3600" dirty="0"/>
              <a:t>' </a:t>
            </a:r>
            <a:endParaRPr lang="es-MX" sz="3600" dirty="0" smtClean="0"/>
          </a:p>
          <a:p>
            <a:pPr algn="ctr">
              <a:spcBef>
                <a:spcPts val="800"/>
              </a:spcBef>
              <a:defRPr sz="1300">
                <a:solidFill>
                  <a:srgbClr val="C8D7E6"/>
                </a:solidFill>
                <a:latin typeface="Arial"/>
              </a:defRPr>
            </a:pPr>
            <a:r>
              <a:rPr sz="3600" dirty="0" err="1" smtClean="0"/>
              <a:t>Consejo</a:t>
            </a:r>
            <a:r>
              <a:rPr sz="3600" dirty="0" smtClean="0"/>
              <a:t> </a:t>
            </a:r>
            <a:r>
              <a:rPr sz="3600" dirty="0" err="1"/>
              <a:t>Juvenil</a:t>
            </a:r>
            <a:r>
              <a:rPr sz="3600" dirty="0"/>
              <a:t> de </a:t>
            </a:r>
            <a:r>
              <a:rPr sz="3600" dirty="0" err="1"/>
              <a:t>Jocotepec</a:t>
            </a:r>
            <a:r>
              <a:rPr sz="3600" dirty="0"/>
              <a:t> (2024-2026).</a:t>
            </a:r>
          </a:p>
        </p:txBody>
      </p:sp>
    </p:spTree>
    <p:extLst>
      <p:ext uri="{BB962C8B-B14F-4D97-AF65-F5344CB8AC3E}">
        <p14:creationId xmlns:p14="http://schemas.microsoft.com/office/powerpoint/2010/main" val="169321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48A0F"/>
                </a:solidFill>
                <a:latin typeface="Arial"/>
              </a:defRPr>
            </a:pPr>
            <a:r>
              <a:t>FUNDAMENTOS TEÓRICOS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728655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42337"/>
                </a:solidFill>
                <a:latin typeface="Georgia"/>
              </a:defRPr>
            </a:pPr>
            <a:r>
              <a:rPr sz="2400" dirty="0"/>
              <a:t>La </a:t>
            </a:r>
            <a:r>
              <a:rPr sz="2400" dirty="0" err="1"/>
              <a:t>metodología</a:t>
            </a:r>
            <a:r>
              <a:rPr sz="2400" dirty="0"/>
              <a:t> OKR </a:t>
            </a:r>
            <a:r>
              <a:rPr sz="2400" dirty="0" err="1"/>
              <a:t>conecta</a:t>
            </a:r>
            <a:r>
              <a:rPr sz="2400" dirty="0"/>
              <a:t> el </a:t>
            </a:r>
            <a:r>
              <a:rPr sz="2400" dirty="0" err="1"/>
              <a:t>propósito</a:t>
            </a:r>
            <a:r>
              <a:rPr sz="2400" dirty="0"/>
              <a:t> con </a:t>
            </a:r>
            <a:r>
              <a:rPr sz="2400" dirty="0" err="1"/>
              <a:t>métricas</a:t>
            </a:r>
            <a:r>
              <a:rPr sz="2400" dirty="0"/>
              <a:t> </a:t>
            </a:r>
            <a:r>
              <a:rPr sz="2400" dirty="0" err="1"/>
              <a:t>trimestrales</a:t>
            </a:r>
            <a:r>
              <a:rPr sz="2400" dirty="0"/>
              <a:t> </a:t>
            </a:r>
            <a:r>
              <a:rPr sz="2400" dirty="0" err="1"/>
              <a:t>concretas</a:t>
            </a:r>
            <a:endParaRPr sz="2400" dirty="0"/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19050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28416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640080" rIns="182880" rtlCol="0" anchor="ctr"/>
          <a:lstStyle/>
          <a:p>
            <a:pPr algn="ctr">
              <a:defRPr sz="1100" b="1">
                <a:solidFill>
                  <a:srgbClr val="0066A1"/>
                </a:solidFill>
                <a:latin typeface="Arial"/>
              </a:defRPr>
            </a:pPr>
            <a:r>
              <a:rPr sz="1400" dirty="0"/>
              <a:t>El </a:t>
            </a:r>
            <a:r>
              <a:rPr sz="1400" dirty="0" err="1"/>
              <a:t>Porqué</a:t>
            </a:r>
            <a:r>
              <a:rPr sz="1400" dirty="0"/>
              <a:t> • </a:t>
            </a:r>
            <a:r>
              <a:rPr sz="1400" dirty="0" err="1"/>
              <a:t>Orientación</a:t>
            </a:r>
            <a:r>
              <a:rPr sz="1400" dirty="0"/>
              <a:t> </a:t>
            </a:r>
            <a:r>
              <a:rPr sz="1400" dirty="0" err="1"/>
              <a:t>Estratégica</a:t>
            </a:r>
            <a:endParaRPr sz="1400" dirty="0"/>
          </a:p>
          <a:p>
            <a:pPr>
              <a:spcBef>
                <a:spcPts val="800"/>
              </a:spcBef>
              <a:defRPr sz="1100">
                <a:solidFill>
                  <a:srgbClr val="142337"/>
                </a:solidFill>
                <a:latin typeface="Arial"/>
              </a:defRPr>
            </a:pPr>
            <a:r>
              <a:rPr sz="1400" dirty="0" err="1"/>
              <a:t>Misión</a:t>
            </a:r>
            <a:r>
              <a:rPr sz="1400" dirty="0"/>
              <a:t> </a:t>
            </a:r>
            <a:r>
              <a:rPr sz="1400" dirty="0" err="1"/>
              <a:t>amplia</a:t>
            </a:r>
            <a:r>
              <a:rPr sz="1400" dirty="0"/>
              <a:t> a largo </a:t>
            </a:r>
            <a:r>
              <a:rPr sz="1400" dirty="0" err="1"/>
              <a:t>plazo</a:t>
            </a:r>
            <a:r>
              <a:rPr sz="1400" dirty="0"/>
              <a:t> que da </a:t>
            </a:r>
            <a:r>
              <a:rPr sz="1400" dirty="0" err="1"/>
              <a:t>sentido</a:t>
            </a:r>
            <a:r>
              <a:rPr sz="1400" dirty="0"/>
              <a:t> a la </a:t>
            </a:r>
            <a:r>
              <a:rPr sz="1400" dirty="0" err="1"/>
              <a:t>organización</a:t>
            </a:r>
            <a:r>
              <a:rPr sz="1400" dirty="0"/>
              <a:t> (</a:t>
            </a:r>
            <a:r>
              <a:rPr sz="1400" dirty="0" err="1"/>
              <a:t>ej</a:t>
            </a:r>
            <a:r>
              <a:rPr sz="1400" dirty="0"/>
              <a:t>. </a:t>
            </a:r>
            <a:r>
              <a:rPr sz="1400" dirty="0" err="1"/>
              <a:t>organizar</a:t>
            </a:r>
            <a:r>
              <a:rPr sz="1400" dirty="0"/>
              <a:t> la </a:t>
            </a:r>
            <a:r>
              <a:rPr sz="1400" dirty="0" err="1"/>
              <a:t>información</a:t>
            </a:r>
            <a:r>
              <a:rPr sz="1400" dirty="0"/>
              <a:t> </a:t>
            </a:r>
            <a:r>
              <a:rPr sz="1400" dirty="0" err="1"/>
              <a:t>mundial</a:t>
            </a:r>
            <a:r>
              <a:rPr sz="1400" dirty="0"/>
              <a:t> </a:t>
            </a:r>
            <a:r>
              <a:rPr sz="1400" dirty="0" err="1"/>
              <a:t>en</a:t>
            </a:r>
            <a:r>
              <a:rPr sz="1400" dirty="0"/>
              <a:t> Google). </a:t>
            </a:r>
            <a:r>
              <a:rPr sz="1400" dirty="0" err="1"/>
              <a:t>Nace</a:t>
            </a:r>
            <a:r>
              <a:rPr sz="1400" dirty="0"/>
              <a:t> de la </a:t>
            </a:r>
            <a:r>
              <a:rPr sz="1400" dirty="0" err="1"/>
              <a:t>visión</a:t>
            </a:r>
            <a:r>
              <a:rPr sz="1400" dirty="0"/>
              <a:t> </a:t>
            </a:r>
            <a:r>
              <a:rPr sz="1400" dirty="0" err="1"/>
              <a:t>directiva</a:t>
            </a:r>
            <a:r>
              <a:rPr sz="1400" dirty="0"/>
              <a:t> y </a:t>
            </a:r>
            <a:r>
              <a:rPr sz="1400" dirty="0" err="1"/>
              <a:t>sostiene</a:t>
            </a:r>
            <a:r>
              <a:rPr sz="1400" dirty="0"/>
              <a:t> la </a:t>
            </a:r>
            <a:r>
              <a:rPr sz="1400" dirty="0" err="1"/>
              <a:t>cultura</a:t>
            </a:r>
            <a:r>
              <a:rPr sz="1400"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3328416" cy="548640"/>
          </a:xfrm>
          <a:prstGeom prst="roundRect">
            <a:avLst/>
          </a:prstGeom>
          <a:solidFill>
            <a:srgbClr val="1423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2800" dirty="0"/>
              <a:t>PROPÓSITO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25696" y="1645920"/>
            <a:ext cx="3328416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640080" rIns="182880" rtlCol="0" anchor="ctr"/>
          <a:lstStyle/>
          <a:p>
            <a:pPr algn="ctr">
              <a:defRPr sz="1100" b="1">
                <a:solidFill>
                  <a:srgbClr val="0066A1"/>
                </a:solidFill>
                <a:latin typeface="Arial"/>
              </a:defRPr>
            </a:pPr>
            <a:r>
              <a:rPr sz="1600" dirty="0"/>
              <a:t>El </a:t>
            </a:r>
            <a:r>
              <a:rPr sz="1600" dirty="0" err="1"/>
              <a:t>Qué</a:t>
            </a:r>
            <a:r>
              <a:rPr sz="1600" dirty="0"/>
              <a:t> • </a:t>
            </a:r>
            <a:r>
              <a:rPr sz="1600" dirty="0" err="1"/>
              <a:t>Cualitativos</a:t>
            </a:r>
            <a:r>
              <a:rPr sz="1600" dirty="0"/>
              <a:t> e </a:t>
            </a:r>
            <a:r>
              <a:rPr sz="1600" dirty="0" err="1"/>
              <a:t>Inspiradores</a:t>
            </a:r>
            <a:endParaRPr sz="1600" dirty="0"/>
          </a:p>
          <a:p>
            <a:pPr>
              <a:spcBef>
                <a:spcPts val="800"/>
              </a:spcBef>
              <a:defRPr sz="1100">
                <a:solidFill>
                  <a:srgbClr val="142337"/>
                </a:solidFill>
                <a:latin typeface="Arial"/>
              </a:defRPr>
            </a:pPr>
            <a:r>
              <a:rPr sz="1600" dirty="0" err="1"/>
              <a:t>Metas</a:t>
            </a:r>
            <a:r>
              <a:rPr sz="1600" dirty="0"/>
              <a:t> </a:t>
            </a:r>
            <a:r>
              <a:rPr sz="1600" dirty="0" err="1"/>
              <a:t>concretas</a:t>
            </a:r>
            <a:r>
              <a:rPr sz="1600" dirty="0"/>
              <a:t>, </a:t>
            </a:r>
            <a:r>
              <a:rPr sz="1600" dirty="0" err="1"/>
              <a:t>ambiciosas</a:t>
            </a:r>
            <a:r>
              <a:rPr sz="1600" dirty="0"/>
              <a:t> y a </a:t>
            </a:r>
            <a:r>
              <a:rPr sz="1600" dirty="0" err="1"/>
              <a:t>corto</a:t>
            </a:r>
            <a:r>
              <a:rPr sz="1600" dirty="0"/>
              <a:t> </a:t>
            </a:r>
            <a:r>
              <a:rPr sz="1600" dirty="0" err="1"/>
              <a:t>plazo</a:t>
            </a:r>
            <a:r>
              <a:rPr sz="1600" dirty="0"/>
              <a:t> (</a:t>
            </a:r>
            <a:r>
              <a:rPr sz="1600" dirty="0" err="1"/>
              <a:t>trimestrales</a:t>
            </a:r>
            <a:r>
              <a:rPr sz="1600" dirty="0"/>
              <a:t>). </a:t>
            </a:r>
            <a:r>
              <a:rPr sz="1600" dirty="0" err="1"/>
              <a:t>Responden</a:t>
            </a:r>
            <a:r>
              <a:rPr sz="1600" dirty="0"/>
              <a:t> a </a:t>
            </a:r>
            <a:r>
              <a:rPr sz="1600" dirty="0" err="1"/>
              <a:t>qué</a:t>
            </a:r>
            <a:r>
              <a:rPr sz="1600" dirty="0"/>
              <a:t> se </a:t>
            </a:r>
            <a:r>
              <a:rPr sz="1600" dirty="0" err="1"/>
              <a:t>quiere</a:t>
            </a:r>
            <a:r>
              <a:rPr sz="1600" dirty="0"/>
              <a:t> </a:t>
            </a:r>
            <a:r>
              <a:rPr sz="1600" dirty="0" err="1"/>
              <a:t>lograr</a:t>
            </a:r>
            <a:r>
              <a:rPr sz="1600" dirty="0"/>
              <a:t> de forma </a:t>
            </a:r>
            <a:r>
              <a:rPr sz="1600" dirty="0" err="1"/>
              <a:t>significativa</a:t>
            </a:r>
            <a:r>
              <a:rPr sz="1600" dirty="0"/>
              <a:t> para </a:t>
            </a:r>
            <a:r>
              <a:rPr sz="1600" dirty="0" err="1"/>
              <a:t>movilizar</a:t>
            </a:r>
            <a:r>
              <a:rPr sz="1600" dirty="0"/>
              <a:t> a </a:t>
            </a:r>
            <a:r>
              <a:rPr sz="1600" dirty="0" err="1"/>
              <a:t>los</a:t>
            </a:r>
            <a:r>
              <a:rPr sz="1600" dirty="0"/>
              <a:t> </a:t>
            </a:r>
            <a:r>
              <a:rPr sz="1600" dirty="0" err="1"/>
              <a:t>equipos</a:t>
            </a:r>
            <a:r>
              <a:rPr sz="1600" dirty="0"/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25696" y="1645920"/>
            <a:ext cx="3328416" cy="548640"/>
          </a:xfrm>
          <a:prstGeom prst="roundRect">
            <a:avLst/>
          </a:prstGeom>
          <a:solidFill>
            <a:srgbClr val="006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2800" dirty="0"/>
              <a:t>OBJETIVOS (O)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19872" y="1645920"/>
            <a:ext cx="3328416" cy="2926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640080" rIns="182880" rtlCol="0" anchor="ctr"/>
          <a:lstStyle/>
          <a:p>
            <a:pPr algn="ctr">
              <a:defRPr sz="1100" b="1">
                <a:solidFill>
                  <a:srgbClr val="0066A1"/>
                </a:solidFill>
                <a:latin typeface="Arial"/>
              </a:defRPr>
            </a:pPr>
            <a:r>
              <a:rPr sz="1600" dirty="0"/>
              <a:t>El </a:t>
            </a:r>
            <a:r>
              <a:rPr sz="1600" dirty="0" err="1"/>
              <a:t>Cómo</a:t>
            </a:r>
            <a:r>
              <a:rPr sz="1600" dirty="0"/>
              <a:t> • </a:t>
            </a:r>
            <a:r>
              <a:rPr sz="1600" dirty="0" err="1"/>
              <a:t>Cuantitativos</a:t>
            </a:r>
            <a:r>
              <a:rPr sz="1600" dirty="0"/>
              <a:t> y </a:t>
            </a:r>
            <a:r>
              <a:rPr sz="1600" dirty="0" err="1"/>
              <a:t>Verificables</a:t>
            </a:r>
            <a:endParaRPr sz="1600" dirty="0"/>
          </a:p>
          <a:p>
            <a:pPr>
              <a:spcBef>
                <a:spcPts val="800"/>
              </a:spcBef>
              <a:defRPr sz="1100">
                <a:solidFill>
                  <a:srgbClr val="142337"/>
                </a:solidFill>
                <a:latin typeface="Arial"/>
              </a:defRPr>
            </a:pPr>
            <a:r>
              <a:rPr sz="1600" dirty="0"/>
              <a:t>De 3 a 5 </a:t>
            </a:r>
            <a:r>
              <a:rPr sz="1600" dirty="0" err="1"/>
              <a:t>métricas</a:t>
            </a:r>
            <a:r>
              <a:rPr sz="1600" dirty="0"/>
              <a:t> </a:t>
            </a:r>
            <a:r>
              <a:rPr sz="1600" dirty="0" err="1"/>
              <a:t>numéricas</a:t>
            </a:r>
            <a:r>
              <a:rPr sz="1600" dirty="0"/>
              <a:t> </a:t>
            </a:r>
            <a:r>
              <a:rPr sz="1600" dirty="0" err="1"/>
              <a:t>por</a:t>
            </a:r>
            <a:r>
              <a:rPr sz="1600" dirty="0"/>
              <a:t> </a:t>
            </a:r>
            <a:r>
              <a:rPr sz="1600" dirty="0" err="1"/>
              <a:t>objetivo</a:t>
            </a:r>
            <a:r>
              <a:rPr sz="1600" dirty="0"/>
              <a:t>. </a:t>
            </a:r>
            <a:r>
              <a:rPr sz="1600" dirty="0" err="1"/>
              <a:t>Miden</a:t>
            </a:r>
            <a:r>
              <a:rPr sz="1600" dirty="0"/>
              <a:t> el </a:t>
            </a:r>
            <a:r>
              <a:rPr sz="1600" dirty="0" err="1"/>
              <a:t>progreso</a:t>
            </a:r>
            <a:r>
              <a:rPr sz="1600" dirty="0"/>
              <a:t> real. Se </a:t>
            </a:r>
            <a:r>
              <a:rPr sz="1600" dirty="0" err="1"/>
              <a:t>busca</a:t>
            </a:r>
            <a:r>
              <a:rPr sz="1600" dirty="0"/>
              <a:t> un </a:t>
            </a:r>
            <a:r>
              <a:rPr sz="1600" dirty="0" err="1"/>
              <a:t>cumplimiento</a:t>
            </a:r>
            <a:r>
              <a:rPr sz="1600" dirty="0"/>
              <a:t> del 70-100% para </a:t>
            </a:r>
            <a:r>
              <a:rPr sz="1600" dirty="0" err="1"/>
              <a:t>promover</a:t>
            </a:r>
            <a:r>
              <a:rPr sz="1600" dirty="0"/>
              <a:t> </a:t>
            </a:r>
            <a:r>
              <a:rPr sz="1600" dirty="0" err="1"/>
              <a:t>metas</a:t>
            </a:r>
            <a:r>
              <a:rPr sz="1600" dirty="0"/>
              <a:t> </a:t>
            </a:r>
            <a:r>
              <a:rPr sz="1600" dirty="0" err="1"/>
              <a:t>desafiantes</a:t>
            </a:r>
            <a:r>
              <a:rPr sz="1600" dirty="0"/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19872" y="1645920"/>
            <a:ext cx="3328416" cy="548640"/>
          </a:xfrm>
          <a:prstGeom prst="roundRect">
            <a:avLst/>
          </a:prstGeom>
          <a:solidFill>
            <a:srgbClr val="D48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 b="1">
                <a:solidFill>
                  <a:srgbClr val="FFFFFF"/>
                </a:solidFill>
                <a:latin typeface="Arial"/>
              </a:defRPr>
            </a:pPr>
            <a:r>
              <a:rPr sz="2000" dirty="0"/>
              <a:t>RESULTADOS CLAVE (KR)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4754880"/>
            <a:ext cx="10728655" cy="1554480"/>
          </a:xfrm>
          <a:prstGeom prst="roundRect">
            <a:avLst/>
          </a:prstGeom>
          <a:solidFill>
            <a:srgbClr val="E6F2FA"/>
          </a:solidFill>
          <a:ln w="12700">
            <a:solidFill>
              <a:srgbClr val="0066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137160" rIns="274320" rtlCol="0" anchor="ctr"/>
          <a:lstStyle/>
          <a:p>
            <a:pPr algn="just">
              <a:defRPr sz="1400" b="1">
                <a:solidFill>
                  <a:srgbClr val="142337"/>
                </a:solidFill>
                <a:latin typeface="Georgia"/>
              </a:defRPr>
            </a:pPr>
            <a:r>
              <a:rPr sz="1400" dirty="0" err="1"/>
              <a:t>Cultura</a:t>
            </a:r>
            <a:r>
              <a:rPr sz="1400" dirty="0"/>
              <a:t> CFR y </a:t>
            </a:r>
            <a:r>
              <a:rPr sz="1400" dirty="0" err="1"/>
              <a:t>Enfoque</a:t>
            </a:r>
            <a:r>
              <a:rPr sz="1400" dirty="0"/>
              <a:t> </a:t>
            </a:r>
            <a:r>
              <a:rPr sz="1400" dirty="0" smtClean="0"/>
              <a:t>Bottom-Up</a:t>
            </a:r>
            <a:endParaRPr sz="1400" dirty="0"/>
          </a:p>
          <a:p>
            <a:pPr>
              <a:spcBef>
                <a:spcPts val="400"/>
              </a:spcBef>
              <a:defRPr sz="1100">
                <a:solidFill>
                  <a:srgbClr val="142337"/>
                </a:solidFill>
                <a:latin typeface="Arial"/>
              </a:defRPr>
            </a:pPr>
            <a:r>
              <a:rPr sz="1400" dirty="0"/>
              <a:t>• CFR (</a:t>
            </a:r>
            <a:r>
              <a:rPr sz="1400" dirty="0" err="1"/>
              <a:t>Conversaciones</a:t>
            </a:r>
            <a:r>
              <a:rPr sz="1400" dirty="0"/>
              <a:t>, Feedback y </a:t>
            </a:r>
            <a:r>
              <a:rPr sz="1400" dirty="0" err="1"/>
              <a:t>Reconocimiento</a:t>
            </a:r>
            <a:r>
              <a:rPr sz="1400" dirty="0"/>
              <a:t>): </a:t>
            </a:r>
            <a:r>
              <a:rPr sz="1400" dirty="0" err="1"/>
              <a:t>Diálogo</a:t>
            </a:r>
            <a:r>
              <a:rPr sz="1400" dirty="0"/>
              <a:t> continuo entre </a:t>
            </a:r>
            <a:r>
              <a:rPr sz="1400" dirty="0" err="1"/>
              <a:t>líderes</a:t>
            </a:r>
            <a:r>
              <a:rPr sz="1400" dirty="0"/>
              <a:t> y </a:t>
            </a:r>
            <a:r>
              <a:rPr sz="1400" dirty="0" err="1"/>
              <a:t>colaboradores</a:t>
            </a:r>
            <a:r>
              <a:rPr sz="1400" dirty="0"/>
              <a:t> para </a:t>
            </a:r>
            <a:r>
              <a:rPr sz="1400" dirty="0" err="1"/>
              <a:t>mentoría</a:t>
            </a:r>
            <a:r>
              <a:rPr sz="1400" dirty="0"/>
              <a:t> y </a:t>
            </a:r>
            <a:r>
              <a:rPr sz="1400" dirty="0" err="1"/>
              <a:t>alineamiento</a:t>
            </a:r>
            <a:r>
              <a:rPr sz="1400" dirty="0"/>
              <a:t>.</a:t>
            </a:r>
            <a:br>
              <a:rPr sz="1400" dirty="0"/>
            </a:br>
            <a:r>
              <a:rPr sz="1400" dirty="0"/>
              <a:t>• </a:t>
            </a:r>
            <a:r>
              <a:rPr sz="1400" dirty="0" err="1"/>
              <a:t>Enfoque</a:t>
            </a:r>
            <a:r>
              <a:rPr sz="1400" dirty="0"/>
              <a:t> Bottom-Up: Los </a:t>
            </a:r>
            <a:r>
              <a:rPr sz="1400" dirty="0" err="1"/>
              <a:t>objetivos</a:t>
            </a:r>
            <a:r>
              <a:rPr sz="1400" dirty="0"/>
              <a:t> son </a:t>
            </a:r>
            <a:r>
              <a:rPr sz="1400" dirty="0" err="1"/>
              <a:t>públicos</a:t>
            </a:r>
            <a:r>
              <a:rPr sz="1400" dirty="0"/>
              <a:t> y </a:t>
            </a:r>
            <a:r>
              <a:rPr sz="1400" dirty="0" err="1"/>
              <a:t>transversales</a:t>
            </a:r>
            <a:r>
              <a:rPr sz="1400" dirty="0"/>
              <a:t>; </a:t>
            </a:r>
            <a:r>
              <a:rPr sz="1400" dirty="0" err="1"/>
              <a:t>cualquier</a:t>
            </a:r>
            <a:r>
              <a:rPr sz="1400" dirty="0"/>
              <a:t> </a:t>
            </a:r>
            <a:r>
              <a:rPr sz="1400" dirty="0" err="1"/>
              <a:t>integrante</a:t>
            </a:r>
            <a:r>
              <a:rPr sz="1400" dirty="0"/>
              <a:t> </a:t>
            </a:r>
            <a:r>
              <a:rPr sz="1400" dirty="0" err="1"/>
              <a:t>puede</a:t>
            </a:r>
            <a:r>
              <a:rPr sz="1400" dirty="0"/>
              <a:t> </a:t>
            </a:r>
            <a:r>
              <a:rPr sz="1400" dirty="0" err="1"/>
              <a:t>proponer</a:t>
            </a:r>
            <a:r>
              <a:rPr sz="1400" dirty="0"/>
              <a:t> OKRs e </a:t>
            </a:r>
            <a:r>
              <a:rPr sz="1400" dirty="0" err="1"/>
              <a:t>impulsarlos</a:t>
            </a:r>
            <a:r>
              <a:rPr sz="1400" dirty="0"/>
              <a:t>.</a:t>
            </a:r>
            <a:br>
              <a:rPr sz="1400" dirty="0"/>
            </a:br>
            <a:r>
              <a:rPr sz="1400" dirty="0"/>
              <a:t>• </a:t>
            </a:r>
            <a:r>
              <a:rPr sz="1400" dirty="0" err="1"/>
              <a:t>Superpoderes</a:t>
            </a:r>
            <a:r>
              <a:rPr sz="1400" dirty="0"/>
              <a:t> OKR: </a:t>
            </a:r>
            <a:r>
              <a:rPr sz="1400" dirty="0" err="1"/>
              <a:t>Foco</a:t>
            </a:r>
            <a:r>
              <a:rPr sz="1400" dirty="0"/>
              <a:t> </a:t>
            </a:r>
            <a:r>
              <a:rPr sz="1400" dirty="0" err="1"/>
              <a:t>en</a:t>
            </a:r>
            <a:r>
              <a:rPr sz="1400" dirty="0"/>
              <a:t> </a:t>
            </a:r>
            <a:r>
              <a:rPr sz="1400" dirty="0" err="1"/>
              <a:t>prioridades</a:t>
            </a:r>
            <a:r>
              <a:rPr sz="1400" dirty="0"/>
              <a:t>, </a:t>
            </a:r>
            <a:r>
              <a:rPr sz="1400" dirty="0" err="1"/>
              <a:t>colaboración</a:t>
            </a:r>
            <a:r>
              <a:rPr sz="1400" dirty="0"/>
              <a:t> </a:t>
            </a:r>
            <a:r>
              <a:rPr sz="1400" dirty="0" err="1"/>
              <a:t>conectada</a:t>
            </a:r>
            <a:r>
              <a:rPr sz="1400" dirty="0"/>
              <a:t>, </a:t>
            </a:r>
            <a:r>
              <a:rPr sz="1400" dirty="0" err="1"/>
              <a:t>responsabilidad</a:t>
            </a:r>
            <a:r>
              <a:rPr sz="1400" dirty="0"/>
              <a:t> </a:t>
            </a:r>
            <a:r>
              <a:rPr sz="1400" dirty="0" err="1" smtClean="0"/>
              <a:t>voluntaria</a:t>
            </a:r>
            <a:r>
              <a:rPr sz="1400" dirty="0" smtClean="0"/>
              <a:t> </a:t>
            </a:r>
            <a:r>
              <a:rPr sz="1400" dirty="0"/>
              <a:t>y </a:t>
            </a:r>
            <a:r>
              <a:rPr sz="1400" dirty="0" err="1"/>
              <a:t>exigencia</a:t>
            </a:r>
            <a:r>
              <a:rPr sz="1400" dirty="0"/>
              <a:t> continua.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48A0F"/>
                </a:solidFill>
                <a:latin typeface="Arial"/>
              </a:defRPr>
            </a:pPr>
            <a:r>
              <a:t>CASO JOCOTEPEC: DIAGNÓSTICO Y OBJETIVOS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728655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42337"/>
                </a:solidFill>
                <a:latin typeface="Georgia"/>
              </a:defRPr>
            </a:pPr>
            <a:r>
              <a:t>Jocotepec estructuró un OKR público para mitigar 4 riesgos de integridad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19050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711691"/>
              </p:ext>
            </p:extLst>
          </p:nvPr>
        </p:nvGraphicFramePr>
        <p:xfrm>
          <a:off x="731520" y="1645920"/>
          <a:ext cx="10728655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76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2688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ÁMBITO DE GESTIÓN</a:t>
                      </a:r>
                    </a:p>
                  </a:txBody>
                  <a:tcPr>
                    <a:solidFill>
                      <a:srgbClr val="14233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CONDICIÓN PREVIA (DIAGNÓSTICO)</a:t>
                      </a:r>
                    </a:p>
                  </a:txBody>
                  <a:tcPr>
                    <a:solidFill>
                      <a:srgbClr val="14233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RIESGO DE INTEGRIDAD</a:t>
                      </a:r>
                    </a:p>
                  </a:txBody>
                  <a:tcPr>
                    <a:solidFill>
                      <a:srgbClr val="14233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CONTROL ESTRUCTURADO (OKR)</a:t>
                      </a:r>
                    </a:p>
                  </a:txBody>
                  <a:tcPr>
                    <a:solidFill>
                      <a:srgbClr val="1423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142337"/>
                          </a:solidFill>
                          <a:latin typeface="Arial"/>
                        </a:defRPr>
                      </a:pPr>
                      <a:r>
                        <a:rPr sz="1400" dirty="0" err="1"/>
                        <a:t>Representación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Juvenil</a:t>
                      </a:r>
                      <a:endParaRPr sz="1400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0">
                          <a:solidFill>
                            <a:srgbClr val="142337"/>
                          </a:solidFill>
                          <a:latin typeface="Arial"/>
                        </a:defRPr>
                      </a:pPr>
                      <a:r>
                        <a:rPr sz="1400" dirty="0" err="1"/>
                        <a:t>Selección</a:t>
                      </a:r>
                      <a:r>
                        <a:rPr sz="1400" dirty="0"/>
                        <a:t> de </a:t>
                      </a:r>
                      <a:r>
                        <a:rPr sz="1400" dirty="0" err="1"/>
                        <a:t>liderazgo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por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designación</a:t>
                      </a:r>
                      <a:r>
                        <a:rPr sz="1400" dirty="0"/>
                        <a:t> de </a:t>
                      </a:r>
                      <a:r>
                        <a:rPr sz="1400" dirty="0" err="1"/>
                        <a:t>sectores</a:t>
                      </a:r>
                      <a:r>
                        <a:rPr sz="1400" dirty="0"/>
                        <a:t> sin </a:t>
                      </a:r>
                      <a:r>
                        <a:rPr sz="1400" dirty="0" err="1"/>
                        <a:t>voto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directo</a:t>
                      </a:r>
                      <a:r>
                        <a:rPr sz="1400" dirty="0"/>
                        <a:t>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0">
                          <a:solidFill>
                            <a:srgbClr val="142337"/>
                          </a:solidFill>
                          <a:latin typeface="Arial"/>
                        </a:defRPr>
                      </a:pPr>
                      <a:r>
                        <a:rPr sz="1400" dirty="0" err="1"/>
                        <a:t>Favoritismo</a:t>
                      </a:r>
                      <a:r>
                        <a:rPr sz="1400" dirty="0"/>
                        <a:t> real o </a:t>
                      </a:r>
                      <a:r>
                        <a:rPr sz="1400" dirty="0" err="1"/>
                        <a:t>percibido</a:t>
                      </a:r>
                      <a:r>
                        <a:rPr sz="1400" dirty="0"/>
                        <a:t>; </a:t>
                      </a:r>
                      <a:r>
                        <a:rPr sz="1400" dirty="0" err="1"/>
                        <a:t>baja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legitimidad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cívica</a:t>
                      </a:r>
                      <a:r>
                        <a:rPr sz="1400" dirty="0"/>
                        <a:t>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0066A1"/>
                          </a:solidFill>
                          <a:latin typeface="Arial"/>
                        </a:defRPr>
                      </a:pPr>
                      <a:r>
                        <a:rPr sz="1400"/>
                        <a:t>Elección pública abierta con boletas, urnas y cómputo transparente.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142337"/>
                          </a:solidFill>
                          <a:latin typeface="Arial"/>
                        </a:defRPr>
                      </a:pPr>
                      <a:r>
                        <a:rPr sz="1400"/>
                        <a:t>Agenda Pública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0">
                          <a:solidFill>
                            <a:srgbClr val="142337"/>
                          </a:solidFill>
                          <a:latin typeface="Arial"/>
                        </a:defRPr>
                      </a:pPr>
                      <a:r>
                        <a:rPr sz="1400" dirty="0" err="1"/>
                        <a:t>Ausencia</a:t>
                      </a:r>
                      <a:r>
                        <a:rPr sz="1400" dirty="0"/>
                        <a:t> de </a:t>
                      </a:r>
                      <a:r>
                        <a:rPr sz="1400" dirty="0" err="1"/>
                        <a:t>una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ruta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colegiada</a:t>
                      </a:r>
                      <a:r>
                        <a:rPr sz="1400" dirty="0"/>
                        <a:t> y </a:t>
                      </a:r>
                      <a:r>
                        <a:rPr sz="1400" dirty="0" err="1"/>
                        <a:t>documentada</a:t>
                      </a:r>
                      <a:r>
                        <a:rPr sz="1400" dirty="0"/>
                        <a:t> de </a:t>
                      </a:r>
                      <a:r>
                        <a:rPr sz="1400" dirty="0" err="1"/>
                        <a:t>propuestas</a:t>
                      </a:r>
                      <a:r>
                        <a:rPr sz="1400" dirty="0"/>
                        <a:t>.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0">
                          <a:solidFill>
                            <a:srgbClr val="142337"/>
                          </a:solidFill>
                          <a:latin typeface="Arial"/>
                        </a:defRPr>
                      </a:pPr>
                      <a:r>
                        <a:rPr sz="1400" dirty="0" err="1"/>
                        <a:t>Priorización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discrecional</a:t>
                      </a:r>
                      <a:r>
                        <a:rPr sz="1400" dirty="0"/>
                        <a:t> de </a:t>
                      </a:r>
                      <a:r>
                        <a:rPr sz="1400" dirty="0" err="1"/>
                        <a:t>temas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beneficiarios</a:t>
                      </a:r>
                      <a:r>
                        <a:rPr sz="1400" dirty="0"/>
                        <a:t> o </a:t>
                      </a:r>
                      <a:r>
                        <a:rPr sz="1400" dirty="0" err="1"/>
                        <a:t>eventos</a:t>
                      </a:r>
                      <a:r>
                        <a:rPr sz="1400" dirty="0"/>
                        <a:t>.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0066A1"/>
                          </a:solidFill>
                          <a:latin typeface="Arial"/>
                        </a:defRPr>
                      </a:pPr>
                      <a:r>
                        <a:rPr sz="1400"/>
                        <a:t>Agenda colegiada con registro de planillas y debate público.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142337"/>
                          </a:solidFill>
                          <a:latin typeface="Arial"/>
                        </a:defRPr>
                      </a:pPr>
                      <a:r>
                        <a:rPr sz="1400"/>
                        <a:t>Trazabilidad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0">
                          <a:solidFill>
                            <a:srgbClr val="142337"/>
                          </a:solidFill>
                          <a:latin typeface="Arial"/>
                        </a:defRPr>
                      </a:pPr>
                      <a:r>
                        <a:rPr sz="1400"/>
                        <a:t>Propuestas comunitarias gestionadas verbalmente o sin folio.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0">
                          <a:solidFill>
                            <a:srgbClr val="142337"/>
                          </a:solidFill>
                          <a:latin typeface="Arial"/>
                        </a:defRPr>
                      </a:pPr>
                      <a:r>
                        <a:rPr sz="1400" dirty="0" err="1"/>
                        <a:t>Imposibilidad</a:t>
                      </a:r>
                      <a:r>
                        <a:rPr sz="1400" dirty="0"/>
                        <a:t> de </a:t>
                      </a:r>
                      <a:r>
                        <a:rPr sz="1400" dirty="0" err="1"/>
                        <a:t>atribuir</a:t>
                      </a:r>
                      <a:r>
                        <a:rPr sz="1400" dirty="0"/>
                        <a:t>, </a:t>
                      </a:r>
                      <a:r>
                        <a:rPr sz="1400" dirty="0" err="1"/>
                        <a:t>dar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seguimiento</a:t>
                      </a:r>
                      <a:r>
                        <a:rPr sz="1400" dirty="0"/>
                        <a:t> o </a:t>
                      </a:r>
                      <a:r>
                        <a:rPr sz="1400" dirty="0" err="1"/>
                        <a:t>auditar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decisiones</a:t>
                      </a:r>
                      <a:r>
                        <a:rPr sz="1400" dirty="0"/>
                        <a:t>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0066A1"/>
                          </a:solidFill>
                          <a:latin typeface="Arial"/>
                        </a:defRPr>
                      </a:pPr>
                      <a:r>
                        <a:rPr sz="1400" dirty="0" err="1"/>
                        <a:t>Asignación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obligatoria</a:t>
                      </a:r>
                      <a:r>
                        <a:rPr sz="1400" dirty="0"/>
                        <a:t> de folio, </a:t>
                      </a:r>
                      <a:r>
                        <a:rPr sz="1400" dirty="0" err="1"/>
                        <a:t>minuta</a:t>
                      </a:r>
                      <a:r>
                        <a:rPr sz="1400" dirty="0"/>
                        <a:t> y </a:t>
                      </a:r>
                      <a:r>
                        <a:rPr sz="1400" dirty="0" err="1"/>
                        <a:t>acuse</a:t>
                      </a:r>
                      <a:r>
                        <a:rPr sz="1400" dirty="0"/>
                        <a:t> formal </a:t>
                      </a:r>
                      <a:r>
                        <a:rPr sz="1400" dirty="0" err="1"/>
                        <a:t>por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área</a:t>
                      </a:r>
                      <a:r>
                        <a:rPr sz="1400" dirty="0"/>
                        <a:t>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2688"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142337"/>
                          </a:solidFill>
                          <a:latin typeface="Arial"/>
                        </a:defRPr>
                      </a:pPr>
                      <a:r>
                        <a:rPr sz="1400"/>
                        <a:t>Recursos Públicos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0">
                          <a:solidFill>
                            <a:srgbClr val="142337"/>
                          </a:solidFill>
                          <a:latin typeface="Arial"/>
                        </a:defRPr>
                      </a:pPr>
                      <a:r>
                        <a:rPr sz="1400"/>
                        <a:t>Falta de cadena causal entre propuesta y ejecución presupuestal.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0">
                          <a:solidFill>
                            <a:srgbClr val="142337"/>
                          </a:solidFill>
                          <a:latin typeface="Arial"/>
                        </a:defRPr>
                      </a:pPr>
                      <a:r>
                        <a:rPr sz="1400"/>
                        <a:t>Opacidad en el gasto público y compras sin comprobación.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50" b="1">
                          <a:solidFill>
                            <a:srgbClr val="0066A1"/>
                          </a:solidFill>
                          <a:latin typeface="Arial"/>
                        </a:defRPr>
                      </a:pPr>
                      <a:r>
                        <a:rPr sz="1400" dirty="0" err="1"/>
                        <a:t>Dictamen</a:t>
                      </a:r>
                      <a:r>
                        <a:rPr sz="1400" dirty="0"/>
                        <a:t> </a:t>
                      </a:r>
                      <a:r>
                        <a:rPr sz="1400" dirty="0" err="1"/>
                        <a:t>técnico-presupuestal</a:t>
                      </a:r>
                      <a:r>
                        <a:rPr sz="1400" dirty="0"/>
                        <a:t> y </a:t>
                      </a:r>
                      <a:r>
                        <a:rPr sz="1400" dirty="0" err="1"/>
                        <a:t>comprobación</a:t>
                      </a:r>
                      <a:r>
                        <a:rPr sz="1400" dirty="0"/>
                        <a:t> documental ($40k MXN).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48A0F"/>
                </a:solidFill>
                <a:latin typeface="Arial"/>
              </a:defRPr>
            </a:pPr>
            <a:r>
              <a:t>CASO JOCOTEPEC: MEDICIÓN DE RESULTADOS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728655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42337"/>
                </a:solidFill>
                <a:latin typeface="Georgia"/>
              </a:defRPr>
            </a:pPr>
            <a:r>
              <a:rPr dirty="0" err="1"/>
              <a:t>Tres</a:t>
            </a:r>
            <a:r>
              <a:rPr dirty="0"/>
              <a:t> </a:t>
            </a:r>
            <a:r>
              <a:rPr dirty="0" err="1"/>
              <a:t>Resultados</a:t>
            </a:r>
            <a:r>
              <a:rPr dirty="0"/>
              <a:t> Clave (KRs) </a:t>
            </a:r>
            <a:r>
              <a:rPr dirty="0" err="1"/>
              <a:t>verificaron</a:t>
            </a:r>
            <a:r>
              <a:rPr dirty="0"/>
              <a:t> la </a:t>
            </a:r>
            <a:r>
              <a:rPr dirty="0" err="1"/>
              <a:t>legitimidad</a:t>
            </a:r>
            <a:r>
              <a:rPr dirty="0"/>
              <a:t> e </a:t>
            </a:r>
            <a:r>
              <a:rPr dirty="0" err="1"/>
              <a:t>incidencia</a:t>
            </a:r>
            <a:r>
              <a:rPr dirty="0"/>
              <a:t> </a:t>
            </a:r>
            <a:r>
              <a:rPr dirty="0" err="1"/>
              <a:t>cívica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19050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28416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1783080"/>
            <a:ext cx="30540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66A1"/>
                </a:solidFill>
                <a:latin typeface="Arial"/>
              </a:defRPr>
            </a:pPr>
            <a:r>
              <a:rPr sz="1400" dirty="0"/>
              <a:t>KR 1: LEGITIMIDAD Y PARTICIPACIÓN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377440"/>
            <a:ext cx="30540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142337"/>
                </a:solidFill>
                <a:latin typeface="Georgia"/>
              </a:defRPr>
            </a:pPr>
            <a:r>
              <a:rPr dirty="0"/>
              <a:t>231</a:t>
            </a:r>
          </a:p>
          <a:p>
            <a:pPr>
              <a:defRPr sz="1100" b="1">
                <a:solidFill>
                  <a:srgbClr val="5A697D"/>
                </a:solidFill>
                <a:latin typeface="Arial"/>
              </a:defRPr>
            </a:pPr>
            <a:r>
              <a:rPr sz="1400" dirty="0" err="1"/>
              <a:t>Votos</a:t>
            </a:r>
            <a:r>
              <a:rPr sz="1400" dirty="0"/>
              <a:t> </a:t>
            </a:r>
            <a:r>
              <a:rPr sz="1400" dirty="0" err="1"/>
              <a:t>directos</a:t>
            </a:r>
            <a:r>
              <a:rPr sz="1400" dirty="0"/>
              <a:t> </a:t>
            </a:r>
            <a:r>
              <a:rPr sz="1400" dirty="0" err="1"/>
              <a:t>registrados</a:t>
            </a:r>
            <a:r>
              <a:rPr sz="1400" dirty="0"/>
              <a:t> </a:t>
            </a:r>
            <a:r>
              <a:rPr sz="1400" dirty="0" err="1"/>
              <a:t>en</a:t>
            </a:r>
            <a:r>
              <a:rPr sz="1400" dirty="0"/>
              <a:t>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3474720"/>
            <a:ext cx="2962656" cy="12700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3611880"/>
            <a:ext cx="305409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42337"/>
                </a:solidFill>
                <a:latin typeface="Arial"/>
              </a:defRPr>
            </a:pPr>
            <a:r>
              <a:rPr sz="1600" dirty="0" err="1"/>
              <a:t>Garantizar</a:t>
            </a:r>
            <a:r>
              <a:rPr sz="1600" dirty="0"/>
              <a:t> la </a:t>
            </a:r>
            <a:r>
              <a:rPr sz="1600" dirty="0" err="1"/>
              <a:t>participación</a:t>
            </a:r>
            <a:r>
              <a:rPr sz="1600" dirty="0"/>
              <a:t> </a:t>
            </a:r>
            <a:r>
              <a:rPr sz="1600" dirty="0" err="1"/>
              <a:t>directa</a:t>
            </a:r>
            <a:r>
              <a:rPr sz="1600" dirty="0"/>
              <a:t> de las </a:t>
            </a:r>
            <a:r>
              <a:rPr sz="1600" dirty="0" err="1"/>
              <a:t>juventudes</a:t>
            </a:r>
            <a:r>
              <a:rPr sz="1600" dirty="0"/>
              <a:t> </a:t>
            </a:r>
            <a:r>
              <a:rPr sz="1600" dirty="0" err="1"/>
              <a:t>mediante</a:t>
            </a:r>
            <a:r>
              <a:rPr sz="1600" dirty="0"/>
              <a:t> </a:t>
            </a:r>
            <a:r>
              <a:rPr sz="1600" dirty="0" err="1"/>
              <a:t>voto</a:t>
            </a:r>
            <a:r>
              <a:rPr sz="1600" dirty="0"/>
              <a:t> </a:t>
            </a:r>
            <a:r>
              <a:rPr sz="1600" dirty="0" err="1"/>
              <a:t>público</a:t>
            </a:r>
            <a:r>
              <a:rPr sz="1600" dirty="0"/>
              <a:t> </a:t>
            </a:r>
            <a:r>
              <a:rPr sz="1600" dirty="0" err="1"/>
              <a:t>en</a:t>
            </a:r>
            <a:r>
              <a:rPr sz="1600" dirty="0"/>
              <a:t> </a:t>
            </a:r>
            <a:r>
              <a:rPr sz="1600" dirty="0" err="1"/>
              <a:t>urnas</a:t>
            </a:r>
            <a:r>
              <a:rPr sz="1600" dirty="0"/>
              <a:t>.</a:t>
            </a:r>
            <a:br>
              <a:rPr sz="1600" dirty="0"/>
            </a:br>
            <a:r>
              <a:rPr sz="1600" dirty="0"/>
              <a:t>• </a:t>
            </a:r>
            <a:r>
              <a:rPr sz="1600" dirty="0" err="1"/>
              <a:t>Ciclo</a:t>
            </a:r>
            <a:r>
              <a:rPr sz="1600" dirty="0"/>
              <a:t> 1 (2024): </a:t>
            </a:r>
            <a:r>
              <a:rPr sz="1600" dirty="0" err="1"/>
              <a:t>Elección</a:t>
            </a:r>
            <a:r>
              <a:rPr sz="1600" dirty="0"/>
              <a:t> </a:t>
            </a:r>
            <a:r>
              <a:rPr sz="1600" dirty="0" err="1"/>
              <a:t>pública</a:t>
            </a:r>
            <a:r>
              <a:rPr sz="1600" dirty="0"/>
              <a:t> </a:t>
            </a:r>
            <a:r>
              <a:rPr sz="1600" dirty="0" err="1"/>
              <a:t>pionera</a:t>
            </a:r>
            <a:r>
              <a:rPr sz="1600" dirty="0"/>
              <a:t>.</a:t>
            </a:r>
            <a:br>
              <a:rPr sz="1600" dirty="0"/>
            </a:br>
            <a:r>
              <a:rPr sz="1600" dirty="0"/>
              <a:t>• </a:t>
            </a:r>
            <a:r>
              <a:rPr sz="1600" dirty="0" err="1"/>
              <a:t>Ciclo</a:t>
            </a:r>
            <a:r>
              <a:rPr sz="1600" dirty="0"/>
              <a:t> 2 (2026): </a:t>
            </a:r>
            <a:r>
              <a:rPr sz="1600" dirty="0" err="1"/>
              <a:t>Crecimiento</a:t>
            </a:r>
            <a:r>
              <a:rPr sz="1600" dirty="0"/>
              <a:t> </a:t>
            </a:r>
            <a:r>
              <a:rPr sz="1600" dirty="0" err="1"/>
              <a:t>verificado</a:t>
            </a:r>
            <a:r>
              <a:rPr sz="1600" dirty="0"/>
              <a:t> </a:t>
            </a:r>
            <a:r>
              <a:rPr sz="1600" dirty="0" err="1"/>
              <a:t>en</a:t>
            </a:r>
            <a:r>
              <a:rPr sz="1600" dirty="0"/>
              <a:t> </a:t>
            </a:r>
            <a:r>
              <a:rPr sz="1600" dirty="0" err="1"/>
              <a:t>votación</a:t>
            </a:r>
            <a:r>
              <a:rPr sz="1600" dirty="0"/>
              <a:t> </a:t>
            </a:r>
            <a:r>
              <a:rPr sz="1600" dirty="0" err="1"/>
              <a:t>activa</a:t>
            </a:r>
            <a:r>
              <a:rPr sz="1600" dirty="0"/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25696" y="1645920"/>
            <a:ext cx="3328416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62856" y="1783080"/>
            <a:ext cx="30540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66A1"/>
                </a:solidFill>
                <a:latin typeface="Arial"/>
              </a:defRPr>
            </a:pPr>
            <a:r>
              <a:rPr sz="1400" dirty="0"/>
              <a:t>KR 2: COMPETENCIA Y DELIBERACIÓN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62856" y="2377440"/>
            <a:ext cx="3054096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D48A0F"/>
                </a:solidFill>
                <a:latin typeface="Georgia"/>
              </a:defRPr>
            </a:pPr>
            <a:r>
              <a:rPr dirty="0"/>
              <a:t>3</a:t>
            </a:r>
          </a:p>
          <a:p>
            <a:pPr>
              <a:defRPr sz="1100" b="1">
                <a:solidFill>
                  <a:srgbClr val="5A697D"/>
                </a:solidFill>
                <a:latin typeface="Arial"/>
              </a:defRPr>
            </a:pPr>
            <a:r>
              <a:rPr sz="1400" dirty="0" err="1"/>
              <a:t>Planillas</a:t>
            </a:r>
            <a:r>
              <a:rPr sz="1400" dirty="0"/>
              <a:t> </a:t>
            </a:r>
            <a:r>
              <a:rPr sz="1400" dirty="0" err="1"/>
              <a:t>femeninas</a:t>
            </a:r>
            <a:r>
              <a:rPr sz="1400" dirty="0"/>
              <a:t> y 1 debate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608576" y="3474720"/>
            <a:ext cx="2962656" cy="12700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62856" y="3611880"/>
            <a:ext cx="305409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42337"/>
                </a:solidFill>
                <a:latin typeface="Arial"/>
              </a:defRPr>
            </a:pPr>
            <a:r>
              <a:rPr sz="1400" dirty="0" err="1"/>
              <a:t>Asegurar</a:t>
            </a:r>
            <a:r>
              <a:rPr sz="1400" dirty="0"/>
              <a:t> la </a:t>
            </a:r>
            <a:r>
              <a:rPr sz="1400" dirty="0" err="1"/>
              <a:t>contienda</a:t>
            </a:r>
            <a:r>
              <a:rPr sz="1400" dirty="0"/>
              <a:t> plural con agendas </a:t>
            </a:r>
            <a:r>
              <a:rPr sz="1400" dirty="0" err="1"/>
              <a:t>diferenciadas</a:t>
            </a:r>
            <a:r>
              <a:rPr sz="1400" dirty="0"/>
              <a:t> </a:t>
            </a:r>
            <a:r>
              <a:rPr sz="1400" dirty="0" err="1"/>
              <a:t>encabezadas</a:t>
            </a:r>
            <a:r>
              <a:rPr sz="1400" dirty="0"/>
              <a:t> </a:t>
            </a:r>
            <a:r>
              <a:rPr sz="1400" dirty="0" err="1"/>
              <a:t>por</a:t>
            </a:r>
            <a:r>
              <a:rPr sz="1400" dirty="0"/>
              <a:t> </a:t>
            </a:r>
            <a:r>
              <a:rPr sz="1400" dirty="0" err="1"/>
              <a:t>mujeres</a:t>
            </a:r>
            <a:r>
              <a:rPr sz="1400" dirty="0"/>
              <a:t>:</a:t>
            </a:r>
            <a:br>
              <a:rPr sz="1400" dirty="0"/>
            </a:br>
            <a:r>
              <a:rPr sz="1400" dirty="0"/>
              <a:t>• Natalia Reyes (</a:t>
            </a:r>
            <a:r>
              <a:rPr sz="1400" dirty="0" err="1"/>
              <a:t>Roja</a:t>
            </a:r>
            <a:r>
              <a:rPr sz="1400" dirty="0"/>
              <a:t>): 110 </a:t>
            </a:r>
            <a:r>
              <a:rPr sz="1400" dirty="0" err="1"/>
              <a:t>votos</a:t>
            </a:r>
            <a:r>
              <a:rPr sz="1400" dirty="0"/>
              <a:t> (47.6%)</a:t>
            </a:r>
            <a:br>
              <a:rPr sz="1400" dirty="0"/>
            </a:br>
            <a:r>
              <a:rPr sz="1400" dirty="0"/>
              <a:t>• Nayeli Ibarra (</a:t>
            </a:r>
            <a:r>
              <a:rPr sz="1400" dirty="0" err="1"/>
              <a:t>Negra</a:t>
            </a:r>
            <a:r>
              <a:rPr sz="1400" dirty="0"/>
              <a:t>): 107 </a:t>
            </a:r>
            <a:r>
              <a:rPr sz="1400" dirty="0" err="1"/>
              <a:t>votos</a:t>
            </a:r>
            <a:r>
              <a:rPr sz="1400" dirty="0"/>
              <a:t> (46.3%)</a:t>
            </a:r>
            <a:br>
              <a:rPr sz="1400" dirty="0"/>
            </a:br>
            <a:r>
              <a:rPr sz="1400" dirty="0"/>
              <a:t>• </a:t>
            </a:r>
            <a:r>
              <a:rPr sz="1400" dirty="0" err="1"/>
              <a:t>Achaiah</a:t>
            </a:r>
            <a:r>
              <a:rPr sz="1400" dirty="0"/>
              <a:t> </a:t>
            </a:r>
            <a:r>
              <a:rPr sz="1400" dirty="0" err="1"/>
              <a:t>Macías</a:t>
            </a:r>
            <a:r>
              <a:rPr sz="1400" dirty="0"/>
              <a:t> (</a:t>
            </a:r>
            <a:r>
              <a:rPr sz="1400" dirty="0" err="1"/>
              <a:t>Turquesa</a:t>
            </a:r>
            <a:r>
              <a:rPr sz="1400" dirty="0"/>
              <a:t>): 14 </a:t>
            </a:r>
            <a:r>
              <a:rPr sz="1400" dirty="0" err="1"/>
              <a:t>votos</a:t>
            </a:r>
            <a:r>
              <a:rPr sz="1400" dirty="0"/>
              <a:t> (6.1%)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19872" y="1645920"/>
            <a:ext cx="3328416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57032" y="1783080"/>
            <a:ext cx="30540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066A1"/>
                </a:solidFill>
                <a:latin typeface="Arial"/>
              </a:defRPr>
            </a:pPr>
            <a:r>
              <a:rPr sz="1400" dirty="0"/>
              <a:t>KR 3: TRAZABILIDAD E INCIDENCIA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57032" y="2377440"/>
            <a:ext cx="30540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142337"/>
                </a:solidFill>
                <a:latin typeface="Georgia"/>
              </a:defRPr>
            </a:pPr>
            <a:r>
              <a:rPr dirty="0"/>
              <a:t>100%</a:t>
            </a:r>
          </a:p>
          <a:p>
            <a:pPr>
              <a:defRPr sz="1100" b="1">
                <a:solidFill>
                  <a:srgbClr val="5A697D"/>
                </a:solidFill>
                <a:latin typeface="Arial"/>
              </a:defRPr>
            </a:pPr>
            <a:r>
              <a:rPr sz="1400" dirty="0" err="1"/>
              <a:t>Atención</a:t>
            </a:r>
            <a:r>
              <a:rPr sz="1400" dirty="0"/>
              <a:t> formal con folio y </a:t>
            </a:r>
            <a:r>
              <a:rPr sz="1400" dirty="0" err="1"/>
              <a:t>minuta</a:t>
            </a:r>
            <a:endParaRPr sz="1400" dirty="0"/>
          </a:p>
        </p:txBody>
      </p:sp>
      <p:sp>
        <p:nvSpPr>
          <p:cNvPr id="18" name="Rectangle 17"/>
          <p:cNvSpPr/>
          <p:nvPr/>
        </p:nvSpPr>
        <p:spPr>
          <a:xfrm>
            <a:off x="8302752" y="3474720"/>
            <a:ext cx="2962656" cy="12700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57032" y="3611880"/>
            <a:ext cx="3054096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>
                <a:solidFill>
                  <a:srgbClr val="142337"/>
                </a:solidFill>
                <a:latin typeface="Arial"/>
              </a:defRPr>
            </a:pPr>
            <a:r>
              <a:rPr sz="1400" dirty="0" err="1"/>
              <a:t>Acreditar</a:t>
            </a:r>
            <a:r>
              <a:rPr sz="1400" dirty="0"/>
              <a:t> </a:t>
            </a:r>
            <a:r>
              <a:rPr sz="1400" dirty="0" err="1"/>
              <a:t>ruta</a:t>
            </a:r>
            <a:r>
              <a:rPr sz="1400" dirty="0"/>
              <a:t> </a:t>
            </a:r>
            <a:r>
              <a:rPr sz="1400" dirty="0" err="1"/>
              <a:t>institucional</a:t>
            </a:r>
            <a:r>
              <a:rPr sz="1400" dirty="0"/>
              <a:t> </a:t>
            </a:r>
            <a:r>
              <a:rPr sz="1400" dirty="0" err="1"/>
              <a:t>desde</a:t>
            </a:r>
            <a:r>
              <a:rPr sz="1400" dirty="0"/>
              <a:t> la </a:t>
            </a:r>
            <a:r>
              <a:rPr sz="1400" dirty="0" err="1"/>
              <a:t>propuesta</a:t>
            </a:r>
            <a:r>
              <a:rPr sz="1400" dirty="0"/>
              <a:t> hasta la </a:t>
            </a:r>
            <a:r>
              <a:rPr sz="1400" dirty="0" err="1"/>
              <a:t>ejecución</a:t>
            </a:r>
            <a:r>
              <a:rPr sz="1400" dirty="0"/>
              <a:t> municipal.</a:t>
            </a:r>
            <a:br>
              <a:rPr sz="1400" dirty="0"/>
            </a:br>
            <a:r>
              <a:rPr sz="1400" dirty="0"/>
              <a:t>• </a:t>
            </a:r>
            <a:r>
              <a:rPr sz="1400" dirty="0" err="1"/>
              <a:t>Caso</a:t>
            </a:r>
            <a:r>
              <a:rPr sz="1400" dirty="0"/>
              <a:t> </a:t>
            </a:r>
            <a:r>
              <a:rPr sz="1400" dirty="0" err="1"/>
              <a:t>demostrativo</a:t>
            </a:r>
            <a:r>
              <a:rPr sz="1400" dirty="0"/>
              <a:t>: 'La </a:t>
            </a:r>
            <a:r>
              <a:rPr sz="1400" dirty="0" err="1"/>
              <a:t>Voz</a:t>
            </a:r>
            <a:r>
              <a:rPr sz="1400" dirty="0"/>
              <a:t> del </a:t>
            </a:r>
            <a:r>
              <a:rPr sz="1400" dirty="0" err="1"/>
              <a:t>Municipio</a:t>
            </a:r>
            <a:r>
              <a:rPr sz="1400" dirty="0"/>
              <a:t> 2025' ($40,000 MXN </a:t>
            </a:r>
            <a:r>
              <a:rPr sz="1400" dirty="0" err="1"/>
              <a:t>en</a:t>
            </a:r>
            <a:r>
              <a:rPr sz="1400" dirty="0"/>
              <a:t> </a:t>
            </a:r>
            <a:r>
              <a:rPr sz="1400" dirty="0" err="1"/>
              <a:t>premios</a:t>
            </a:r>
            <a:r>
              <a:rPr sz="1400" dirty="0"/>
              <a:t> y </a:t>
            </a:r>
            <a:r>
              <a:rPr sz="1400" dirty="0" err="1"/>
              <a:t>logística</a:t>
            </a:r>
            <a:r>
              <a:rPr sz="1400" dirty="0"/>
              <a:t> con </a:t>
            </a:r>
            <a:r>
              <a:rPr sz="1400" dirty="0" err="1"/>
              <a:t>comprobación</a:t>
            </a:r>
            <a:r>
              <a:rPr sz="1400" dirty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48A0F"/>
                </a:solidFill>
                <a:latin typeface="Arial"/>
              </a:defRPr>
            </a:pPr>
            <a:r>
              <a:t>RUTA DE CONTROL: DEL VOTO A LA DECISIÓN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728655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42337"/>
                </a:solidFill>
                <a:latin typeface="Georgia"/>
              </a:defRPr>
            </a:pPr>
            <a:r>
              <a:t>Un ciclo operativo de 8 pasos convierte las propuestas en decisiones auditables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19050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737360"/>
            <a:ext cx="2450592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502920" rIns="137160" rtlCol="0" anchor="ctr"/>
          <a:lstStyle/>
          <a:p>
            <a:pPr algn="ctr">
              <a:defRPr sz="1050">
                <a:solidFill>
                  <a:srgbClr val="142337"/>
                </a:solidFill>
                <a:latin typeface="Arial"/>
              </a:defRPr>
            </a:pPr>
            <a:r>
              <a:rPr dirty="0" err="1"/>
              <a:t>Difusión</a:t>
            </a:r>
            <a:r>
              <a:rPr dirty="0"/>
              <a:t> </a:t>
            </a:r>
            <a:r>
              <a:rPr dirty="0" err="1"/>
              <a:t>pública</a:t>
            </a:r>
            <a:r>
              <a:rPr dirty="0"/>
              <a:t> de </a:t>
            </a:r>
            <a:r>
              <a:rPr dirty="0" err="1"/>
              <a:t>requisitos</a:t>
            </a:r>
            <a:r>
              <a:rPr dirty="0"/>
              <a:t> y </a:t>
            </a:r>
            <a:r>
              <a:rPr dirty="0" err="1"/>
              <a:t>fechas</a:t>
            </a:r>
            <a:r>
              <a:rPr dirty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1737360"/>
            <a:ext cx="2450592" cy="411480"/>
          </a:xfrm>
          <a:prstGeom prst="rect">
            <a:avLst/>
          </a:prstGeom>
          <a:solidFill>
            <a:srgbClr val="006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rial"/>
              </a:defRPr>
            </a:pPr>
            <a:r>
              <a:t>1. Convocatoria</a:t>
            </a:r>
          </a:p>
        </p:txBody>
      </p:sp>
      <p:sp>
        <p:nvSpPr>
          <p:cNvPr id="7" name="Right Arrow 6"/>
          <p:cNvSpPr/>
          <p:nvPr/>
        </p:nvSpPr>
        <p:spPr>
          <a:xfrm>
            <a:off x="3227832" y="2560320"/>
            <a:ext cx="210312" cy="274320"/>
          </a:xfrm>
          <a:prstGeom prst="rightArrow">
            <a:avLst/>
          </a:prstGeom>
          <a:solidFill>
            <a:srgbClr val="D48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483864" y="1737360"/>
            <a:ext cx="2450592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502920" rIns="137160" rtlCol="0" anchor="ctr"/>
          <a:lstStyle/>
          <a:p>
            <a:pPr algn="ctr">
              <a:defRPr sz="1050">
                <a:solidFill>
                  <a:srgbClr val="142337"/>
                </a:solidFill>
                <a:latin typeface="Arial"/>
              </a:defRPr>
            </a:pPr>
            <a:r>
              <a:t>Inscripción formal de planillas y agendas.</a:t>
            </a:r>
          </a:p>
        </p:txBody>
      </p:sp>
      <p:sp>
        <p:nvSpPr>
          <p:cNvPr id="9" name="Rectangle 8"/>
          <p:cNvSpPr/>
          <p:nvPr/>
        </p:nvSpPr>
        <p:spPr>
          <a:xfrm>
            <a:off x="3483864" y="1737360"/>
            <a:ext cx="2450592" cy="411480"/>
          </a:xfrm>
          <a:prstGeom prst="rect">
            <a:avLst/>
          </a:prstGeom>
          <a:solidFill>
            <a:srgbClr val="006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rial"/>
              </a:defRPr>
            </a:pPr>
            <a:r>
              <a:t>2. Registro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5980176" y="2560320"/>
            <a:ext cx="210312" cy="274320"/>
          </a:xfrm>
          <a:prstGeom prst="rightArrow">
            <a:avLst/>
          </a:prstGeom>
          <a:solidFill>
            <a:srgbClr val="D48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236208" y="1737360"/>
            <a:ext cx="2450592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502920" rIns="137160" rtlCol="0" anchor="ctr"/>
          <a:lstStyle/>
          <a:p>
            <a:pPr algn="ctr">
              <a:defRPr sz="1050">
                <a:solidFill>
                  <a:srgbClr val="142337"/>
                </a:solidFill>
                <a:latin typeface="Arial"/>
              </a:defRPr>
            </a:pPr>
            <a:r>
              <a:t>Campañas y debate público previo.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36208" y="1737360"/>
            <a:ext cx="2450592" cy="411480"/>
          </a:xfrm>
          <a:prstGeom prst="rect">
            <a:avLst/>
          </a:prstGeom>
          <a:solidFill>
            <a:srgbClr val="006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rial"/>
              </a:defRPr>
            </a:pPr>
            <a:r>
              <a:t>3. Deliberación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8732520" y="2560320"/>
            <a:ext cx="210312" cy="274320"/>
          </a:xfrm>
          <a:prstGeom prst="rightArrow">
            <a:avLst/>
          </a:prstGeom>
          <a:solidFill>
            <a:srgbClr val="D48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8988552" y="1737360"/>
            <a:ext cx="2450592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502920" rIns="137160" rtlCol="0" anchor="ctr"/>
          <a:lstStyle/>
          <a:p>
            <a:pPr algn="ctr">
              <a:defRPr sz="1050">
                <a:solidFill>
                  <a:srgbClr val="142337"/>
                </a:solidFill>
                <a:latin typeface="Arial"/>
              </a:defRPr>
            </a:pPr>
            <a:r>
              <a:t>Emisión de voto directo en urnas y cómputo.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88552" y="1737360"/>
            <a:ext cx="2450592" cy="411480"/>
          </a:xfrm>
          <a:prstGeom prst="rect">
            <a:avLst/>
          </a:prstGeom>
          <a:solidFill>
            <a:srgbClr val="006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rial"/>
              </a:defRPr>
            </a:pPr>
            <a:r>
              <a:t>4. Votación</a:t>
            </a:r>
          </a:p>
        </p:txBody>
      </p:sp>
      <p:sp>
        <p:nvSpPr>
          <p:cNvPr id="16" name="Down Arrow 15"/>
          <p:cNvSpPr/>
          <p:nvPr/>
        </p:nvSpPr>
        <p:spPr>
          <a:xfrm>
            <a:off x="10789920" y="3840480"/>
            <a:ext cx="274320" cy="320040"/>
          </a:xfrm>
          <a:prstGeom prst="downArrow">
            <a:avLst/>
          </a:prstGeom>
          <a:solidFill>
            <a:srgbClr val="D48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731520" y="4206240"/>
            <a:ext cx="2450592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502920" rIns="137160" rtlCol="0" anchor="ctr"/>
          <a:lstStyle/>
          <a:p>
            <a:pPr algn="ctr">
              <a:defRPr sz="1050">
                <a:solidFill>
                  <a:srgbClr val="142337"/>
                </a:solidFill>
                <a:latin typeface="Arial"/>
              </a:defRPr>
            </a:pPr>
            <a:r>
              <a:t>Instalación del Consejo por Acta de Cabildo.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31520" y="4206240"/>
            <a:ext cx="2450592" cy="411480"/>
          </a:xfrm>
          <a:prstGeom prst="rect">
            <a:avLst/>
          </a:prstGeom>
          <a:solidFill>
            <a:srgbClr val="1423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rial"/>
              </a:defRPr>
            </a:pPr>
            <a:r>
              <a:t>5. Formalización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3227832" y="5029200"/>
            <a:ext cx="210312" cy="274320"/>
          </a:xfrm>
          <a:prstGeom prst="rightArrow">
            <a:avLst/>
          </a:prstGeom>
          <a:solidFill>
            <a:srgbClr val="D48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3483864" y="4206240"/>
            <a:ext cx="2450592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502920" rIns="137160" rtlCol="0" anchor="ctr"/>
          <a:lstStyle/>
          <a:p>
            <a:pPr algn="ctr">
              <a:defRPr sz="1050">
                <a:solidFill>
                  <a:srgbClr val="142337"/>
                </a:solidFill>
                <a:latin typeface="Arial"/>
              </a:defRPr>
            </a:pPr>
            <a:r>
              <a:t>Sesiones colegiadas y asignación de folio.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483864" y="4206240"/>
            <a:ext cx="2450592" cy="411480"/>
          </a:xfrm>
          <a:prstGeom prst="rect">
            <a:avLst/>
          </a:prstGeom>
          <a:solidFill>
            <a:srgbClr val="1423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rial"/>
              </a:defRPr>
            </a:pPr>
            <a:r>
              <a:t>6. Agenda &amp; Folio</a:t>
            </a:r>
          </a:p>
        </p:txBody>
      </p:sp>
      <p:sp>
        <p:nvSpPr>
          <p:cNvPr id="22" name="Right Arrow 21"/>
          <p:cNvSpPr/>
          <p:nvPr/>
        </p:nvSpPr>
        <p:spPr>
          <a:xfrm>
            <a:off x="5980176" y="5029200"/>
            <a:ext cx="210312" cy="274320"/>
          </a:xfrm>
          <a:prstGeom prst="rightArrow">
            <a:avLst/>
          </a:prstGeom>
          <a:solidFill>
            <a:srgbClr val="D48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236208" y="4206240"/>
            <a:ext cx="2450592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502920" rIns="137160" rtlCol="0" anchor="ctr"/>
          <a:lstStyle/>
          <a:p>
            <a:pPr algn="ctr">
              <a:defRPr sz="1050">
                <a:solidFill>
                  <a:srgbClr val="142337"/>
                </a:solidFill>
                <a:latin typeface="Arial"/>
              </a:defRPr>
            </a:pPr>
            <a:r>
              <a:t>Dictamen técnico, jurídico y presupuestal.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36208" y="4206240"/>
            <a:ext cx="2450592" cy="411480"/>
          </a:xfrm>
          <a:prstGeom prst="rect">
            <a:avLst/>
          </a:prstGeom>
          <a:solidFill>
            <a:srgbClr val="1423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rial"/>
              </a:defRPr>
            </a:pPr>
            <a:r>
              <a:t>7. Respuesta</a:t>
            </a:r>
          </a:p>
        </p:txBody>
      </p:sp>
      <p:sp>
        <p:nvSpPr>
          <p:cNvPr id="25" name="Right Arrow 24"/>
          <p:cNvSpPr/>
          <p:nvPr/>
        </p:nvSpPr>
        <p:spPr>
          <a:xfrm>
            <a:off x="8732520" y="5029200"/>
            <a:ext cx="210312" cy="274320"/>
          </a:xfrm>
          <a:prstGeom prst="rightArrow">
            <a:avLst/>
          </a:prstGeom>
          <a:solidFill>
            <a:srgbClr val="D48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8988552" y="4206240"/>
            <a:ext cx="2450592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502920" rIns="137160" rtlCol="0" anchor="ctr"/>
          <a:lstStyle/>
          <a:p>
            <a:pPr algn="ctr">
              <a:defRPr sz="1050">
                <a:solidFill>
                  <a:srgbClr val="142337"/>
                </a:solidFill>
                <a:latin typeface="Arial"/>
              </a:defRPr>
            </a:pPr>
            <a:r>
              <a:t>Ejecución, comprobación y expediente público.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988552" y="4206240"/>
            <a:ext cx="2450592" cy="411480"/>
          </a:xfrm>
          <a:prstGeom prst="rect">
            <a:avLst/>
          </a:prstGeom>
          <a:solidFill>
            <a:srgbClr val="1423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  <a:latin typeface="Arial"/>
              </a:defRPr>
            </a:pPr>
            <a:r>
              <a:t>8. Rendición de Cuentas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 b="1">
                <a:solidFill>
                  <a:srgbClr val="D48A0F"/>
                </a:solidFill>
                <a:latin typeface="Arial"/>
              </a:defRPr>
            </a:pPr>
            <a:r>
              <a:t>GOBERNANZA Y SOSTENIBILIDAD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728655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142337"/>
                </a:solidFill>
                <a:latin typeface="Georgia"/>
              </a:defRPr>
            </a:pPr>
            <a:r>
              <a:t>La separación de roles e indicadores permanentes garantizan la sostenibilidad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19050"/>
          </a:xfrm>
          <a:prstGeom prst="rect">
            <a:avLst/>
          </a:prstGeom>
          <a:solidFill>
            <a:srgbClr val="DAE1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500" b="1">
                <a:solidFill>
                  <a:srgbClr val="142337"/>
                </a:solidFill>
                <a:latin typeface="Georgia"/>
              </a:defRPr>
            </a:pPr>
            <a:r>
              <a:rPr sz="1600" dirty="0" err="1"/>
              <a:t>Separación</a:t>
            </a:r>
            <a:r>
              <a:rPr sz="1600" dirty="0"/>
              <a:t> </a:t>
            </a:r>
            <a:r>
              <a:rPr sz="1600" dirty="0" err="1"/>
              <a:t>Funcional</a:t>
            </a:r>
            <a:r>
              <a:rPr sz="1600" dirty="0"/>
              <a:t> de Roles </a:t>
            </a:r>
            <a:endParaRPr lang="es-MX" sz="1600" dirty="0" smtClean="0"/>
          </a:p>
          <a:p>
            <a:pPr algn="ctr">
              <a:defRPr sz="1500" b="1">
                <a:solidFill>
                  <a:srgbClr val="142337"/>
                </a:solidFill>
                <a:latin typeface="Georgia"/>
              </a:defRPr>
            </a:pPr>
            <a:r>
              <a:rPr sz="1600" dirty="0" smtClean="0"/>
              <a:t>(</a:t>
            </a:r>
            <a:r>
              <a:rPr sz="1600" dirty="0" err="1"/>
              <a:t>Matriz</a:t>
            </a:r>
            <a:r>
              <a:rPr sz="1600" dirty="0"/>
              <a:t> de Control)</a:t>
            </a:r>
          </a:p>
          <a:p>
            <a:pPr>
              <a:spcBef>
                <a:spcPts val="1000"/>
              </a:spcBef>
              <a:defRPr sz="1100" b="1">
                <a:solidFill>
                  <a:srgbClr val="0066A1"/>
                </a:solidFill>
                <a:latin typeface="Arial"/>
              </a:defRPr>
            </a:pPr>
            <a:r>
              <a:rPr sz="1600" dirty="0"/>
              <a:t>1. </a:t>
            </a:r>
            <a:r>
              <a:rPr sz="1600" dirty="0" err="1"/>
              <a:t>Juventudes</a:t>
            </a:r>
            <a:r>
              <a:rPr sz="1600" dirty="0"/>
              <a:t> </a:t>
            </a:r>
            <a:r>
              <a:rPr sz="1600" dirty="0" err="1"/>
              <a:t>Municipio</a:t>
            </a:r>
            <a:endParaRPr sz="1600" dirty="0"/>
          </a:p>
          <a:p>
            <a:pPr>
              <a:defRPr sz="1050">
                <a:solidFill>
                  <a:srgbClr val="142337"/>
                </a:solidFill>
                <a:latin typeface="Arial"/>
              </a:defRPr>
            </a:pPr>
            <a:r>
              <a:rPr sz="1600" dirty="0" err="1"/>
              <a:t>Eligen</a:t>
            </a:r>
            <a:r>
              <a:rPr sz="1600" dirty="0"/>
              <a:t> </a:t>
            </a:r>
            <a:r>
              <a:rPr sz="1600" dirty="0" err="1"/>
              <a:t>representación</a:t>
            </a:r>
            <a:r>
              <a:rPr sz="1600" dirty="0"/>
              <a:t> </a:t>
            </a:r>
            <a:r>
              <a:rPr sz="1600" dirty="0" err="1"/>
              <a:t>mediante</a:t>
            </a:r>
            <a:r>
              <a:rPr sz="1600" dirty="0"/>
              <a:t> </a:t>
            </a:r>
            <a:r>
              <a:rPr sz="1600" dirty="0" err="1"/>
              <a:t>voto</a:t>
            </a:r>
            <a:r>
              <a:rPr sz="1600" dirty="0"/>
              <a:t> </a:t>
            </a:r>
            <a:r>
              <a:rPr sz="1600" dirty="0" err="1"/>
              <a:t>directo</a:t>
            </a:r>
            <a:r>
              <a:rPr sz="1600" dirty="0"/>
              <a:t> y </a:t>
            </a:r>
            <a:r>
              <a:rPr sz="1600" dirty="0" err="1"/>
              <a:t>presentan</a:t>
            </a:r>
            <a:r>
              <a:rPr sz="1600" dirty="0"/>
              <a:t> </a:t>
            </a:r>
            <a:r>
              <a:rPr sz="1600" dirty="0" err="1"/>
              <a:t>propuestas</a:t>
            </a:r>
            <a:r>
              <a:rPr sz="1600" dirty="0"/>
              <a:t> </a:t>
            </a:r>
            <a:r>
              <a:rPr sz="1600" dirty="0" err="1"/>
              <a:t>iniciales</a:t>
            </a:r>
            <a:r>
              <a:rPr sz="1600" dirty="0"/>
              <a:t>.</a:t>
            </a:r>
          </a:p>
          <a:p>
            <a:pPr>
              <a:spcBef>
                <a:spcPts val="1000"/>
              </a:spcBef>
              <a:defRPr sz="1100" b="1">
                <a:solidFill>
                  <a:srgbClr val="0066A1"/>
                </a:solidFill>
                <a:latin typeface="Arial"/>
              </a:defRPr>
            </a:pPr>
            <a:r>
              <a:rPr sz="1600" dirty="0"/>
              <a:t>2. </a:t>
            </a:r>
            <a:r>
              <a:rPr sz="1600" dirty="0" err="1"/>
              <a:t>Consejo</a:t>
            </a:r>
            <a:r>
              <a:rPr sz="1600" dirty="0"/>
              <a:t> </a:t>
            </a:r>
            <a:r>
              <a:rPr sz="1600" dirty="0" err="1"/>
              <a:t>Juvenil</a:t>
            </a:r>
            <a:r>
              <a:rPr sz="1600" dirty="0"/>
              <a:t> </a:t>
            </a:r>
            <a:r>
              <a:rPr sz="1600" dirty="0" err="1"/>
              <a:t>Electo</a:t>
            </a:r>
            <a:endParaRPr sz="1600" dirty="0"/>
          </a:p>
          <a:p>
            <a:pPr>
              <a:defRPr sz="1050">
                <a:solidFill>
                  <a:srgbClr val="142337"/>
                </a:solidFill>
                <a:latin typeface="Arial"/>
              </a:defRPr>
            </a:pPr>
            <a:r>
              <a:rPr sz="1600" dirty="0" err="1"/>
              <a:t>Delibera</a:t>
            </a:r>
            <a:r>
              <a:rPr sz="1600" dirty="0"/>
              <a:t>, </a:t>
            </a:r>
            <a:r>
              <a:rPr sz="1600" dirty="0" err="1"/>
              <a:t>prioriza</a:t>
            </a:r>
            <a:r>
              <a:rPr sz="1600" dirty="0"/>
              <a:t> </a:t>
            </a:r>
            <a:r>
              <a:rPr sz="1600" dirty="0" err="1"/>
              <a:t>necesidades</a:t>
            </a:r>
            <a:r>
              <a:rPr sz="1600" dirty="0"/>
              <a:t> </a:t>
            </a:r>
            <a:r>
              <a:rPr sz="1600" dirty="0" err="1"/>
              <a:t>comunitarias</a:t>
            </a:r>
            <a:r>
              <a:rPr sz="1600" dirty="0"/>
              <a:t> y </a:t>
            </a:r>
            <a:r>
              <a:rPr sz="1600" dirty="0" err="1"/>
              <a:t>aprueba</a:t>
            </a:r>
            <a:r>
              <a:rPr sz="1600" dirty="0"/>
              <a:t> </a:t>
            </a:r>
            <a:r>
              <a:rPr sz="1600" dirty="0" err="1"/>
              <a:t>acuerdos</a:t>
            </a:r>
            <a:r>
              <a:rPr sz="1600" dirty="0"/>
              <a:t> </a:t>
            </a:r>
            <a:r>
              <a:rPr sz="1600" dirty="0" err="1"/>
              <a:t>colegiados</a:t>
            </a:r>
            <a:r>
              <a:rPr sz="1600" dirty="0"/>
              <a:t>.</a:t>
            </a:r>
          </a:p>
          <a:p>
            <a:pPr>
              <a:spcBef>
                <a:spcPts val="1000"/>
              </a:spcBef>
              <a:defRPr sz="1100" b="1">
                <a:solidFill>
                  <a:srgbClr val="0066A1"/>
                </a:solidFill>
                <a:latin typeface="Arial"/>
              </a:defRPr>
            </a:pPr>
            <a:r>
              <a:rPr sz="1600" dirty="0"/>
              <a:t>3. </a:t>
            </a:r>
            <a:r>
              <a:rPr sz="1600" dirty="0" err="1"/>
              <a:t>Autoridad</a:t>
            </a:r>
            <a:r>
              <a:rPr sz="1600" dirty="0"/>
              <a:t> Municipal</a:t>
            </a:r>
          </a:p>
          <a:p>
            <a:pPr>
              <a:defRPr sz="1050">
                <a:solidFill>
                  <a:srgbClr val="142337"/>
                </a:solidFill>
                <a:latin typeface="Arial"/>
              </a:defRPr>
            </a:pPr>
            <a:r>
              <a:rPr sz="1600" dirty="0" err="1"/>
              <a:t>Dictamina</a:t>
            </a:r>
            <a:r>
              <a:rPr sz="1600" dirty="0"/>
              <a:t> </a:t>
            </a:r>
            <a:r>
              <a:rPr sz="1600" dirty="0" err="1"/>
              <a:t>viabilidad</a:t>
            </a:r>
            <a:r>
              <a:rPr sz="1600" dirty="0"/>
              <a:t> </a:t>
            </a:r>
            <a:r>
              <a:rPr sz="1600" dirty="0" err="1"/>
              <a:t>técnica</a:t>
            </a:r>
            <a:r>
              <a:rPr sz="1600" dirty="0"/>
              <a:t>, </a:t>
            </a:r>
            <a:r>
              <a:rPr sz="1600" dirty="0" err="1"/>
              <a:t>jurídica</a:t>
            </a:r>
            <a:r>
              <a:rPr sz="1600" dirty="0"/>
              <a:t> y </a:t>
            </a:r>
            <a:r>
              <a:rPr sz="1600" dirty="0" err="1"/>
              <a:t>presupuestal</a:t>
            </a:r>
            <a:r>
              <a:rPr sz="1600" dirty="0"/>
              <a:t>; decide y </a:t>
            </a:r>
            <a:r>
              <a:rPr sz="1600" dirty="0" err="1"/>
              <a:t>ejecuta</a:t>
            </a:r>
            <a:r>
              <a:rPr sz="1600" dirty="0"/>
              <a:t>.</a:t>
            </a:r>
          </a:p>
          <a:p>
            <a:pPr>
              <a:spcBef>
                <a:spcPts val="1000"/>
              </a:spcBef>
              <a:defRPr sz="1100" b="1">
                <a:solidFill>
                  <a:srgbClr val="0066A1"/>
                </a:solidFill>
                <a:latin typeface="Arial"/>
              </a:defRPr>
            </a:pPr>
            <a:r>
              <a:rPr sz="1600" dirty="0"/>
              <a:t>4. </a:t>
            </a:r>
            <a:r>
              <a:rPr sz="1600" dirty="0" err="1"/>
              <a:t>Áreas</a:t>
            </a:r>
            <a:r>
              <a:rPr sz="1600" dirty="0"/>
              <a:t> de Control</a:t>
            </a:r>
          </a:p>
          <a:p>
            <a:pPr>
              <a:defRPr sz="1050">
                <a:solidFill>
                  <a:srgbClr val="142337"/>
                </a:solidFill>
                <a:latin typeface="Arial"/>
              </a:defRPr>
            </a:pPr>
            <a:r>
              <a:rPr sz="1600" dirty="0" err="1"/>
              <a:t>Asignan</a:t>
            </a:r>
            <a:r>
              <a:rPr sz="1600" dirty="0"/>
              <a:t> folios, </a:t>
            </a:r>
            <a:r>
              <a:rPr sz="1600" dirty="0" err="1"/>
              <a:t>respaldan</a:t>
            </a:r>
            <a:r>
              <a:rPr sz="1600" dirty="0"/>
              <a:t> </a:t>
            </a:r>
            <a:r>
              <a:rPr sz="1600" dirty="0" err="1"/>
              <a:t>minutas</a:t>
            </a:r>
            <a:r>
              <a:rPr sz="1600" dirty="0"/>
              <a:t> y </a:t>
            </a:r>
            <a:r>
              <a:rPr sz="1600" dirty="0" err="1"/>
              <a:t>verifican</a:t>
            </a:r>
            <a:r>
              <a:rPr sz="1600" dirty="0"/>
              <a:t> </a:t>
            </a:r>
            <a:r>
              <a:rPr sz="1600" dirty="0" err="1"/>
              <a:t>comprobación</a:t>
            </a:r>
            <a:r>
              <a:rPr sz="1600" dirty="0"/>
              <a:t> de </a:t>
            </a:r>
            <a:r>
              <a:rPr sz="1600" dirty="0" err="1"/>
              <a:t>gasto</a:t>
            </a:r>
            <a:r>
              <a:rPr sz="1600" dirty="0"/>
              <a:t> </a:t>
            </a:r>
            <a:r>
              <a:rPr sz="1600" dirty="0" err="1"/>
              <a:t>público</a:t>
            </a:r>
            <a:r>
              <a:rPr sz="1600"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42255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A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28600" rIns="274320" rtlCol="0" anchor="ctr"/>
          <a:lstStyle/>
          <a:p>
            <a:pPr algn="ctr">
              <a:defRPr sz="1500" b="1">
                <a:solidFill>
                  <a:srgbClr val="142337"/>
                </a:solidFill>
                <a:latin typeface="Georgia"/>
              </a:defRPr>
            </a:pPr>
            <a:r>
              <a:rPr sz="1600" dirty="0" err="1"/>
              <a:t>Indicadores</a:t>
            </a:r>
            <a:r>
              <a:rPr sz="1600" dirty="0"/>
              <a:t> </a:t>
            </a:r>
            <a:r>
              <a:rPr sz="1600" dirty="0" err="1"/>
              <a:t>Permanentes</a:t>
            </a:r>
            <a:r>
              <a:rPr sz="1600" dirty="0"/>
              <a:t> de </a:t>
            </a:r>
            <a:r>
              <a:rPr sz="1600" dirty="0" err="1"/>
              <a:t>Sostenibilidad</a:t>
            </a:r>
            <a:endParaRPr sz="1600" dirty="0"/>
          </a:p>
          <a:p>
            <a:pPr>
              <a:spcBef>
                <a:spcPts val="800"/>
              </a:spcBef>
              <a:defRPr sz="1100" b="1">
                <a:solidFill>
                  <a:srgbClr val="D48A0F"/>
                </a:solidFill>
                <a:latin typeface="Arial"/>
              </a:defRPr>
            </a:pPr>
            <a:r>
              <a:rPr sz="1600" dirty="0"/>
              <a:t>• </a:t>
            </a:r>
            <a:r>
              <a:rPr sz="1600" dirty="0" err="1"/>
              <a:t>Participación</a:t>
            </a:r>
            <a:r>
              <a:rPr sz="1600" dirty="0"/>
              <a:t> </a:t>
            </a:r>
            <a:r>
              <a:rPr sz="1600" dirty="0" err="1"/>
              <a:t>Cívica</a:t>
            </a:r>
            <a:r>
              <a:rPr sz="1600" dirty="0"/>
              <a:t>:</a:t>
            </a:r>
          </a:p>
          <a:p>
            <a:pPr>
              <a:defRPr sz="1050">
                <a:solidFill>
                  <a:srgbClr val="142337"/>
                </a:solidFill>
                <a:latin typeface="Arial"/>
              </a:defRPr>
            </a:pPr>
            <a:r>
              <a:rPr sz="1600" dirty="0" err="1"/>
              <a:t>Votos</a:t>
            </a:r>
            <a:r>
              <a:rPr sz="1600" dirty="0"/>
              <a:t> </a:t>
            </a:r>
            <a:r>
              <a:rPr sz="1600" dirty="0" err="1"/>
              <a:t>emitidos</a:t>
            </a:r>
            <a:r>
              <a:rPr sz="1600" dirty="0"/>
              <a:t> / </a:t>
            </a:r>
            <a:r>
              <a:rPr sz="1600" dirty="0" err="1"/>
              <a:t>Padrón</a:t>
            </a:r>
            <a:r>
              <a:rPr sz="1600" dirty="0"/>
              <a:t> o </a:t>
            </a:r>
            <a:r>
              <a:rPr sz="1600" dirty="0" err="1"/>
              <a:t>población</a:t>
            </a:r>
            <a:r>
              <a:rPr sz="1600" dirty="0"/>
              <a:t> </a:t>
            </a:r>
            <a:r>
              <a:rPr sz="1600" dirty="0" err="1"/>
              <a:t>convocada</a:t>
            </a:r>
            <a:r>
              <a:rPr sz="1600" dirty="0"/>
              <a:t>.</a:t>
            </a:r>
          </a:p>
          <a:p>
            <a:pPr>
              <a:spcBef>
                <a:spcPts val="800"/>
              </a:spcBef>
              <a:defRPr sz="1100" b="1">
                <a:solidFill>
                  <a:srgbClr val="D48A0F"/>
                </a:solidFill>
                <a:latin typeface="Arial"/>
              </a:defRPr>
            </a:pPr>
            <a:r>
              <a:rPr sz="1600" dirty="0"/>
              <a:t>• </a:t>
            </a:r>
            <a:r>
              <a:rPr sz="1600" dirty="0" err="1"/>
              <a:t>Competencia</a:t>
            </a:r>
            <a:r>
              <a:rPr sz="1600" dirty="0"/>
              <a:t> Electoral:</a:t>
            </a:r>
          </a:p>
          <a:p>
            <a:pPr>
              <a:defRPr sz="1050">
                <a:solidFill>
                  <a:srgbClr val="142337"/>
                </a:solidFill>
                <a:latin typeface="Arial"/>
              </a:defRPr>
            </a:pPr>
            <a:r>
              <a:rPr sz="1600" dirty="0" err="1"/>
              <a:t>Planillas</a:t>
            </a:r>
            <a:r>
              <a:rPr sz="1600" dirty="0"/>
              <a:t> </a:t>
            </a:r>
            <a:r>
              <a:rPr sz="1600" dirty="0" err="1"/>
              <a:t>registradas</a:t>
            </a:r>
            <a:r>
              <a:rPr sz="1600" dirty="0"/>
              <a:t> con </a:t>
            </a:r>
            <a:r>
              <a:rPr sz="1600" dirty="0" err="1"/>
              <a:t>cobertura</a:t>
            </a:r>
            <a:r>
              <a:rPr sz="1600" dirty="0"/>
              <a:t> </a:t>
            </a:r>
            <a:r>
              <a:rPr sz="1600" dirty="0" err="1"/>
              <a:t>en</a:t>
            </a:r>
            <a:r>
              <a:rPr sz="1600" dirty="0"/>
              <a:t> </a:t>
            </a:r>
            <a:r>
              <a:rPr sz="1600" dirty="0" err="1"/>
              <a:t>delegaciones</a:t>
            </a:r>
            <a:r>
              <a:rPr sz="1600" dirty="0"/>
              <a:t>.</a:t>
            </a:r>
          </a:p>
          <a:p>
            <a:pPr>
              <a:spcBef>
                <a:spcPts val="800"/>
              </a:spcBef>
              <a:defRPr sz="1100" b="1">
                <a:solidFill>
                  <a:srgbClr val="D48A0F"/>
                </a:solidFill>
                <a:latin typeface="Arial"/>
              </a:defRPr>
            </a:pPr>
            <a:r>
              <a:rPr sz="1600" dirty="0"/>
              <a:t>• </a:t>
            </a:r>
            <a:r>
              <a:rPr sz="1600" dirty="0" err="1"/>
              <a:t>Trazabilidad</a:t>
            </a:r>
            <a:r>
              <a:rPr sz="1600" dirty="0"/>
              <a:t> Documental:</a:t>
            </a:r>
          </a:p>
          <a:p>
            <a:pPr>
              <a:defRPr sz="1050">
                <a:solidFill>
                  <a:srgbClr val="142337"/>
                </a:solidFill>
                <a:latin typeface="Arial"/>
              </a:defRPr>
            </a:pPr>
            <a:r>
              <a:rPr sz="1600" dirty="0" err="1"/>
              <a:t>Propuestas</a:t>
            </a:r>
            <a:r>
              <a:rPr sz="1600" dirty="0"/>
              <a:t> con folio formal / </a:t>
            </a:r>
            <a:r>
              <a:rPr sz="1600" dirty="0" err="1"/>
              <a:t>Propuestas</a:t>
            </a:r>
            <a:r>
              <a:rPr sz="1600" dirty="0"/>
              <a:t> </a:t>
            </a:r>
            <a:r>
              <a:rPr sz="1600" dirty="0" err="1"/>
              <a:t>aprobadas</a:t>
            </a:r>
            <a:r>
              <a:rPr sz="1600" dirty="0"/>
              <a:t> </a:t>
            </a:r>
            <a:r>
              <a:rPr sz="1600" dirty="0" err="1"/>
              <a:t>por</a:t>
            </a:r>
            <a:r>
              <a:rPr sz="1600" dirty="0"/>
              <a:t> el </a:t>
            </a:r>
            <a:r>
              <a:rPr sz="1600" dirty="0" err="1"/>
              <a:t>Consejo</a:t>
            </a:r>
            <a:r>
              <a:rPr sz="1600" dirty="0"/>
              <a:t>.</a:t>
            </a:r>
          </a:p>
          <a:p>
            <a:pPr>
              <a:spcBef>
                <a:spcPts val="800"/>
              </a:spcBef>
              <a:defRPr sz="1100" b="1">
                <a:solidFill>
                  <a:srgbClr val="D48A0F"/>
                </a:solidFill>
                <a:latin typeface="Arial"/>
              </a:defRPr>
            </a:pPr>
            <a:r>
              <a:rPr sz="1600" dirty="0"/>
              <a:t>• </a:t>
            </a:r>
            <a:r>
              <a:rPr sz="1600" dirty="0" err="1"/>
              <a:t>Respuesta</a:t>
            </a:r>
            <a:r>
              <a:rPr sz="1600" dirty="0"/>
              <a:t> e </a:t>
            </a:r>
            <a:r>
              <a:rPr sz="1600" dirty="0" err="1"/>
              <a:t>Incidencia</a:t>
            </a:r>
            <a:r>
              <a:rPr sz="1600" dirty="0"/>
              <a:t>:</a:t>
            </a:r>
          </a:p>
          <a:p>
            <a:pPr>
              <a:defRPr sz="1050">
                <a:solidFill>
                  <a:srgbClr val="142337"/>
                </a:solidFill>
                <a:latin typeface="Arial"/>
              </a:defRPr>
            </a:pPr>
            <a:r>
              <a:rPr sz="1600" dirty="0" err="1"/>
              <a:t>Propuestas</a:t>
            </a:r>
            <a:r>
              <a:rPr sz="1600" dirty="0"/>
              <a:t> </a:t>
            </a:r>
            <a:r>
              <a:rPr sz="1600" dirty="0" err="1"/>
              <a:t>respondidas</a:t>
            </a:r>
            <a:r>
              <a:rPr sz="1600" dirty="0"/>
              <a:t>, </a:t>
            </a:r>
            <a:r>
              <a:rPr sz="1600" dirty="0" err="1"/>
              <a:t>ejecutadas</a:t>
            </a:r>
            <a:r>
              <a:rPr sz="1600" dirty="0"/>
              <a:t> o </a:t>
            </a:r>
            <a:r>
              <a:rPr sz="1600" dirty="0" err="1"/>
              <a:t>rechazadas</a:t>
            </a:r>
            <a:r>
              <a:rPr sz="1600" dirty="0"/>
              <a:t> con </a:t>
            </a:r>
            <a:r>
              <a:rPr sz="1600" dirty="0" err="1"/>
              <a:t>fundamento</a:t>
            </a:r>
            <a:r>
              <a:rPr sz="1600" dirty="0"/>
              <a:t> legal.</a:t>
            </a:r>
          </a:p>
          <a:p>
            <a:pPr>
              <a:spcBef>
                <a:spcPts val="800"/>
              </a:spcBef>
              <a:defRPr sz="1100" b="1">
                <a:solidFill>
                  <a:srgbClr val="D48A0F"/>
                </a:solidFill>
                <a:latin typeface="Arial"/>
              </a:defRPr>
            </a:pPr>
            <a:r>
              <a:rPr sz="1600" dirty="0"/>
              <a:t>• </a:t>
            </a:r>
            <a:r>
              <a:rPr sz="1600" dirty="0" err="1"/>
              <a:t>Celeridad</a:t>
            </a:r>
            <a:r>
              <a:rPr sz="1600" dirty="0"/>
              <a:t> </a:t>
            </a:r>
            <a:r>
              <a:rPr sz="1600" dirty="0" err="1"/>
              <a:t>Institucional</a:t>
            </a:r>
            <a:r>
              <a:rPr sz="1600" dirty="0"/>
              <a:t>:</a:t>
            </a:r>
          </a:p>
          <a:p>
            <a:pPr>
              <a:defRPr sz="1050">
                <a:solidFill>
                  <a:srgbClr val="142337"/>
                </a:solidFill>
                <a:latin typeface="Arial"/>
              </a:defRPr>
            </a:pPr>
            <a:r>
              <a:rPr sz="1600" dirty="0" err="1"/>
              <a:t>Tiempo</a:t>
            </a:r>
            <a:r>
              <a:rPr sz="1600" dirty="0"/>
              <a:t> </a:t>
            </a:r>
            <a:r>
              <a:rPr sz="1600" dirty="0" err="1"/>
              <a:t>promedio</a:t>
            </a:r>
            <a:r>
              <a:rPr sz="1600" dirty="0"/>
              <a:t> de </a:t>
            </a:r>
            <a:r>
              <a:rPr sz="1600" dirty="0" err="1"/>
              <a:t>atención</a:t>
            </a:r>
            <a:r>
              <a:rPr sz="1600" dirty="0"/>
              <a:t> y </a:t>
            </a:r>
            <a:r>
              <a:rPr sz="1600" dirty="0" err="1"/>
              <a:t>dictamen</a:t>
            </a:r>
            <a:r>
              <a:rPr sz="1600" dirty="0"/>
              <a:t> </a:t>
            </a:r>
            <a:r>
              <a:rPr sz="1600" dirty="0" err="1"/>
              <a:t>por</a:t>
            </a:r>
            <a:r>
              <a:rPr sz="1600" dirty="0"/>
              <a:t> </a:t>
            </a:r>
            <a:r>
              <a:rPr sz="1600" dirty="0" err="1"/>
              <a:t>área</a:t>
            </a:r>
            <a:r>
              <a:rPr sz="1600" dirty="0"/>
              <a:t> municipal.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548640"/>
            <a:ext cx="1072865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Georgia"/>
              </a:defRPr>
            </a:pPr>
            <a:r>
              <a:t>Conclusiones: El Valor Preventivo de los OKR en la Gestión Pública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645920"/>
            <a:ext cx="3328416" cy="3291840"/>
          </a:xfrm>
          <a:prstGeom prst="roundRect">
            <a:avLst/>
          </a:prstGeom>
          <a:solidFill>
            <a:srgbClr val="1C304A"/>
          </a:solidFill>
          <a:ln w="12700">
            <a:solidFill>
              <a:srgbClr val="D48A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74320" rIns="228600" rtlCol="0" anchor="ctr"/>
          <a:lstStyle/>
          <a:p>
            <a:pPr algn="ctr">
              <a:defRPr sz="1200" b="1">
                <a:solidFill>
                  <a:srgbClr val="D48A0F"/>
                </a:solidFill>
                <a:latin typeface="Arial"/>
              </a:defRPr>
            </a:pPr>
            <a:r>
              <a:rPr sz="1600" dirty="0"/>
              <a:t>TRANSPARENCIA Y ALINEAMIENTO</a:t>
            </a:r>
          </a:p>
          <a:p>
            <a:pPr>
              <a:spcBef>
                <a:spcPts val="1000"/>
              </a:spcBef>
              <a:defRPr sz="1100">
                <a:solidFill>
                  <a:srgbClr val="FFFFFF"/>
                </a:solidFill>
                <a:latin typeface="Arial"/>
              </a:defRPr>
            </a:pPr>
            <a:r>
              <a:rPr sz="1600" dirty="0"/>
              <a:t>Los OKR </a:t>
            </a:r>
            <a:r>
              <a:rPr sz="1600" dirty="0" err="1"/>
              <a:t>eliminan</a:t>
            </a:r>
            <a:r>
              <a:rPr sz="1600" dirty="0"/>
              <a:t> la </a:t>
            </a:r>
            <a:r>
              <a:rPr sz="1600" dirty="0" err="1"/>
              <a:t>discrecionalidad</a:t>
            </a:r>
            <a:r>
              <a:rPr sz="1600" dirty="0"/>
              <a:t> al </a:t>
            </a:r>
            <a:r>
              <a:rPr sz="1600" dirty="0" err="1"/>
              <a:t>hacer</a:t>
            </a:r>
            <a:r>
              <a:rPr sz="1600" dirty="0"/>
              <a:t> </a:t>
            </a:r>
            <a:r>
              <a:rPr sz="1600" dirty="0" err="1"/>
              <a:t>públicos</a:t>
            </a:r>
            <a:r>
              <a:rPr sz="1600" dirty="0"/>
              <a:t> </a:t>
            </a:r>
            <a:r>
              <a:rPr sz="1600" dirty="0" err="1"/>
              <a:t>los</a:t>
            </a:r>
            <a:r>
              <a:rPr sz="1600" dirty="0"/>
              <a:t> </a:t>
            </a:r>
            <a:r>
              <a:rPr sz="1600" dirty="0" err="1"/>
              <a:t>objetivos</a:t>
            </a:r>
            <a:r>
              <a:rPr sz="1600" dirty="0"/>
              <a:t>, </a:t>
            </a:r>
            <a:r>
              <a:rPr sz="1600" dirty="0" err="1"/>
              <a:t>vincular</a:t>
            </a:r>
            <a:r>
              <a:rPr sz="1600" dirty="0"/>
              <a:t> las </a:t>
            </a:r>
            <a:r>
              <a:rPr sz="1600" dirty="0" err="1"/>
              <a:t>metas</a:t>
            </a:r>
            <a:r>
              <a:rPr sz="1600" dirty="0"/>
              <a:t> </a:t>
            </a:r>
            <a:r>
              <a:rPr sz="1600" dirty="0" err="1"/>
              <a:t>directivas</a:t>
            </a:r>
            <a:r>
              <a:rPr sz="1600" dirty="0"/>
              <a:t> con las </a:t>
            </a:r>
            <a:r>
              <a:rPr sz="1600" dirty="0" err="1"/>
              <a:t>iniciativas</a:t>
            </a:r>
            <a:r>
              <a:rPr sz="1600" dirty="0"/>
              <a:t> </a:t>
            </a:r>
            <a:r>
              <a:rPr sz="1600" dirty="0" err="1"/>
              <a:t>ciudadanas</a:t>
            </a:r>
            <a:r>
              <a:rPr sz="1600" dirty="0"/>
              <a:t> y </a:t>
            </a:r>
            <a:r>
              <a:rPr sz="1600" dirty="0" err="1"/>
              <a:t>promover</a:t>
            </a:r>
            <a:r>
              <a:rPr sz="1600" dirty="0"/>
              <a:t> un </a:t>
            </a:r>
            <a:r>
              <a:rPr sz="1600" dirty="0" err="1"/>
              <a:t>escrutinio</a:t>
            </a:r>
            <a:r>
              <a:rPr sz="1600" dirty="0"/>
              <a:t> </a:t>
            </a:r>
            <a:r>
              <a:rPr sz="1600" dirty="0" err="1"/>
              <a:t>abierto</a:t>
            </a:r>
            <a:r>
              <a:rPr sz="1600" dirty="0"/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25696" y="1645920"/>
            <a:ext cx="3328416" cy="3291840"/>
          </a:xfrm>
          <a:prstGeom prst="roundRect">
            <a:avLst/>
          </a:prstGeom>
          <a:solidFill>
            <a:srgbClr val="1C304A"/>
          </a:solidFill>
          <a:ln w="12700">
            <a:solidFill>
              <a:srgbClr val="D48A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74320" rIns="228600" rtlCol="0" anchor="ctr"/>
          <a:lstStyle/>
          <a:p>
            <a:pPr algn="ctr">
              <a:defRPr sz="1200" b="1">
                <a:solidFill>
                  <a:srgbClr val="D48A0F"/>
                </a:solidFill>
                <a:latin typeface="Arial"/>
              </a:defRPr>
            </a:pPr>
            <a:r>
              <a:rPr sz="1600" dirty="0"/>
              <a:t>LEGITIMIDAD Y TRAZABILIDAD</a:t>
            </a:r>
          </a:p>
          <a:p>
            <a:pPr>
              <a:spcBef>
                <a:spcPts val="1000"/>
              </a:spcBef>
              <a:defRPr sz="1100">
                <a:solidFill>
                  <a:srgbClr val="FFFFFF"/>
                </a:solidFill>
                <a:latin typeface="Arial"/>
              </a:defRPr>
            </a:pPr>
            <a:r>
              <a:rPr sz="1600" dirty="0"/>
              <a:t>La </a:t>
            </a:r>
            <a:r>
              <a:rPr sz="1600" dirty="0" err="1"/>
              <a:t>legitimidad</a:t>
            </a:r>
            <a:r>
              <a:rPr sz="1600" dirty="0"/>
              <a:t> de </a:t>
            </a:r>
            <a:r>
              <a:rPr sz="1600" dirty="0" err="1"/>
              <a:t>origen</a:t>
            </a:r>
            <a:r>
              <a:rPr sz="1600" dirty="0"/>
              <a:t> (</a:t>
            </a:r>
            <a:r>
              <a:rPr sz="1600" dirty="0" err="1"/>
              <a:t>voto</a:t>
            </a:r>
            <a:r>
              <a:rPr sz="1600" dirty="0"/>
              <a:t> </a:t>
            </a:r>
            <a:r>
              <a:rPr sz="1600" dirty="0" err="1"/>
              <a:t>directo</a:t>
            </a:r>
            <a:r>
              <a:rPr sz="1600" dirty="0"/>
              <a:t>) se </a:t>
            </a:r>
            <a:r>
              <a:rPr sz="1600" dirty="0" err="1"/>
              <a:t>consolida</a:t>
            </a:r>
            <a:r>
              <a:rPr sz="1600" dirty="0"/>
              <a:t> con la </a:t>
            </a:r>
            <a:r>
              <a:rPr sz="1600" dirty="0" err="1"/>
              <a:t>trazabilidad</a:t>
            </a:r>
            <a:r>
              <a:rPr sz="1600" dirty="0"/>
              <a:t> de </a:t>
            </a:r>
            <a:r>
              <a:rPr sz="1600" dirty="0" err="1"/>
              <a:t>ejercicio</a:t>
            </a:r>
            <a:r>
              <a:rPr sz="1600" dirty="0"/>
              <a:t> (folios, </a:t>
            </a:r>
            <a:r>
              <a:rPr sz="1600" dirty="0" err="1"/>
              <a:t>minutas</a:t>
            </a:r>
            <a:r>
              <a:rPr sz="1600" dirty="0"/>
              <a:t> y </a:t>
            </a:r>
            <a:r>
              <a:rPr sz="1600" dirty="0" err="1"/>
              <a:t>respuestas</a:t>
            </a:r>
            <a:r>
              <a:rPr sz="1600" dirty="0"/>
              <a:t> </a:t>
            </a:r>
            <a:r>
              <a:rPr sz="1600" dirty="0" err="1"/>
              <a:t>fundadas</a:t>
            </a:r>
            <a:r>
              <a:rPr sz="1600" dirty="0"/>
              <a:t> para </a:t>
            </a:r>
            <a:r>
              <a:rPr sz="1600" dirty="0" err="1"/>
              <a:t>cada</a:t>
            </a:r>
            <a:r>
              <a:rPr sz="1600" dirty="0"/>
              <a:t> </a:t>
            </a:r>
            <a:r>
              <a:rPr sz="1600" dirty="0" err="1"/>
              <a:t>proyecto</a:t>
            </a:r>
            <a:r>
              <a:rPr sz="1600" dirty="0"/>
              <a:t>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119872" y="1645920"/>
            <a:ext cx="3328416" cy="3291840"/>
          </a:xfrm>
          <a:prstGeom prst="roundRect">
            <a:avLst/>
          </a:prstGeom>
          <a:solidFill>
            <a:srgbClr val="1C304A"/>
          </a:solidFill>
          <a:ln w="12700">
            <a:solidFill>
              <a:srgbClr val="D48A0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28600" tIns="274320" rIns="228600" rtlCol="0" anchor="ctr"/>
          <a:lstStyle/>
          <a:p>
            <a:pPr algn="ctr">
              <a:defRPr sz="1200" b="1">
                <a:solidFill>
                  <a:srgbClr val="D48A0F"/>
                </a:solidFill>
                <a:latin typeface="Arial"/>
              </a:defRPr>
            </a:pPr>
            <a:r>
              <a:rPr sz="1600" dirty="0"/>
              <a:t>REPLICABILIDAD MUNICIPAL</a:t>
            </a:r>
          </a:p>
          <a:p>
            <a:pPr>
              <a:spcBef>
                <a:spcPts val="1000"/>
              </a:spcBef>
              <a:defRPr sz="1100">
                <a:solidFill>
                  <a:srgbClr val="FFFFFF"/>
                </a:solidFill>
                <a:latin typeface="Arial"/>
              </a:defRPr>
            </a:pPr>
            <a:r>
              <a:rPr sz="1600" dirty="0"/>
              <a:t>El </a:t>
            </a:r>
            <a:r>
              <a:rPr sz="1600" dirty="0" err="1"/>
              <a:t>modelo</a:t>
            </a:r>
            <a:r>
              <a:rPr sz="1600" dirty="0"/>
              <a:t> de </a:t>
            </a:r>
            <a:r>
              <a:rPr sz="1600" dirty="0" err="1"/>
              <a:t>Jocotepec</a:t>
            </a:r>
            <a:r>
              <a:rPr sz="1600" dirty="0"/>
              <a:t> </a:t>
            </a:r>
            <a:r>
              <a:rPr sz="1600" dirty="0" err="1"/>
              <a:t>demuestra</a:t>
            </a:r>
            <a:r>
              <a:rPr sz="1600" dirty="0"/>
              <a:t> que no se </a:t>
            </a:r>
            <a:r>
              <a:rPr sz="1600" dirty="0" err="1"/>
              <a:t>requieren</a:t>
            </a:r>
            <a:r>
              <a:rPr sz="1600" dirty="0"/>
              <a:t> </a:t>
            </a:r>
            <a:r>
              <a:rPr sz="1600" dirty="0" err="1"/>
              <a:t>grandes</a:t>
            </a:r>
            <a:r>
              <a:rPr sz="1600" dirty="0"/>
              <a:t> </a:t>
            </a:r>
            <a:r>
              <a:rPr sz="1600" dirty="0" err="1"/>
              <a:t>presupuestos</a:t>
            </a:r>
            <a:r>
              <a:rPr sz="1600" dirty="0"/>
              <a:t>, </a:t>
            </a:r>
            <a:r>
              <a:rPr sz="1600" dirty="0" err="1"/>
              <a:t>sino</a:t>
            </a:r>
            <a:r>
              <a:rPr sz="1600" dirty="0"/>
              <a:t> </a:t>
            </a:r>
            <a:r>
              <a:rPr sz="1600" dirty="0" err="1"/>
              <a:t>metodologías</a:t>
            </a:r>
            <a:r>
              <a:rPr sz="1600" dirty="0"/>
              <a:t> </a:t>
            </a:r>
            <a:r>
              <a:rPr sz="1600" dirty="0" err="1"/>
              <a:t>estructuradas</a:t>
            </a:r>
            <a:r>
              <a:rPr sz="1600" dirty="0"/>
              <a:t> de </a:t>
            </a:r>
            <a:r>
              <a:rPr sz="1600" dirty="0" err="1"/>
              <a:t>medición</a:t>
            </a:r>
            <a:r>
              <a:rPr sz="1600" dirty="0"/>
              <a:t>, </a:t>
            </a:r>
            <a:r>
              <a:rPr sz="1600" dirty="0" err="1"/>
              <a:t>rendición</a:t>
            </a:r>
            <a:r>
              <a:rPr sz="1600" dirty="0"/>
              <a:t> de </a:t>
            </a:r>
            <a:r>
              <a:rPr sz="1600" dirty="0" err="1"/>
              <a:t>cuentas</a:t>
            </a:r>
            <a:r>
              <a:rPr sz="1600" dirty="0"/>
              <a:t> y </a:t>
            </a:r>
            <a:r>
              <a:rPr sz="1600" dirty="0" err="1"/>
              <a:t>trabajo</a:t>
            </a:r>
            <a:r>
              <a:rPr sz="1600" dirty="0"/>
              <a:t> </a:t>
            </a:r>
            <a:r>
              <a:rPr sz="1600" dirty="0" err="1"/>
              <a:t>colaborativo</a:t>
            </a:r>
            <a:r>
              <a:rPr sz="1600" dirty="0"/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212080"/>
            <a:ext cx="10728655" cy="1097280"/>
          </a:xfrm>
          <a:prstGeom prst="roundRect">
            <a:avLst/>
          </a:prstGeom>
          <a:solidFill>
            <a:srgbClr val="0066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rIns="274320" rtlCol="0" anchor="ctr"/>
          <a:lstStyle/>
          <a:p>
            <a:pPr algn="ctr">
              <a:defRPr sz="1500" b="1">
                <a:solidFill>
                  <a:srgbClr val="FFFFFF"/>
                </a:solidFill>
                <a:latin typeface="Georgia"/>
              </a:defRPr>
            </a:pPr>
            <a:r>
              <a:rPr sz="2000" dirty="0" smtClean="0"/>
              <a:t>‘</a:t>
            </a:r>
            <a:r>
              <a:rPr lang="es-MX" sz="2000" dirty="0" smtClean="0"/>
              <a:t>Lo que no se define no se puede medir. Lo que no se mide, no se puede mejorar. Lo que no se mejora, se degrada siempre</a:t>
            </a:r>
            <a:r>
              <a:rPr sz="2000" dirty="0" smtClean="0"/>
              <a:t>: </a:t>
            </a:r>
            <a:r>
              <a:rPr sz="2000" dirty="0"/>
              <a:t>la </a:t>
            </a:r>
            <a:r>
              <a:rPr sz="2000" dirty="0" err="1"/>
              <a:t>metodología</a:t>
            </a:r>
            <a:r>
              <a:rPr sz="2000" dirty="0"/>
              <a:t> OKR </a:t>
            </a:r>
            <a:r>
              <a:rPr sz="2000" dirty="0" err="1"/>
              <a:t>convierte</a:t>
            </a:r>
            <a:r>
              <a:rPr sz="2000" dirty="0"/>
              <a:t> las </a:t>
            </a:r>
            <a:r>
              <a:rPr sz="2000" dirty="0" err="1"/>
              <a:t>buenas</a:t>
            </a:r>
            <a:r>
              <a:rPr sz="2000" dirty="0"/>
              <a:t> </a:t>
            </a:r>
            <a:r>
              <a:rPr sz="2000" dirty="0" err="1"/>
              <a:t>intenciones</a:t>
            </a:r>
            <a:r>
              <a:rPr sz="2000" dirty="0"/>
              <a:t> </a:t>
            </a:r>
            <a:r>
              <a:rPr sz="2000" dirty="0" err="1"/>
              <a:t>en</a:t>
            </a:r>
            <a:r>
              <a:rPr sz="2000" dirty="0"/>
              <a:t> </a:t>
            </a:r>
            <a:r>
              <a:rPr sz="2000" dirty="0" err="1"/>
              <a:t>resultados</a:t>
            </a:r>
            <a:r>
              <a:rPr sz="2000" dirty="0"/>
              <a:t> </a:t>
            </a:r>
            <a:r>
              <a:rPr sz="2000" dirty="0" err="1"/>
              <a:t>públicos</a:t>
            </a:r>
            <a:r>
              <a:rPr sz="2000" dirty="0"/>
              <a:t> </a:t>
            </a:r>
            <a:r>
              <a:rPr sz="2000" dirty="0" err="1"/>
              <a:t>verificables</a:t>
            </a:r>
            <a:r>
              <a:rPr sz="2000" dirty="0"/>
              <a:t>.’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385</TotalTime>
  <Words>1695</Words>
  <Application>Microsoft Office PowerPoint</Application>
  <PresentationFormat>Panorámica</PresentationFormat>
  <Paragraphs>230</Paragraphs>
  <Slides>25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Arial</vt:lpstr>
      <vt:lpstr>Arial Black</vt:lpstr>
      <vt:lpstr>Calibri</vt:lpstr>
      <vt:lpstr>Georgia</vt:lpstr>
      <vt:lpstr>Office Theme</vt:lpstr>
      <vt:lpstr>¿Cuál es tu principal frustración para alcanzar los objetivos de tu equipo?</vt:lpstr>
      <vt:lpstr>Presentación de PowerPoint</vt:lpstr>
      <vt:lpstr>“No hay viento favorable  para el barco que no sabe a qué puerto se dirige”</vt:lpstr>
      <vt:lpstr>¿Qué son los OKR?</vt:lpstr>
      <vt:lpstr>¿Porqué usar OKR?</vt:lpstr>
      <vt:lpstr>Presentación de PowerPoint</vt:lpstr>
      <vt:lpstr>Presentación de PowerPoint</vt:lpstr>
      <vt:lpstr>Presentación de PowerPoint</vt:lpstr>
      <vt:lpstr>Los OKR deben ser circulares</vt:lpstr>
      <vt:lpstr>MÉTODO OKR</vt:lpstr>
      <vt:lpstr>CARACTERISTICAS</vt:lpstr>
      <vt:lpstr>¿Cómo se construyen los OKR?</vt:lpstr>
      <vt:lpstr>Google</vt:lpstr>
      <vt:lpstr>Mejores prácticas en el uso de OKR</vt:lpstr>
      <vt:lpstr>Errores comunes en la implementación de los OKR</vt:lpstr>
      <vt:lpstr>Presentación de PowerPoint</vt:lpstr>
      <vt:lpstr>Presentación de PowerPoint</vt:lpstr>
      <vt:lpstr>Presentación de PowerPoint</vt:lpstr>
      <vt:lpstr>Del Propósito Estratégico a la Medición de Resultados e Incidencia Cívica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HP</dc:creator>
  <cp:keywords/>
  <dc:description>generated using python-pptx</dc:description>
  <cp:lastModifiedBy>HP</cp:lastModifiedBy>
  <cp:revision>32</cp:revision>
  <dcterms:created xsi:type="dcterms:W3CDTF">2013-01-27T09:14:16Z</dcterms:created>
  <dcterms:modified xsi:type="dcterms:W3CDTF">2026-10-09T15:38:29Z</dcterms:modified>
  <cp:category/>
</cp:coreProperties>
</file>