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6"/>
  </p:notesMasterIdLst>
  <p:sldIdLst>
    <p:sldId id="256" r:id="rId3"/>
    <p:sldId id="257" r:id="rId4"/>
    <p:sldId id="258" r:id="rId5"/>
    <p:sldId id="259" r:id="rId6"/>
    <p:sldId id="267" r:id="rId7"/>
    <p:sldId id="270" r:id="rId8"/>
    <p:sldId id="276" r:id="rId9"/>
    <p:sldId id="262" r:id="rId10"/>
    <p:sldId id="271" r:id="rId11"/>
    <p:sldId id="272" r:id="rId12"/>
    <p:sldId id="275" r:id="rId13"/>
    <p:sldId id="265" r:id="rId14"/>
    <p:sldId id="269" r:id="rId15"/>
  </p:sldIdLst>
  <p:sldSz cx="16256000" cy="9144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6" d="100"/>
          <a:sy n="46" d="100"/>
        </p:scale>
        <p:origin x="83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dirty="0"/>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287507F-51EF-4656-AFA2-E581822FB1D0}" type="datetimeFigureOut">
              <a:rPr lang="es-MX" smtClean="0"/>
              <a:t>01/10/2026</a:t>
            </a:fld>
            <a:endParaRPr lang="es-MX"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dirty="0"/>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33E0B5-FD6C-4B5C-B4B7-20556627C32A}" type="slidenum">
              <a:rPr lang="es-MX" smtClean="0"/>
              <a:t>‹Nº›</a:t>
            </a:fld>
            <a:endParaRPr lang="es-MX" dirty="0"/>
          </a:p>
        </p:txBody>
      </p:sp>
    </p:spTree>
    <p:extLst>
      <p:ext uri="{BB962C8B-B14F-4D97-AF65-F5344CB8AC3E}">
        <p14:creationId xmlns:p14="http://schemas.microsoft.com/office/powerpoint/2010/main" val="663482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3E0B5-FD6C-4B5C-B4B7-20556627C32A}" type="slidenum">
              <a:rPr lang="es-MX" smtClean="0"/>
              <a:t>8</a:t>
            </a:fld>
            <a:endParaRPr lang="es-MX" dirty="0"/>
          </a:p>
        </p:txBody>
      </p:sp>
    </p:spTree>
    <p:extLst>
      <p:ext uri="{BB962C8B-B14F-4D97-AF65-F5344CB8AC3E}">
        <p14:creationId xmlns:p14="http://schemas.microsoft.com/office/powerpoint/2010/main" val="3472860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3633E0B5-FD6C-4B5C-B4B7-20556627C32A}" type="slidenum">
              <a:rPr lang="es-MX" smtClean="0"/>
              <a:t>12</a:t>
            </a:fld>
            <a:endParaRPr lang="es-MX" dirty="0"/>
          </a:p>
        </p:txBody>
      </p:sp>
    </p:spTree>
    <p:extLst>
      <p:ext uri="{BB962C8B-B14F-4D97-AF65-F5344CB8AC3E}">
        <p14:creationId xmlns:p14="http://schemas.microsoft.com/office/powerpoint/2010/main" val="34568178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40568"/>
            <a:ext cx="10363200" cy="1960033"/>
          </a:xfrm>
        </p:spPr>
        <p:txBody>
          <a:bodyPr/>
          <a:lstStyle/>
          <a:p>
            <a:r>
              <a:rPr lang="en-US"/>
              <a:t>Click to edit Master title style</a:t>
            </a:r>
          </a:p>
        </p:txBody>
      </p:sp>
      <p:sp>
        <p:nvSpPr>
          <p:cNvPr id="3" name="Subtitle 2"/>
          <p:cNvSpPr>
            <a:spLocks noGrp="1"/>
          </p:cNvSpPr>
          <p:nvPr>
            <p:ph type="subTitle" idx="1"/>
          </p:nvPr>
        </p:nvSpPr>
        <p:spPr>
          <a:xfrm>
            <a:off x="1828800" y="5181600"/>
            <a:ext cx="8534400" cy="23368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36799338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1418389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5875867"/>
            <a:ext cx="10363200" cy="1816100"/>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3875618"/>
            <a:ext cx="10363200" cy="2000249"/>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317247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133601"/>
            <a:ext cx="5384800" cy="603461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33601"/>
            <a:ext cx="5384800" cy="6034617"/>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677491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2046817"/>
            <a:ext cx="5386917"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899833"/>
            <a:ext cx="5386917"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2046817"/>
            <a:ext cx="5389033" cy="853016"/>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8" y="2899833"/>
            <a:ext cx="5389033" cy="5268384"/>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4000674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60553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233944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364067"/>
            <a:ext cx="4011084" cy="1549400"/>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364067"/>
            <a:ext cx="6815667" cy="7804151"/>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13467"/>
            <a:ext cx="4011084" cy="625475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40634690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6400800"/>
            <a:ext cx="7315200" cy="755651"/>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817033"/>
            <a:ext cx="7315200" cy="54864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dirty="0"/>
          </a:p>
        </p:txBody>
      </p:sp>
      <p:sp>
        <p:nvSpPr>
          <p:cNvPr id="4" name="Text Placeholder 3"/>
          <p:cNvSpPr>
            <a:spLocks noGrp="1"/>
          </p:cNvSpPr>
          <p:nvPr>
            <p:ph type="body" sz="half" idx="2"/>
          </p:nvPr>
        </p:nvSpPr>
        <p:spPr>
          <a:xfrm>
            <a:off x="2389717" y="7156451"/>
            <a:ext cx="7315200" cy="1073149"/>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5545314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26908007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366185"/>
            <a:ext cx="2743200" cy="780203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366185"/>
            <a:ext cx="8026400" cy="78020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dirty="0"/>
          </a:p>
        </p:txBody>
      </p:sp>
    </p:spTree>
    <p:extLst>
      <p:ext uri="{BB962C8B-B14F-4D97-AF65-F5344CB8AC3E}">
        <p14:creationId xmlns:p14="http://schemas.microsoft.com/office/powerpoint/2010/main" val="799563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66184"/>
            <a:ext cx="10972800" cy="1524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2133601"/>
            <a:ext cx="10972800" cy="60346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8475134"/>
            <a:ext cx="2844800" cy="486833"/>
          </a:xfrm>
          <a:prstGeom prst="rect">
            <a:avLst/>
          </a:prstGeom>
        </p:spPr>
        <p:txBody>
          <a:bodyPr vert="horz" lIns="91440" tIns="45720" rIns="91440" bIns="45720" rtlCol="0" anchor="ctr"/>
          <a:lstStyle>
            <a:lvl1pPr algn="l">
              <a:defRPr sz="1600">
                <a:solidFill>
                  <a:schemeClr val="tx1">
                    <a:tint val="75000"/>
                  </a:schemeClr>
                </a:solidFill>
              </a:defRPr>
            </a:lvl1pPr>
          </a:lstStyle>
          <a:p>
            <a:fld id="{5BCAD085-E8A6-8845-BD4E-CB4CCA059FC4}" type="datetimeFigureOut">
              <a:rPr lang="en-US" smtClean="0"/>
              <a:t>10/1/2026</a:t>
            </a:fld>
            <a:endParaRPr lang="en-US" dirty="0"/>
          </a:p>
        </p:txBody>
      </p:sp>
      <p:sp>
        <p:nvSpPr>
          <p:cNvPr id="5" name="Footer Placeholder 4"/>
          <p:cNvSpPr>
            <a:spLocks noGrp="1"/>
          </p:cNvSpPr>
          <p:nvPr>
            <p:ph type="ftr" sz="quarter" idx="3"/>
          </p:nvPr>
        </p:nvSpPr>
        <p:spPr>
          <a:xfrm>
            <a:off x="4165600" y="8475134"/>
            <a:ext cx="3860800" cy="48683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8475134"/>
            <a:ext cx="2844800" cy="486833"/>
          </a:xfrm>
          <a:prstGeom prst="rect">
            <a:avLst/>
          </a:prstGeom>
        </p:spPr>
        <p:txBody>
          <a:bodyPr vert="horz" lIns="91440" tIns="45720" rIns="91440" bIns="45720" rtlCol="0" anchor="ctr"/>
          <a:lstStyle>
            <a:lvl1pPr algn="r">
              <a:defRPr sz="1600">
                <a:solidFill>
                  <a:schemeClr val="tx1">
                    <a:tint val="75000"/>
                  </a:schemeClr>
                </a:solidFill>
              </a:defRPr>
            </a:lvl1pPr>
          </a:lstStyle>
          <a:p>
            <a:fld id="{C1FF6DA9-008F-8B48-92A6-B652298478BF}" type="slidenum">
              <a:rPr lang="en-US" smtClean="0"/>
              <a:t>‹Nº›</a:t>
            </a:fld>
            <a:endParaRPr lang="en-US" dirty="0"/>
          </a:p>
        </p:txBody>
      </p:sp>
    </p:spTree>
    <p:extLst>
      <p:ext uri="{BB962C8B-B14F-4D97-AF65-F5344CB8AC3E}">
        <p14:creationId xmlns:p14="http://schemas.microsoft.com/office/powerpoint/2010/main" val="18285159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tretch>
            <a:fillRect/>
          </a:stretch>
        </p:blipFill>
        <p:spPr>
          <a:xfrm>
            <a:off x="0" y="38100"/>
            <a:ext cx="16256000" cy="90678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alpha val="76000"/>
          </a:schemeClr>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AF828A3-8A9E-435D-A969-E71550A53171}"/>
              </a:ext>
            </a:extLst>
          </p:cNvPr>
          <p:cNvGraphicFramePr>
            <a:graphicFrameLocks noGrp="1"/>
          </p:cNvGraphicFramePr>
          <p:nvPr>
            <p:extLst>
              <p:ext uri="{D42A27DB-BD31-4B8C-83A1-F6EECF244321}">
                <p14:modId xmlns:p14="http://schemas.microsoft.com/office/powerpoint/2010/main" val="1984013772"/>
              </p:ext>
            </p:extLst>
          </p:nvPr>
        </p:nvGraphicFramePr>
        <p:xfrm>
          <a:off x="127000" y="152400"/>
          <a:ext cx="15976600" cy="7115176"/>
        </p:xfrm>
        <a:graphic>
          <a:graphicData uri="http://schemas.openxmlformats.org/drawingml/2006/table">
            <a:tbl>
              <a:tblPr/>
              <a:tblGrid>
                <a:gridCol w="3308738">
                  <a:extLst>
                    <a:ext uri="{9D8B030D-6E8A-4147-A177-3AD203B41FA5}">
                      <a16:colId xmlns:a16="http://schemas.microsoft.com/office/drawing/2014/main" val="20000"/>
                    </a:ext>
                  </a:extLst>
                </a:gridCol>
                <a:gridCol w="4769924">
                  <a:extLst>
                    <a:ext uri="{9D8B030D-6E8A-4147-A177-3AD203B41FA5}">
                      <a16:colId xmlns:a16="http://schemas.microsoft.com/office/drawing/2014/main" val="20001"/>
                    </a:ext>
                  </a:extLst>
                </a:gridCol>
                <a:gridCol w="7897938">
                  <a:extLst>
                    <a:ext uri="{9D8B030D-6E8A-4147-A177-3AD203B41FA5}">
                      <a16:colId xmlns:a16="http://schemas.microsoft.com/office/drawing/2014/main" val="20002"/>
                    </a:ext>
                  </a:extLst>
                </a:gridCol>
              </a:tblGrid>
              <a:tr h="1653842">
                <a:tc>
                  <a:txBody>
                    <a:bodyPr/>
                    <a:lstStyle/>
                    <a:p>
                      <a:pPr algn="ctr"/>
                      <a:r>
                        <a:rPr lang="es-ES_tradnl" sz="3600" b="1" i="0" u="none" noProof="0" dirty="0">
                          <a:solidFill>
                            <a:srgbClr val="FFFFFF"/>
                          </a:solidFill>
                          <a:latin typeface="Arial" panose="020B0604020202020204" pitchFamily="34" charset="0"/>
                          <a:cs typeface="Arial" panose="020B0604020202020204" pitchFamily="34" charset="0"/>
                        </a:rPr>
                        <a:t>Indicio</a:t>
                      </a:r>
                      <a:r>
                        <a:rPr sz="3600" b="1" i="0" u="none" dirty="0">
                          <a:solidFill>
                            <a:srgbClr val="FFFFFF"/>
                          </a:solidFill>
                          <a:latin typeface="Arial" panose="020B0604020202020204" pitchFamily="34" charset="0"/>
                          <a:cs typeface="Arial" panose="020B0604020202020204" pitchFamily="34" charset="0"/>
                        </a:rPr>
                        <a:t> (</a:t>
                      </a:r>
                      <a:r>
                        <a:rPr lang="es-ES_tradnl" sz="3600" b="1" i="0" u="none" noProof="0" dirty="0">
                          <a:solidFill>
                            <a:srgbClr val="FFFFFF"/>
                          </a:solidFill>
                          <a:latin typeface="Arial" panose="020B0604020202020204" pitchFamily="34" charset="0"/>
                          <a:cs typeface="Arial" panose="020B0604020202020204" pitchFamily="34" charset="0"/>
                        </a:rPr>
                        <a:t>Hecho</a:t>
                      </a:r>
                      <a:r>
                        <a:rPr sz="3600" b="1" i="0" u="none" dirty="0">
                          <a:solidFill>
                            <a:srgbClr val="FFFFFF"/>
                          </a:solidFill>
                          <a:latin typeface="Arial" panose="020B0604020202020204" pitchFamily="34" charset="0"/>
                          <a:cs typeface="Arial" panose="020B0604020202020204" pitchFamily="34" charset="0"/>
                        </a:rPr>
                        <a:t> </a:t>
                      </a:r>
                      <a:r>
                        <a:rPr lang="es-ES_tradnl" sz="3600" b="1" i="0" u="none" noProof="0" dirty="0">
                          <a:solidFill>
                            <a:srgbClr val="FFFFFF"/>
                          </a:solidFill>
                          <a:latin typeface="Arial" panose="020B0604020202020204" pitchFamily="34" charset="0"/>
                          <a:cs typeface="Arial" panose="020B0604020202020204" pitchFamily="34" charset="0"/>
                        </a:rPr>
                        <a:t>Probado</a:t>
                      </a:r>
                      <a:r>
                        <a:rPr sz="3600" b="1" i="0" u="none" dirty="0">
                          <a:solidFill>
                            <a:srgbClr val="FFFFFF"/>
                          </a:solidFill>
                          <a:latin typeface="Arial" panose="020B0604020202020204" pitchFamily="34" charset="0"/>
                          <a:cs typeface="Arial" panose="020B0604020202020204" pitchFamily="34" charset="0"/>
                        </a:rPr>
                        <a:t>)</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0F172A"/>
                    </a:solidFill>
                  </a:tcPr>
                </a:tc>
                <a:tc>
                  <a:txBody>
                    <a:bodyPr/>
                    <a:lstStyle/>
                    <a:p>
                      <a:pPr algn="ctr"/>
                      <a:r>
                        <a:rPr sz="3600" b="1" i="0" u="none" dirty="0">
                          <a:solidFill>
                            <a:srgbClr val="FFFFFF"/>
                          </a:solidFill>
                          <a:latin typeface="Arial" panose="020B0604020202020204" pitchFamily="34" charset="0"/>
                          <a:cs typeface="Arial" panose="020B0604020202020204" pitchFamily="34" charset="0"/>
                        </a:rPr>
                        <a:t>Fuente de </a:t>
                      </a:r>
                      <a:r>
                        <a:rPr lang="es-ES_tradnl" sz="3600" b="1" i="0" u="none" noProof="0" dirty="0">
                          <a:solidFill>
                            <a:srgbClr val="FFFFFF"/>
                          </a:solidFill>
                          <a:latin typeface="Arial" panose="020B0604020202020204" pitchFamily="34" charset="0"/>
                          <a:cs typeface="Arial" panose="020B0604020202020204" pitchFamily="34" charset="0"/>
                        </a:rPr>
                        <a:t>Prueba</a:t>
                      </a:r>
                      <a:r>
                        <a:rPr sz="3600" b="1" i="0" u="none" dirty="0">
                          <a:solidFill>
                            <a:srgbClr val="FFFFFF"/>
                          </a:solidFill>
                          <a:latin typeface="Arial" panose="020B0604020202020204" pitchFamily="34" charset="0"/>
                          <a:cs typeface="Arial" panose="020B0604020202020204" pitchFamily="34" charset="0"/>
                        </a:rPr>
                        <a:t> </a:t>
                      </a:r>
                      <a:r>
                        <a:rPr lang="es-ES_tradnl" sz="3600" b="1" i="0" u="none" noProof="0" dirty="0">
                          <a:solidFill>
                            <a:srgbClr val="FFFFFF"/>
                          </a:solidFill>
                          <a:latin typeface="Arial" panose="020B0604020202020204" pitchFamily="34" charset="0"/>
                          <a:cs typeface="Arial" panose="020B0604020202020204" pitchFamily="34" charset="0"/>
                        </a:rPr>
                        <a:t>Directa</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0F172A"/>
                    </a:solidFill>
                  </a:tcPr>
                </a:tc>
                <a:tc>
                  <a:txBody>
                    <a:bodyPr/>
                    <a:lstStyle/>
                    <a:p>
                      <a:pPr algn="ctr"/>
                      <a:r>
                        <a:rPr lang="es-ES_tradnl" sz="3600" b="1" i="0" u="none" noProof="0" dirty="0">
                          <a:solidFill>
                            <a:srgbClr val="FFFFFF"/>
                          </a:solidFill>
                          <a:latin typeface="Arial" panose="020B0604020202020204" pitchFamily="34" charset="0"/>
                          <a:cs typeface="Arial" panose="020B0604020202020204" pitchFamily="34" charset="0"/>
                        </a:rPr>
                        <a:t>Inferencia</a:t>
                      </a:r>
                      <a:r>
                        <a:rPr sz="3600" b="1" i="0" u="none" dirty="0">
                          <a:solidFill>
                            <a:srgbClr val="FFFFFF"/>
                          </a:solidFill>
                          <a:latin typeface="Arial" panose="020B0604020202020204" pitchFamily="34" charset="0"/>
                          <a:cs typeface="Arial" panose="020B0604020202020204" pitchFamily="34" charset="0"/>
                        </a:rPr>
                        <a:t> </a:t>
                      </a:r>
                      <a:r>
                        <a:rPr lang="es-ES_tradnl" sz="3600" b="1" i="0" u="none" noProof="0" dirty="0">
                          <a:solidFill>
                            <a:srgbClr val="FFFFFF"/>
                          </a:solidFill>
                          <a:latin typeface="Arial" panose="020B0604020202020204" pitchFamily="34" charset="0"/>
                          <a:cs typeface="Arial" panose="020B0604020202020204" pitchFamily="34" charset="0"/>
                        </a:rPr>
                        <a:t>Generada</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0F172A"/>
                    </a:solidFill>
                  </a:tcPr>
                </a:tc>
                <a:extLst>
                  <a:ext uri="{0D108BD9-81ED-4DB2-BD59-A6C34878D82A}">
                    <a16:rowId xmlns:a16="http://schemas.microsoft.com/office/drawing/2014/main" val="10000"/>
                  </a:ext>
                </a:extLst>
              </a:tr>
              <a:tr h="1903746">
                <a:tc>
                  <a:txBody>
                    <a:bodyPr/>
                    <a:lstStyle/>
                    <a:p>
                      <a:pPr algn="l"/>
                      <a:r>
                        <a:rPr sz="3200" b="1" i="0" u="none" dirty="0">
                          <a:solidFill>
                            <a:srgbClr val="1E293B"/>
                          </a:solidFill>
                          <a:latin typeface="Arial" panose="020B0604020202020204" pitchFamily="34" charset="0"/>
                          <a:cs typeface="Arial" panose="020B0604020202020204" pitchFamily="34" charset="0"/>
                        </a:rPr>
                        <a:t>1. </a:t>
                      </a:r>
                      <a:r>
                        <a:rPr lang="es-ES_tradnl" sz="3200" b="1" i="0" u="none" noProof="0" dirty="0">
                          <a:solidFill>
                            <a:srgbClr val="1E293B"/>
                          </a:solidFill>
                          <a:latin typeface="Arial" panose="020B0604020202020204" pitchFamily="34" charset="0"/>
                          <a:cs typeface="Arial" panose="020B0604020202020204" pitchFamily="34" charset="0"/>
                        </a:rPr>
                        <a:t>Asignación</a:t>
                      </a:r>
                      <a:r>
                        <a:rPr sz="3200" b="1" i="0" u="none" dirty="0">
                          <a:solidFill>
                            <a:srgbClr val="1E293B"/>
                          </a:solidFill>
                          <a:latin typeface="Arial" panose="020B0604020202020204" pitchFamily="34" charset="0"/>
                          <a:cs typeface="Arial" panose="020B0604020202020204" pitchFamily="34" charset="0"/>
                        </a:rPr>
                        <a:t> de </a:t>
                      </a:r>
                      <a:r>
                        <a:rPr lang="es-ES_tradnl" sz="3200" b="1" i="0" u="none" noProof="0" dirty="0">
                          <a:solidFill>
                            <a:srgbClr val="1E293B"/>
                          </a:solidFill>
                          <a:latin typeface="Arial" panose="020B0604020202020204" pitchFamily="34" charset="0"/>
                          <a:cs typeface="Arial" panose="020B0604020202020204" pitchFamily="34" charset="0"/>
                        </a:rPr>
                        <a:t>Ruta</a:t>
                      </a:r>
                      <a:r>
                        <a:rPr sz="3200" b="1" i="0" u="none" dirty="0">
                          <a:solidFill>
                            <a:srgbClr val="1E293B"/>
                          </a:solidFill>
                          <a:latin typeface="Arial" panose="020B0604020202020204" pitchFamily="34" charset="0"/>
                          <a:cs typeface="Arial" panose="020B0604020202020204" pitchFamily="34" charset="0"/>
                        </a:rPr>
                        <a:t> (Martes)</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ctr"/>
                      <a:r>
                        <a:rPr lang="es-ES_tradnl" sz="3200" b="0" i="0" u="none" noProof="0" dirty="0">
                          <a:solidFill>
                            <a:srgbClr val="1E293B"/>
                          </a:solidFill>
                          <a:latin typeface="Arial" panose="020B0604020202020204" pitchFamily="34" charset="0"/>
                          <a:cs typeface="Arial" panose="020B0604020202020204" pitchFamily="34" charset="0"/>
                        </a:rPr>
                        <a:t>Oficio</a:t>
                      </a:r>
                      <a:r>
                        <a:rPr sz="3200" b="0" i="0" u="none" dirty="0">
                          <a:solidFill>
                            <a:srgbClr val="1E293B"/>
                          </a:solidFill>
                          <a:latin typeface="Arial" panose="020B0604020202020204" pitchFamily="34" charset="0"/>
                          <a:cs typeface="Arial" panose="020B0604020202020204" pitchFamily="34" charset="0"/>
                        </a:rPr>
                        <a:t> de la Junta Municipal de Agua</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l"/>
                      <a:r>
                        <a:rPr sz="3200" b="0" i="0" u="none" dirty="0">
                          <a:solidFill>
                            <a:srgbClr val="334155"/>
                          </a:solidFill>
                          <a:latin typeface="Arial" panose="020B0604020202020204" pitchFamily="34" charset="0"/>
                          <a:cs typeface="Arial" panose="020B0604020202020204" pitchFamily="34" charset="0"/>
                        </a:rPr>
                        <a:t>El </a:t>
                      </a:r>
                      <a:r>
                        <a:rPr lang="es-ES_tradnl" sz="3200" b="0" i="0" u="none" noProof="0" dirty="0">
                          <a:solidFill>
                            <a:srgbClr val="334155"/>
                          </a:solidFill>
                          <a:latin typeface="Arial" panose="020B0604020202020204" pitchFamily="34" charset="0"/>
                          <a:cs typeface="Arial" panose="020B0604020202020204" pitchFamily="34" charset="0"/>
                        </a:rPr>
                        <a:t>servidor</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público</a:t>
                      </a:r>
                      <a:r>
                        <a:rPr sz="3200" b="0" i="0" u="none" dirty="0">
                          <a:solidFill>
                            <a:srgbClr val="334155"/>
                          </a:solidFill>
                          <a:latin typeface="Arial" panose="020B0604020202020204" pitchFamily="34" charset="0"/>
                          <a:cs typeface="Arial" panose="020B0604020202020204" pitchFamily="34" charset="0"/>
                        </a:rPr>
                        <a:t> "Pedro" </a:t>
                      </a:r>
                      <a:r>
                        <a:rPr lang="es-ES_tradnl" sz="3200" b="0" i="0" u="none" noProof="0" dirty="0">
                          <a:solidFill>
                            <a:srgbClr val="334155"/>
                          </a:solidFill>
                          <a:latin typeface="Arial" panose="020B0604020202020204" pitchFamily="34" charset="0"/>
                          <a:cs typeface="Arial" panose="020B0604020202020204" pitchFamily="34" charset="0"/>
                        </a:rPr>
                        <a:t>estuvo</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en</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el</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lugar</a:t>
                      </a:r>
                      <a:r>
                        <a:rPr sz="3200" b="0" i="0" u="none" dirty="0">
                          <a:solidFill>
                            <a:srgbClr val="334155"/>
                          </a:solidFill>
                          <a:latin typeface="Arial" panose="020B0604020202020204" pitchFamily="34" charset="0"/>
                          <a:cs typeface="Arial" panose="020B0604020202020204" pitchFamily="34" charset="0"/>
                        </a:rPr>
                        <a:t> y día del </a:t>
                      </a:r>
                      <a:r>
                        <a:rPr lang="es-ES_tradnl" sz="3200" b="0" i="0" u="none" noProof="0" dirty="0">
                          <a:solidFill>
                            <a:srgbClr val="334155"/>
                          </a:solidFill>
                          <a:latin typeface="Arial" panose="020B0604020202020204" pitchFamily="34" charset="0"/>
                          <a:cs typeface="Arial" panose="020B0604020202020204" pitchFamily="34" charset="0"/>
                        </a:rPr>
                        <a:t>cobro</a:t>
                      </a:r>
                      <a:r>
                        <a:rPr sz="3200" b="0" i="0" u="none" dirty="0">
                          <a:solidFill>
                            <a:srgbClr val="334155"/>
                          </a:solidFill>
                          <a:latin typeface="Arial" panose="020B0604020202020204" pitchFamily="34" charset="0"/>
                          <a:cs typeface="Arial" panose="020B0604020202020204" pitchFamily="34" charset="0"/>
                        </a:rPr>
                        <a:t>.</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8FAFC"/>
                    </a:solidFill>
                  </a:tcPr>
                </a:tc>
                <a:extLst>
                  <a:ext uri="{0D108BD9-81ED-4DB2-BD59-A6C34878D82A}">
                    <a16:rowId xmlns:a16="http://schemas.microsoft.com/office/drawing/2014/main" val="10001"/>
                  </a:ext>
                </a:extLst>
              </a:tr>
              <a:tr h="1653842">
                <a:tc>
                  <a:txBody>
                    <a:bodyPr/>
                    <a:lstStyle/>
                    <a:p>
                      <a:pPr algn="l"/>
                      <a:r>
                        <a:rPr sz="3200" b="1" i="0" u="none" dirty="0">
                          <a:solidFill>
                            <a:srgbClr val="1E293B"/>
                          </a:solidFill>
                          <a:latin typeface="Arial" panose="020B0604020202020204" pitchFamily="34" charset="0"/>
                          <a:cs typeface="Arial" panose="020B0604020202020204" pitchFamily="34" charset="0"/>
                        </a:rPr>
                        <a:t>2. </a:t>
                      </a:r>
                      <a:r>
                        <a:rPr lang="es-ES_tradnl" sz="3200" b="1" i="0" u="none" noProof="0" dirty="0">
                          <a:solidFill>
                            <a:srgbClr val="1E293B"/>
                          </a:solidFill>
                          <a:latin typeface="Arial" panose="020B0604020202020204" pitchFamily="34" charset="0"/>
                          <a:cs typeface="Arial" panose="020B0604020202020204" pitchFamily="34" charset="0"/>
                        </a:rPr>
                        <a:t>Vínculo</a:t>
                      </a:r>
                      <a:r>
                        <a:rPr sz="3200" b="1" i="0" u="none" dirty="0">
                          <a:solidFill>
                            <a:srgbClr val="1E293B"/>
                          </a:solidFill>
                          <a:latin typeface="Arial" panose="020B0604020202020204" pitchFamily="34" charset="0"/>
                          <a:cs typeface="Arial" panose="020B0604020202020204" pitchFamily="34" charset="0"/>
                        </a:rPr>
                        <a:t> Matrimonial</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ctr"/>
                      <a:r>
                        <a:rPr sz="3200" b="0" i="0" u="none" dirty="0">
                          <a:solidFill>
                            <a:srgbClr val="1E293B"/>
                          </a:solidFill>
                          <a:latin typeface="Arial" panose="020B0604020202020204" pitchFamily="34" charset="0"/>
                          <a:cs typeface="Arial" panose="020B0604020202020204" pitchFamily="34" charset="0"/>
                        </a:rPr>
                        <a:t>Acta de </a:t>
                      </a:r>
                      <a:r>
                        <a:rPr lang="es-ES_tradnl" sz="3200" b="0" i="0" u="none" noProof="0" dirty="0">
                          <a:solidFill>
                            <a:srgbClr val="1E293B"/>
                          </a:solidFill>
                          <a:latin typeface="Arial" panose="020B0604020202020204" pitchFamily="34" charset="0"/>
                          <a:cs typeface="Arial" panose="020B0604020202020204" pitchFamily="34" charset="0"/>
                        </a:rPr>
                        <a:t>Matrimonio</a:t>
                      </a:r>
                      <a:r>
                        <a:rPr sz="3200" b="0" i="0" u="none" dirty="0">
                          <a:solidFill>
                            <a:srgbClr val="1E293B"/>
                          </a:solidFill>
                          <a:latin typeface="Arial" panose="020B0604020202020204" pitchFamily="34" charset="0"/>
                          <a:cs typeface="Arial" panose="020B0604020202020204" pitchFamily="34" charset="0"/>
                        </a:rPr>
                        <a:t> del </a:t>
                      </a:r>
                      <a:r>
                        <a:rPr lang="es-ES_tradnl" sz="3200" b="0" i="0" u="none" noProof="0" dirty="0">
                          <a:solidFill>
                            <a:srgbClr val="1E293B"/>
                          </a:solidFill>
                          <a:latin typeface="Arial" panose="020B0604020202020204" pitchFamily="34" charset="0"/>
                          <a:cs typeface="Arial" panose="020B0604020202020204" pitchFamily="34" charset="0"/>
                        </a:rPr>
                        <a:t>Registro</a:t>
                      </a:r>
                      <a:r>
                        <a:rPr sz="3200" b="0" i="0" u="none" dirty="0">
                          <a:solidFill>
                            <a:srgbClr val="1E293B"/>
                          </a:solidFill>
                          <a:latin typeface="Arial" panose="020B0604020202020204" pitchFamily="34" charset="0"/>
                          <a:cs typeface="Arial" panose="020B0604020202020204" pitchFamily="34" charset="0"/>
                        </a:rPr>
                        <a:t> Civil</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l"/>
                      <a:r>
                        <a:rPr lang="es-ES_tradnl" sz="3200" b="0" i="0" u="none" noProof="0" dirty="0">
                          <a:solidFill>
                            <a:srgbClr val="334155"/>
                          </a:solidFill>
                          <a:latin typeface="Arial" panose="020B0604020202020204" pitchFamily="34" charset="0"/>
                          <a:cs typeface="Arial" panose="020B0604020202020204" pitchFamily="34" charset="0"/>
                        </a:rPr>
                        <a:t>Demuestra</a:t>
                      </a:r>
                      <a:r>
                        <a:rPr sz="3200" b="0" i="0" u="none" dirty="0">
                          <a:solidFill>
                            <a:srgbClr val="334155"/>
                          </a:solidFill>
                          <a:latin typeface="Arial" panose="020B0604020202020204" pitchFamily="34" charset="0"/>
                          <a:cs typeface="Arial" panose="020B0604020202020204" pitchFamily="34" charset="0"/>
                        </a:rPr>
                        <a:t> que "Laura" </a:t>
                      </a:r>
                      <a:r>
                        <a:rPr lang="es-MX" sz="3200" b="0" i="0" u="none" dirty="0">
                          <a:solidFill>
                            <a:srgbClr val="334155"/>
                          </a:solidFill>
                          <a:latin typeface="Arial" panose="020B0604020202020204" pitchFamily="34" charset="0"/>
                          <a:cs typeface="Arial" panose="020B0604020202020204" pitchFamily="34" charset="0"/>
                        </a:rPr>
                        <a:t>es</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cónyuge</a:t>
                      </a:r>
                      <a:r>
                        <a:rPr sz="3200" b="0" i="0" u="none" dirty="0">
                          <a:solidFill>
                            <a:srgbClr val="334155"/>
                          </a:solidFill>
                          <a:latin typeface="Arial" panose="020B0604020202020204" pitchFamily="34" charset="0"/>
                          <a:cs typeface="Arial" panose="020B0604020202020204" pitchFamily="34" charset="0"/>
                        </a:rPr>
                        <a:t> del </a:t>
                      </a:r>
                      <a:r>
                        <a:rPr lang="es-ES_tradnl" sz="3200" b="0" i="0" u="none" noProof="0" dirty="0">
                          <a:solidFill>
                            <a:srgbClr val="334155"/>
                          </a:solidFill>
                          <a:latin typeface="Arial" panose="020B0604020202020204" pitchFamily="34" charset="0"/>
                          <a:cs typeface="Arial" panose="020B0604020202020204" pitchFamily="34" charset="0"/>
                        </a:rPr>
                        <a:t>chofer</a:t>
                      </a:r>
                      <a:r>
                        <a:rPr sz="3200" b="0" i="0" u="none" dirty="0">
                          <a:solidFill>
                            <a:srgbClr val="334155"/>
                          </a:solidFill>
                          <a:latin typeface="Arial" panose="020B0604020202020204" pitchFamily="34" charset="0"/>
                          <a:cs typeface="Arial" panose="020B0604020202020204" pitchFamily="34" charset="0"/>
                        </a:rPr>
                        <a:t> "Pedro".</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0002"/>
                  </a:ext>
                </a:extLst>
              </a:tr>
              <a:tr h="1903746">
                <a:tc>
                  <a:txBody>
                    <a:bodyPr/>
                    <a:lstStyle/>
                    <a:p>
                      <a:pPr algn="l"/>
                      <a:r>
                        <a:rPr sz="3200" b="1" i="0" u="none" dirty="0">
                          <a:solidFill>
                            <a:srgbClr val="1E293B"/>
                          </a:solidFill>
                          <a:latin typeface="Arial" panose="020B0604020202020204" pitchFamily="34" charset="0"/>
                          <a:cs typeface="Arial" panose="020B0604020202020204" pitchFamily="34" charset="0"/>
                        </a:rPr>
                        <a:t>3. </a:t>
                      </a:r>
                      <a:r>
                        <a:rPr lang="es-ES_tradnl" sz="3200" b="1" i="0" u="none" noProof="0" dirty="0">
                          <a:solidFill>
                            <a:srgbClr val="1E293B"/>
                          </a:solidFill>
                          <a:latin typeface="Arial" panose="020B0604020202020204" pitchFamily="34" charset="0"/>
                          <a:cs typeface="Arial" panose="020B0604020202020204" pitchFamily="34" charset="0"/>
                        </a:rPr>
                        <a:t>Depósito</a:t>
                      </a:r>
                      <a:r>
                        <a:rPr sz="3200" b="1" i="0" u="none" dirty="0">
                          <a:solidFill>
                            <a:srgbClr val="1E293B"/>
                          </a:solidFill>
                          <a:latin typeface="Arial" panose="020B0604020202020204" pitchFamily="34" charset="0"/>
                          <a:cs typeface="Arial" panose="020B0604020202020204" pitchFamily="34" charset="0"/>
                        </a:rPr>
                        <a:t> </a:t>
                      </a:r>
                      <a:r>
                        <a:rPr lang="es-ES_tradnl" sz="3200" b="1" i="0" u="none" noProof="0" dirty="0">
                          <a:solidFill>
                            <a:srgbClr val="1E293B"/>
                          </a:solidFill>
                          <a:latin typeface="Arial" panose="020B0604020202020204" pitchFamily="34" charset="0"/>
                          <a:cs typeface="Arial" panose="020B0604020202020204" pitchFamily="34" charset="0"/>
                        </a:rPr>
                        <a:t>Bancario</a:t>
                      </a:r>
                      <a:r>
                        <a:rPr sz="3200" b="1" i="0" u="none" dirty="0">
                          <a:solidFill>
                            <a:srgbClr val="1E293B"/>
                          </a:solidFill>
                          <a:latin typeface="Arial" panose="020B0604020202020204" pitchFamily="34" charset="0"/>
                          <a:cs typeface="Arial" panose="020B0604020202020204" pitchFamily="34" charset="0"/>
                        </a:rPr>
                        <a:t> ($300)</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ctr"/>
                      <a:r>
                        <a:rPr sz="3200" b="0" i="0" u="none" dirty="0">
                          <a:solidFill>
                            <a:srgbClr val="1E293B"/>
                          </a:solidFill>
                          <a:latin typeface="Arial" panose="020B0604020202020204" pitchFamily="34" charset="0"/>
                          <a:cs typeface="Arial" panose="020B0604020202020204" pitchFamily="34" charset="0"/>
                        </a:rPr>
                        <a:t>CNBV / Estado de </a:t>
                      </a:r>
                      <a:r>
                        <a:rPr lang="es-ES_tradnl" sz="3200" b="0" i="0" u="none" noProof="0" dirty="0">
                          <a:solidFill>
                            <a:srgbClr val="1E293B"/>
                          </a:solidFill>
                          <a:latin typeface="Arial" panose="020B0604020202020204" pitchFamily="34" charset="0"/>
                          <a:cs typeface="Arial" panose="020B0604020202020204" pitchFamily="34" charset="0"/>
                        </a:rPr>
                        <a:t>Cuenta</a:t>
                      </a:r>
                      <a:r>
                        <a:rPr sz="3200" b="0" i="0" u="none" dirty="0">
                          <a:solidFill>
                            <a:srgbClr val="1E293B"/>
                          </a:solidFill>
                          <a:latin typeface="Arial" panose="020B0604020202020204" pitchFamily="34" charset="0"/>
                          <a:cs typeface="Arial" panose="020B0604020202020204" pitchFamily="34" charset="0"/>
                        </a:rPr>
                        <a:t> </a:t>
                      </a:r>
                      <a:r>
                        <a:rPr lang="es-ES_tradnl" sz="3200" b="0" i="0" u="none" noProof="0" dirty="0">
                          <a:solidFill>
                            <a:srgbClr val="1E293B"/>
                          </a:solidFill>
                          <a:latin typeface="Arial" panose="020B0604020202020204" pitchFamily="34" charset="0"/>
                          <a:cs typeface="Arial" panose="020B0604020202020204" pitchFamily="34" charset="0"/>
                        </a:rPr>
                        <a:t>Bancario</a:t>
                      </a:r>
                      <a:r>
                        <a:rPr sz="3200" b="0" i="0" u="none" dirty="0">
                          <a:solidFill>
                            <a:srgbClr val="1E293B"/>
                          </a:solidFill>
                          <a:latin typeface="Arial" panose="020B0604020202020204" pitchFamily="34" charset="0"/>
                          <a:cs typeface="Arial" panose="020B0604020202020204" pitchFamily="34" charset="0"/>
                        </a:rPr>
                        <a:t> de "Laura"</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l"/>
                      <a:r>
                        <a:rPr lang="es-ES_tradnl" sz="3200" b="0" i="0" u="none" noProof="0" dirty="0">
                          <a:solidFill>
                            <a:srgbClr val="334155"/>
                          </a:solidFill>
                          <a:latin typeface="Arial" panose="020B0604020202020204" pitchFamily="34" charset="0"/>
                          <a:cs typeface="Arial" panose="020B0604020202020204" pitchFamily="34" charset="0"/>
                        </a:rPr>
                        <a:t>Recepción</a:t>
                      </a:r>
                      <a:r>
                        <a:rPr sz="3200" b="0" i="0" u="none" dirty="0">
                          <a:solidFill>
                            <a:srgbClr val="334155"/>
                          </a:solidFill>
                          <a:latin typeface="Arial" panose="020B0604020202020204" pitchFamily="34" charset="0"/>
                          <a:cs typeface="Arial" panose="020B0604020202020204" pitchFamily="34" charset="0"/>
                        </a:rPr>
                        <a:t> del </a:t>
                      </a:r>
                      <a:r>
                        <a:rPr lang="es-ES_tradnl" sz="3200" b="0" i="0" u="none" noProof="0" dirty="0">
                          <a:solidFill>
                            <a:srgbClr val="334155"/>
                          </a:solidFill>
                          <a:latin typeface="Arial" panose="020B0604020202020204" pitchFamily="34" charset="0"/>
                          <a:cs typeface="Arial" panose="020B0604020202020204" pitchFamily="34" charset="0"/>
                        </a:rPr>
                        <a:t>beneficio</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económico</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en</a:t>
                      </a:r>
                      <a:r>
                        <a:rPr sz="3200" b="0" i="0" u="none" dirty="0">
                          <a:solidFill>
                            <a:srgbClr val="334155"/>
                          </a:solidFill>
                          <a:latin typeface="Arial" panose="020B0604020202020204" pitchFamily="34" charset="0"/>
                          <a:cs typeface="Arial" panose="020B0604020202020204" pitchFamily="34" charset="0"/>
                        </a:rPr>
                        <a:t> día martes </a:t>
                      </a:r>
                      <a:r>
                        <a:rPr lang="es-MX" sz="3200" b="0" i="0" u="none" dirty="0">
                          <a:solidFill>
                            <a:srgbClr val="334155"/>
                          </a:solidFill>
                          <a:latin typeface="Arial" panose="020B0604020202020204" pitchFamily="34" charset="0"/>
                          <a:cs typeface="Arial" panose="020B0604020202020204" pitchFamily="34" charset="0"/>
                        </a:rPr>
                        <a:t>por</a:t>
                      </a:r>
                      <a:r>
                        <a:rPr sz="3200" b="0" i="0" u="none" dirty="0">
                          <a:solidFill>
                            <a:srgbClr val="334155"/>
                          </a:solidFill>
                          <a:latin typeface="Arial" panose="020B0604020202020204" pitchFamily="34" charset="0"/>
                          <a:cs typeface="Arial" panose="020B0604020202020204" pitchFamily="34" charset="0"/>
                        </a:rPr>
                        <a:t> </a:t>
                      </a:r>
                      <a:r>
                        <a:rPr lang="es-ES_tradnl" sz="3200" b="0" i="0" u="none" noProof="0" dirty="0">
                          <a:solidFill>
                            <a:srgbClr val="334155"/>
                          </a:solidFill>
                          <a:latin typeface="Arial" panose="020B0604020202020204" pitchFamily="34" charset="0"/>
                          <a:cs typeface="Arial" panose="020B0604020202020204" pitchFamily="34" charset="0"/>
                        </a:rPr>
                        <a:t>concepto</a:t>
                      </a:r>
                      <a:r>
                        <a:rPr sz="3200" b="0" i="0" u="none" dirty="0">
                          <a:solidFill>
                            <a:srgbClr val="334155"/>
                          </a:solidFill>
                          <a:latin typeface="Arial" panose="020B0604020202020204" pitchFamily="34" charset="0"/>
                          <a:cs typeface="Arial" panose="020B0604020202020204" pitchFamily="34" charset="0"/>
                        </a:rPr>
                        <a:t> "Pedro </a:t>
                      </a:r>
                      <a:r>
                        <a:rPr lang="es-ES_tradnl" sz="3200" b="0" i="0" u="none" noProof="0" dirty="0">
                          <a:solidFill>
                            <a:srgbClr val="334155"/>
                          </a:solidFill>
                          <a:latin typeface="Arial" panose="020B0604020202020204" pitchFamily="34" charset="0"/>
                          <a:cs typeface="Arial" panose="020B0604020202020204" pitchFamily="34" charset="0"/>
                        </a:rPr>
                        <a:t>agua</a:t>
                      </a:r>
                      <a:r>
                        <a:rPr sz="3200" b="0" i="0" u="none" dirty="0">
                          <a:solidFill>
                            <a:srgbClr val="334155"/>
                          </a:solidFill>
                          <a:latin typeface="Arial" panose="020B0604020202020204" pitchFamily="34" charset="0"/>
                          <a:cs typeface="Arial" panose="020B0604020202020204" pitchFamily="34" charset="0"/>
                        </a:rPr>
                        <a:t>".</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8FAFC"/>
                    </a:solidFill>
                  </a:tcPr>
                </a:tc>
                <a:extLst>
                  <a:ext uri="{0D108BD9-81ED-4DB2-BD59-A6C34878D82A}">
                    <a16:rowId xmlns:a16="http://schemas.microsoft.com/office/drawing/2014/main" val="10003"/>
                  </a:ext>
                </a:extLst>
              </a:tr>
            </a:tbl>
          </a:graphicData>
        </a:graphic>
      </p:graphicFrame>
      <p:sp>
        <p:nvSpPr>
          <p:cNvPr id="8" name="CuadroTexto 7">
            <a:extLst>
              <a:ext uri="{FF2B5EF4-FFF2-40B4-BE49-F238E27FC236}">
                <a16:creationId xmlns:a16="http://schemas.microsoft.com/office/drawing/2014/main" id="{4AD64489-193B-450E-BBC5-58AC6B614FB2}"/>
              </a:ext>
            </a:extLst>
          </p:cNvPr>
          <p:cNvSpPr txBox="1"/>
          <p:nvPr/>
        </p:nvSpPr>
        <p:spPr>
          <a:xfrm>
            <a:off x="127000" y="7543800"/>
            <a:ext cx="16052800" cy="1077218"/>
          </a:xfrm>
          <a:prstGeom prst="rect">
            <a:avLst/>
          </a:prstGeom>
          <a:noFill/>
          <a:ln w="28575">
            <a:solidFill>
              <a:schemeClr val="tx1"/>
            </a:solidFill>
          </a:ln>
        </p:spPr>
        <p:txBody>
          <a:bodyPr wrap="square">
            <a:spAutoFit/>
          </a:bodyPr>
          <a:lstStyle/>
          <a:p>
            <a:pPr algn="just"/>
            <a:r>
              <a:rPr lang="es-MX" sz="3200" b="1" dirty="0">
                <a:solidFill>
                  <a:schemeClr val="accent1">
                    <a:lumMod val="50000"/>
                  </a:schemeClr>
                </a:solidFill>
              </a:rPr>
              <a:t>Conclusión en el IPRA</a:t>
            </a:r>
            <a:r>
              <a:rPr lang="es-MX" sz="3200" dirty="0">
                <a:solidFill>
                  <a:schemeClr val="accent1">
                    <a:lumMod val="50000"/>
                  </a:schemeClr>
                </a:solidFill>
              </a:rPr>
              <a:t>: </a:t>
            </a:r>
            <a:r>
              <a:rPr lang="es-MX" sz="3200" dirty="0"/>
              <a:t>La suma articulada de estos tres indicios independientes acredita, fehacientemente, la falta grave de Cohecho, sin requerir la confesión del imputado.</a:t>
            </a:r>
          </a:p>
        </p:txBody>
      </p:sp>
    </p:spTree>
    <p:extLst>
      <p:ext uri="{BB962C8B-B14F-4D97-AF65-F5344CB8AC3E}">
        <p14:creationId xmlns:p14="http://schemas.microsoft.com/office/powerpoint/2010/main" val="35538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90000"/>
            <a:alpha val="29000"/>
          </a:schemeClr>
        </a:solidFill>
        <a:effectLst/>
      </p:bgPr>
    </p:bg>
    <p:spTree>
      <p:nvGrpSpPr>
        <p:cNvPr id="1" name=""/>
        <p:cNvGrpSpPr/>
        <p:nvPr/>
      </p:nvGrpSpPr>
      <p:grpSpPr>
        <a:xfrm>
          <a:off x="0" y="0"/>
          <a:ext cx="0" cy="0"/>
          <a:chOff x="0" y="0"/>
          <a:chExt cx="0" cy="0"/>
        </a:xfrm>
      </p:grpSpPr>
      <p:sp>
        <p:nvSpPr>
          <p:cNvPr id="2" name="TextBox 1"/>
          <p:cNvSpPr txBox="1"/>
          <p:nvPr/>
        </p:nvSpPr>
        <p:spPr>
          <a:xfrm>
            <a:off x="914401" y="609600"/>
            <a:ext cx="6426759" cy="666786"/>
          </a:xfrm>
          <a:prstGeom prst="rect">
            <a:avLst/>
          </a:prstGeom>
          <a:noFill/>
        </p:spPr>
        <p:txBody>
          <a:bodyPr wrap="none">
            <a:spAutoFit/>
          </a:bodyPr>
          <a:lstStyle/>
          <a:p>
            <a:pPr defTabSz="609585">
              <a:defRPr sz="2800" b="1">
                <a:solidFill>
                  <a:srgbClr val="003366"/>
                </a:solidFill>
                <a:latin typeface="Arial"/>
              </a:defRPr>
            </a:pPr>
            <a:r>
              <a:rPr sz="3733" b="1" dirty="0">
                <a:solidFill>
                  <a:srgbClr val="003366"/>
                </a:solidFill>
                <a:latin typeface="Arial"/>
              </a:rPr>
              <a:t>La </a:t>
            </a:r>
            <a:r>
              <a:rPr lang="es-MX" sz="3733" b="1" dirty="0">
                <a:solidFill>
                  <a:srgbClr val="003366"/>
                </a:solidFill>
                <a:latin typeface="Arial"/>
              </a:rPr>
              <a:t>g</a:t>
            </a:r>
            <a:r>
              <a:rPr sz="3733" b="1" dirty="0">
                <a:solidFill>
                  <a:srgbClr val="003366"/>
                </a:solidFill>
                <a:latin typeface="Arial"/>
              </a:rPr>
              <a:t>ran </a:t>
            </a:r>
            <a:r>
              <a:rPr lang="es-MX" sz="3733" b="1" dirty="0">
                <a:solidFill>
                  <a:srgbClr val="003366"/>
                </a:solidFill>
                <a:latin typeface="Arial"/>
              </a:rPr>
              <a:t>confusión</a:t>
            </a:r>
            <a:r>
              <a:rPr sz="3733" b="1" dirty="0">
                <a:solidFill>
                  <a:srgbClr val="003366"/>
                </a:solidFill>
                <a:latin typeface="Arial"/>
              </a:rPr>
              <a:t> </a:t>
            </a:r>
            <a:r>
              <a:rPr lang="es-ES_tradnl" sz="3733" b="1" dirty="0">
                <a:solidFill>
                  <a:srgbClr val="003366"/>
                </a:solidFill>
                <a:latin typeface="Arial"/>
              </a:rPr>
              <a:t>procesal</a:t>
            </a:r>
          </a:p>
        </p:txBody>
      </p:sp>
      <p:sp>
        <p:nvSpPr>
          <p:cNvPr id="3" name="TextBox 2"/>
          <p:cNvSpPr txBox="1"/>
          <p:nvPr/>
        </p:nvSpPr>
        <p:spPr>
          <a:xfrm>
            <a:off x="914400" y="1447800"/>
            <a:ext cx="14423136" cy="1384995"/>
          </a:xfrm>
          <a:prstGeom prst="rect">
            <a:avLst/>
          </a:prstGeom>
          <a:noFill/>
        </p:spPr>
        <p:txBody>
          <a:bodyPr wrap="square">
            <a:spAutoFit/>
          </a:bodyPr>
          <a:lstStyle/>
          <a:p>
            <a:pPr algn="just" defTabSz="609585">
              <a:defRPr sz="1800">
                <a:solidFill>
                  <a:srgbClr val="003366"/>
                </a:solidFill>
                <a:latin typeface="Arial"/>
              </a:defRPr>
            </a:pPr>
            <a:r>
              <a:rPr sz="2800" dirty="0">
                <a:latin typeface="Arial"/>
              </a:rPr>
              <a:t>Una </a:t>
            </a:r>
            <a:r>
              <a:rPr lang="es-ES_tradnl" sz="2800" dirty="0">
                <a:latin typeface="Arial"/>
              </a:rPr>
              <a:t>prueba</a:t>
            </a:r>
            <a:r>
              <a:rPr sz="2800" dirty="0">
                <a:latin typeface="Arial"/>
              </a:rPr>
              <a:t> </a:t>
            </a:r>
            <a:r>
              <a:rPr lang="es-ES_tradnl" sz="2800" dirty="0">
                <a:latin typeface="Arial"/>
              </a:rPr>
              <a:t>puede</a:t>
            </a:r>
            <a:r>
              <a:rPr sz="2800" dirty="0">
                <a:latin typeface="Arial"/>
              </a:rPr>
              <a:t> ser </a:t>
            </a:r>
            <a:r>
              <a:rPr lang="es-ES_tradnl" sz="2800" dirty="0">
                <a:latin typeface="Arial"/>
              </a:rPr>
              <a:t>plenamente</a:t>
            </a:r>
            <a:r>
              <a:rPr sz="2800" dirty="0">
                <a:latin typeface="Arial"/>
              </a:rPr>
              <a:t> </a:t>
            </a:r>
            <a:r>
              <a:rPr lang="es-ES_tradnl" sz="2800" dirty="0">
                <a:latin typeface="Arial"/>
              </a:rPr>
              <a:t>válida</a:t>
            </a:r>
            <a:r>
              <a:rPr sz="2800" dirty="0">
                <a:latin typeface="Arial"/>
              </a:rPr>
              <a:t> y </a:t>
            </a:r>
            <a:r>
              <a:rPr lang="es-ES_tradnl" sz="2800" dirty="0">
                <a:latin typeface="Arial"/>
              </a:rPr>
              <a:t>auténtica</a:t>
            </a:r>
            <a:r>
              <a:rPr sz="2800" dirty="0">
                <a:latin typeface="Arial"/>
              </a:rPr>
              <a:t> (</a:t>
            </a:r>
            <a:r>
              <a:rPr lang="es-ES_tradnl" sz="2800" dirty="0">
                <a:latin typeface="Arial"/>
              </a:rPr>
              <a:t>tener</a:t>
            </a:r>
            <a:r>
              <a:rPr sz="2800" dirty="0">
                <a:latin typeface="Arial"/>
              </a:rPr>
              <a:t> valor </a:t>
            </a:r>
            <a:r>
              <a:rPr lang="es-ES_tradnl" sz="2800" dirty="0">
                <a:latin typeface="Arial"/>
              </a:rPr>
              <a:t>pleno</a:t>
            </a:r>
            <a:r>
              <a:rPr sz="2800" dirty="0">
                <a:latin typeface="Arial"/>
              </a:rPr>
              <a:t>), </a:t>
            </a:r>
            <a:r>
              <a:rPr lang="es-ES_tradnl" sz="2800" dirty="0">
                <a:latin typeface="Arial"/>
              </a:rPr>
              <a:t>pero</a:t>
            </a:r>
            <a:r>
              <a:rPr sz="2800" dirty="0">
                <a:latin typeface="Arial"/>
              </a:rPr>
              <a:t> </a:t>
            </a:r>
            <a:r>
              <a:rPr lang="es-ES_tradnl" sz="2800" dirty="0">
                <a:latin typeface="Arial"/>
              </a:rPr>
              <a:t>su</a:t>
            </a:r>
            <a:r>
              <a:rPr sz="2800" dirty="0">
                <a:latin typeface="Arial"/>
              </a:rPr>
              <a:t> </a:t>
            </a:r>
            <a:r>
              <a:rPr lang="es-ES_tradnl" sz="2800" dirty="0">
                <a:latin typeface="Arial"/>
              </a:rPr>
              <a:t>contenido</a:t>
            </a:r>
            <a:r>
              <a:rPr sz="2800" dirty="0">
                <a:latin typeface="Arial"/>
              </a:rPr>
              <a:t> </a:t>
            </a:r>
            <a:r>
              <a:rPr lang="es-ES_tradnl" sz="2800" dirty="0">
                <a:latin typeface="Arial"/>
              </a:rPr>
              <a:t>puede</a:t>
            </a:r>
            <a:r>
              <a:rPr sz="2800" dirty="0">
                <a:latin typeface="Arial"/>
              </a:rPr>
              <a:t> ser </a:t>
            </a:r>
            <a:r>
              <a:rPr lang="es-ES_tradnl" sz="2800" dirty="0">
                <a:latin typeface="Arial"/>
              </a:rPr>
              <a:t>insuficiente</a:t>
            </a:r>
            <a:r>
              <a:rPr sz="2800" dirty="0">
                <a:latin typeface="Arial"/>
              </a:rPr>
              <a:t> para </a:t>
            </a:r>
            <a:r>
              <a:rPr lang="es-ES_tradnl" sz="2800" dirty="0">
                <a:latin typeface="Arial"/>
              </a:rPr>
              <a:t>demostrar</a:t>
            </a:r>
            <a:r>
              <a:rPr sz="2800" dirty="0">
                <a:latin typeface="Arial"/>
              </a:rPr>
              <a:t> </a:t>
            </a:r>
            <a:r>
              <a:rPr lang="es-SV" sz="2800" dirty="0">
                <a:latin typeface="Arial"/>
              </a:rPr>
              <a:t>el</a:t>
            </a:r>
            <a:r>
              <a:rPr sz="2800" dirty="0">
                <a:latin typeface="Arial"/>
              </a:rPr>
              <a:t> </a:t>
            </a:r>
            <a:r>
              <a:rPr lang="es-ES_tradnl" sz="2800" dirty="0">
                <a:latin typeface="Arial"/>
              </a:rPr>
              <a:t>hecho</a:t>
            </a:r>
            <a:r>
              <a:rPr sz="2800" dirty="0">
                <a:latin typeface="Arial"/>
              </a:rPr>
              <a:t> </a:t>
            </a:r>
            <a:r>
              <a:rPr lang="es-ES_tradnl" sz="2800" dirty="0">
                <a:latin typeface="Arial"/>
              </a:rPr>
              <a:t>específico</a:t>
            </a:r>
            <a:r>
              <a:rPr sz="2800" dirty="0">
                <a:latin typeface="Arial"/>
              </a:rPr>
              <a:t> que se </a:t>
            </a:r>
            <a:r>
              <a:rPr lang="es-ES_tradnl" sz="2800" dirty="0">
                <a:latin typeface="Arial"/>
              </a:rPr>
              <a:t>pretende</a:t>
            </a:r>
            <a:r>
              <a:rPr sz="2800" dirty="0">
                <a:latin typeface="Arial"/>
              </a:rPr>
              <a:t> </a:t>
            </a:r>
            <a:r>
              <a:rPr lang="es-ES_tradnl" sz="2800" dirty="0">
                <a:latin typeface="Arial"/>
              </a:rPr>
              <a:t>probar</a:t>
            </a:r>
            <a:r>
              <a:rPr sz="2800" dirty="0">
                <a:latin typeface="Arial"/>
              </a:rPr>
              <a:t>.</a:t>
            </a:r>
          </a:p>
        </p:txBody>
      </p:sp>
      <p:sp>
        <p:nvSpPr>
          <p:cNvPr id="4" name="Rectangle 3"/>
          <p:cNvSpPr/>
          <p:nvPr/>
        </p:nvSpPr>
        <p:spPr>
          <a:xfrm>
            <a:off x="1676552" y="3187240"/>
            <a:ext cx="5852160" cy="5423360"/>
          </a:xfrm>
          <a:prstGeom prst="rect">
            <a:avLst/>
          </a:prstGeom>
          <a:solidFill>
            <a:srgbClr val="FFFFFF"/>
          </a:solidFill>
          <a:ln w="19050">
            <a:solidFill>
              <a:srgbClr val="003366"/>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sz="2400" dirty="0">
              <a:solidFill>
                <a:prstClr val="white"/>
              </a:solidFill>
              <a:latin typeface="Calibri"/>
            </a:endParaRPr>
          </a:p>
        </p:txBody>
      </p:sp>
      <p:sp>
        <p:nvSpPr>
          <p:cNvPr id="5" name="TextBox 4"/>
          <p:cNvSpPr txBox="1"/>
          <p:nvPr/>
        </p:nvSpPr>
        <p:spPr>
          <a:xfrm>
            <a:off x="1882931" y="3505200"/>
            <a:ext cx="5481320" cy="4242187"/>
          </a:xfrm>
          <a:prstGeom prst="rect">
            <a:avLst/>
          </a:prstGeom>
          <a:noFill/>
        </p:spPr>
        <p:txBody>
          <a:bodyPr wrap="square">
            <a:spAutoFit/>
          </a:bodyPr>
          <a:lstStyle/>
          <a:p>
            <a:pPr algn="ctr" defTabSz="609585">
              <a:spcAft>
                <a:spcPts val="1333"/>
              </a:spcAft>
              <a:defRPr sz="2000" b="1">
                <a:solidFill>
                  <a:srgbClr val="003366"/>
                </a:solidFill>
                <a:latin typeface="Arial"/>
              </a:defRPr>
            </a:pPr>
            <a:r>
              <a:rPr sz="4000" b="1" dirty="0">
                <a:solidFill>
                  <a:srgbClr val="003366"/>
                </a:solidFill>
                <a:latin typeface="Arial"/>
              </a:rPr>
              <a:t>El Valor</a:t>
            </a:r>
            <a:endParaRPr lang="es-MX" sz="4000" b="1" dirty="0">
              <a:solidFill>
                <a:srgbClr val="003366"/>
              </a:solidFill>
              <a:latin typeface="Arial"/>
            </a:endParaRPr>
          </a:p>
          <a:p>
            <a:pPr algn="ctr" defTabSz="609585">
              <a:spcAft>
                <a:spcPts val="1333"/>
              </a:spcAft>
              <a:defRPr sz="2000" b="1">
                <a:solidFill>
                  <a:srgbClr val="003366"/>
                </a:solidFill>
                <a:latin typeface="Arial"/>
              </a:defRPr>
            </a:pPr>
            <a:endParaRPr sz="1200" b="1" dirty="0">
              <a:solidFill>
                <a:srgbClr val="003366"/>
              </a:solidFill>
              <a:latin typeface="Arial"/>
            </a:endParaRPr>
          </a:p>
          <a:p>
            <a:pPr defTabSz="609585">
              <a:defRPr sz="1400">
                <a:solidFill>
                  <a:srgbClr val="667080"/>
                </a:solidFill>
                <a:latin typeface="Arial"/>
              </a:defRPr>
            </a:pPr>
            <a:r>
              <a:rPr lang="es-ES_tradnl" sz="2800" dirty="0">
                <a:solidFill>
                  <a:schemeClr val="tx2">
                    <a:lumMod val="50000"/>
                  </a:schemeClr>
                </a:solidFill>
                <a:latin typeface="Arial"/>
              </a:rPr>
              <a:t>Certidumbre</a:t>
            </a:r>
            <a:r>
              <a:rPr sz="2800" dirty="0">
                <a:solidFill>
                  <a:schemeClr val="tx2">
                    <a:lumMod val="50000"/>
                  </a:schemeClr>
                </a:solidFill>
                <a:latin typeface="Arial"/>
              </a:rPr>
              <a:t> </a:t>
            </a:r>
            <a:r>
              <a:rPr lang="es-ES_tradnl" sz="2800" dirty="0">
                <a:solidFill>
                  <a:schemeClr val="tx2">
                    <a:lumMod val="50000"/>
                  </a:schemeClr>
                </a:solidFill>
                <a:latin typeface="Arial"/>
              </a:rPr>
              <a:t>sobre</a:t>
            </a:r>
            <a:r>
              <a:rPr sz="2800" dirty="0">
                <a:solidFill>
                  <a:schemeClr val="tx2">
                    <a:lumMod val="50000"/>
                  </a:schemeClr>
                </a:solidFill>
                <a:latin typeface="Arial"/>
              </a:rPr>
              <a:t> la </a:t>
            </a:r>
            <a:r>
              <a:rPr lang="es-ES_tradnl" sz="2800" dirty="0">
                <a:solidFill>
                  <a:schemeClr val="tx2">
                    <a:lumMod val="50000"/>
                  </a:schemeClr>
                </a:solidFill>
                <a:latin typeface="Arial"/>
              </a:rPr>
              <a:t>autenticidad</a:t>
            </a:r>
            <a:r>
              <a:rPr sz="2800" dirty="0">
                <a:solidFill>
                  <a:schemeClr val="tx2">
                    <a:lumMod val="50000"/>
                  </a:schemeClr>
                </a:solidFill>
                <a:latin typeface="Arial"/>
              </a:rPr>
              <a:t> del </a:t>
            </a:r>
            <a:r>
              <a:rPr lang="es-ES_tradnl" sz="2800" dirty="0">
                <a:solidFill>
                  <a:schemeClr val="tx2">
                    <a:lumMod val="50000"/>
                  </a:schemeClr>
                </a:solidFill>
                <a:latin typeface="Arial"/>
              </a:rPr>
              <a:t>documento</a:t>
            </a:r>
            <a:r>
              <a:rPr sz="2800" dirty="0">
                <a:solidFill>
                  <a:schemeClr val="tx2">
                    <a:lumMod val="50000"/>
                  </a:schemeClr>
                </a:solidFill>
                <a:latin typeface="Arial"/>
              </a:rPr>
              <a:t>.</a:t>
            </a:r>
            <a:endParaRPr lang="es-MX" sz="2800" dirty="0">
              <a:solidFill>
                <a:schemeClr val="tx2">
                  <a:lumMod val="50000"/>
                </a:schemeClr>
              </a:solidFill>
              <a:latin typeface="Arial"/>
            </a:endParaRPr>
          </a:p>
          <a:p>
            <a:pPr defTabSz="609585">
              <a:defRPr sz="1400">
                <a:solidFill>
                  <a:srgbClr val="667080"/>
                </a:solidFill>
                <a:latin typeface="Arial"/>
              </a:defRPr>
            </a:pPr>
            <a:br>
              <a:rPr sz="2800" dirty="0">
                <a:solidFill>
                  <a:schemeClr val="tx2">
                    <a:lumMod val="50000"/>
                  </a:schemeClr>
                </a:solidFill>
                <a:latin typeface="Arial"/>
              </a:rPr>
            </a:br>
            <a:r>
              <a:rPr lang="es-ES_tradnl" sz="2800" dirty="0">
                <a:solidFill>
                  <a:schemeClr val="tx2">
                    <a:lumMod val="50000"/>
                  </a:schemeClr>
                </a:solidFill>
                <a:latin typeface="Arial"/>
              </a:rPr>
              <a:t>Enfocado</a:t>
            </a:r>
            <a:r>
              <a:rPr sz="2800" dirty="0">
                <a:solidFill>
                  <a:schemeClr val="tx2">
                    <a:lumMod val="50000"/>
                  </a:schemeClr>
                </a:solidFill>
                <a:latin typeface="Arial"/>
              </a:rPr>
              <a:t> </a:t>
            </a:r>
            <a:r>
              <a:rPr lang="es-ES_tradnl" sz="2800" dirty="0">
                <a:solidFill>
                  <a:schemeClr val="tx2">
                    <a:lumMod val="50000"/>
                  </a:schemeClr>
                </a:solidFill>
                <a:latin typeface="Arial"/>
              </a:rPr>
              <a:t>en</a:t>
            </a:r>
            <a:r>
              <a:rPr sz="2800" dirty="0">
                <a:solidFill>
                  <a:schemeClr val="tx2">
                    <a:lumMod val="50000"/>
                  </a:schemeClr>
                </a:solidFill>
                <a:latin typeface="Arial"/>
              </a:rPr>
              <a:t> </a:t>
            </a:r>
            <a:r>
              <a:rPr lang="es-ES_tradnl" sz="2800" dirty="0">
                <a:solidFill>
                  <a:schemeClr val="tx2">
                    <a:lumMod val="50000"/>
                  </a:schemeClr>
                </a:solidFill>
                <a:latin typeface="Arial"/>
              </a:rPr>
              <a:t>el</a:t>
            </a:r>
            <a:r>
              <a:rPr sz="2800" dirty="0">
                <a:solidFill>
                  <a:schemeClr val="tx2">
                    <a:lumMod val="50000"/>
                  </a:schemeClr>
                </a:solidFill>
                <a:latin typeface="Arial"/>
              </a:rPr>
              <a:t> </a:t>
            </a:r>
            <a:r>
              <a:rPr lang="es-ES_tradnl" sz="2800" dirty="0">
                <a:solidFill>
                  <a:schemeClr val="tx2">
                    <a:lumMod val="50000"/>
                  </a:schemeClr>
                </a:solidFill>
                <a:latin typeface="Arial"/>
              </a:rPr>
              <a:t>continente</a:t>
            </a:r>
            <a:r>
              <a:rPr sz="2800" dirty="0">
                <a:solidFill>
                  <a:schemeClr val="tx2">
                    <a:lumMod val="50000"/>
                  </a:schemeClr>
                </a:solidFill>
                <a:latin typeface="Arial"/>
              </a:rPr>
              <a:t> (forma).</a:t>
            </a:r>
            <a:endParaRPr lang="es-MX" sz="2800" dirty="0">
              <a:solidFill>
                <a:schemeClr val="tx2">
                  <a:lumMod val="50000"/>
                </a:schemeClr>
              </a:solidFill>
              <a:latin typeface="Arial"/>
            </a:endParaRPr>
          </a:p>
          <a:p>
            <a:pPr defTabSz="609585">
              <a:defRPr sz="1400">
                <a:solidFill>
                  <a:srgbClr val="667080"/>
                </a:solidFill>
                <a:latin typeface="Arial"/>
              </a:defRPr>
            </a:pPr>
            <a:endParaRPr lang="es-MX" sz="2800" dirty="0">
              <a:solidFill>
                <a:schemeClr val="tx2">
                  <a:lumMod val="50000"/>
                </a:schemeClr>
              </a:solidFill>
              <a:latin typeface="Arial"/>
            </a:endParaRPr>
          </a:p>
          <a:p>
            <a:pPr defTabSz="609585">
              <a:defRPr sz="1400">
                <a:solidFill>
                  <a:srgbClr val="667080"/>
                </a:solidFill>
                <a:latin typeface="Arial"/>
              </a:defRPr>
            </a:pPr>
            <a:r>
              <a:rPr lang="es-MX" sz="2800" dirty="0">
                <a:solidFill>
                  <a:schemeClr val="tx2">
                    <a:lumMod val="50000"/>
                  </a:schemeClr>
                </a:solidFill>
                <a:latin typeface="Arial"/>
              </a:rPr>
              <a:t>Pleno / Indicio</a:t>
            </a:r>
            <a:endParaRPr sz="2800" dirty="0">
              <a:solidFill>
                <a:schemeClr val="tx2">
                  <a:lumMod val="50000"/>
                </a:schemeClr>
              </a:solidFill>
              <a:latin typeface="Arial"/>
            </a:endParaRPr>
          </a:p>
        </p:txBody>
      </p:sp>
      <p:sp>
        <p:nvSpPr>
          <p:cNvPr id="6" name="Rectangle 5"/>
          <p:cNvSpPr/>
          <p:nvPr/>
        </p:nvSpPr>
        <p:spPr>
          <a:xfrm>
            <a:off x="8534400" y="3200400"/>
            <a:ext cx="5852160" cy="5411738"/>
          </a:xfrm>
          <a:prstGeom prst="rect">
            <a:avLst/>
          </a:prstGeom>
          <a:solidFill>
            <a:srgbClr val="FFFFFF"/>
          </a:solidFill>
          <a:ln w="19050">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sz="2400" dirty="0">
              <a:solidFill>
                <a:schemeClr val="accent1">
                  <a:lumMod val="50000"/>
                </a:schemeClr>
              </a:solidFill>
              <a:latin typeface="Calibri"/>
            </a:endParaRPr>
          </a:p>
        </p:txBody>
      </p:sp>
      <p:sp>
        <p:nvSpPr>
          <p:cNvPr id="7" name="TextBox 6"/>
          <p:cNvSpPr txBox="1"/>
          <p:nvPr/>
        </p:nvSpPr>
        <p:spPr>
          <a:xfrm>
            <a:off x="8778240" y="3494971"/>
            <a:ext cx="5364480" cy="4734629"/>
          </a:xfrm>
          <a:prstGeom prst="rect">
            <a:avLst/>
          </a:prstGeom>
          <a:noFill/>
        </p:spPr>
        <p:txBody>
          <a:bodyPr wrap="square">
            <a:spAutoFit/>
          </a:bodyPr>
          <a:lstStyle/>
          <a:p>
            <a:pPr algn="ctr" defTabSz="609585">
              <a:spcAft>
                <a:spcPts val="1333"/>
              </a:spcAft>
              <a:defRPr sz="2000" b="1">
                <a:solidFill>
                  <a:srgbClr val="D4A017"/>
                </a:solidFill>
                <a:latin typeface="Arial"/>
              </a:defRPr>
            </a:pPr>
            <a:r>
              <a:rPr sz="4000" b="1" dirty="0">
                <a:solidFill>
                  <a:schemeClr val="accent1">
                    <a:lumMod val="50000"/>
                  </a:schemeClr>
                </a:solidFill>
                <a:latin typeface="Arial"/>
              </a:rPr>
              <a:t>El </a:t>
            </a:r>
            <a:r>
              <a:rPr lang="es-ES_tradnl" sz="4000" b="1" dirty="0">
                <a:solidFill>
                  <a:schemeClr val="accent1">
                    <a:lumMod val="50000"/>
                  </a:schemeClr>
                </a:solidFill>
                <a:latin typeface="Arial"/>
              </a:rPr>
              <a:t>Alcance</a:t>
            </a:r>
            <a:endParaRPr lang="es-MX" sz="4000" b="1" dirty="0">
              <a:solidFill>
                <a:schemeClr val="accent1">
                  <a:lumMod val="50000"/>
                </a:schemeClr>
              </a:solidFill>
              <a:latin typeface="Arial"/>
            </a:endParaRPr>
          </a:p>
          <a:p>
            <a:pPr algn="ctr" defTabSz="609585">
              <a:spcAft>
                <a:spcPts val="1333"/>
              </a:spcAft>
              <a:defRPr sz="2000" b="1">
                <a:solidFill>
                  <a:srgbClr val="D4A017"/>
                </a:solidFill>
                <a:latin typeface="Arial"/>
              </a:defRPr>
            </a:pPr>
            <a:endParaRPr sz="1200" b="1" dirty="0">
              <a:solidFill>
                <a:schemeClr val="accent1">
                  <a:lumMod val="50000"/>
                </a:schemeClr>
              </a:solidFill>
              <a:latin typeface="Arial"/>
            </a:endParaRPr>
          </a:p>
          <a:p>
            <a:pPr defTabSz="609585">
              <a:defRPr sz="1400">
                <a:solidFill>
                  <a:srgbClr val="667080"/>
                </a:solidFill>
                <a:latin typeface="Arial"/>
              </a:defRPr>
            </a:pPr>
            <a:r>
              <a:rPr lang="es-ES_tradnl" sz="2800" dirty="0">
                <a:solidFill>
                  <a:schemeClr val="tx2">
                    <a:lumMod val="50000"/>
                  </a:schemeClr>
                </a:solidFill>
                <a:latin typeface="Arial"/>
              </a:rPr>
              <a:t>Idoneidad</a:t>
            </a:r>
            <a:r>
              <a:rPr sz="2800" dirty="0">
                <a:solidFill>
                  <a:schemeClr val="tx2">
                    <a:lumMod val="50000"/>
                  </a:schemeClr>
                </a:solidFill>
                <a:latin typeface="Arial"/>
              </a:rPr>
              <a:t> para </a:t>
            </a:r>
            <a:r>
              <a:rPr lang="es-ES_tradnl" sz="2800" dirty="0">
                <a:solidFill>
                  <a:schemeClr val="tx2">
                    <a:lumMod val="50000"/>
                  </a:schemeClr>
                </a:solidFill>
                <a:latin typeface="Arial"/>
              </a:rPr>
              <a:t>demostrar</a:t>
            </a:r>
            <a:r>
              <a:rPr sz="2800" dirty="0">
                <a:solidFill>
                  <a:schemeClr val="tx2">
                    <a:lumMod val="50000"/>
                  </a:schemeClr>
                </a:solidFill>
                <a:latin typeface="Arial"/>
              </a:rPr>
              <a:t> </a:t>
            </a:r>
            <a:r>
              <a:rPr lang="es-ES_tradnl" sz="2800" dirty="0">
                <a:solidFill>
                  <a:schemeClr val="tx2">
                    <a:lumMod val="50000"/>
                  </a:schemeClr>
                </a:solidFill>
                <a:latin typeface="Arial"/>
              </a:rPr>
              <a:t>el</a:t>
            </a:r>
            <a:r>
              <a:rPr sz="2800" dirty="0">
                <a:solidFill>
                  <a:schemeClr val="tx2">
                    <a:lumMod val="50000"/>
                  </a:schemeClr>
                </a:solidFill>
                <a:latin typeface="Arial"/>
              </a:rPr>
              <a:t> </a:t>
            </a:r>
            <a:r>
              <a:rPr lang="es-ES_tradnl" sz="2800" dirty="0">
                <a:solidFill>
                  <a:schemeClr val="tx2">
                    <a:lumMod val="50000"/>
                  </a:schemeClr>
                </a:solidFill>
                <a:latin typeface="Arial"/>
              </a:rPr>
              <a:t>hecho</a:t>
            </a:r>
            <a:r>
              <a:rPr sz="2800" dirty="0">
                <a:solidFill>
                  <a:schemeClr val="tx2">
                    <a:lumMod val="50000"/>
                  </a:schemeClr>
                </a:solidFill>
                <a:latin typeface="Arial"/>
              </a:rPr>
              <a:t> </a:t>
            </a:r>
            <a:r>
              <a:rPr lang="es-ES_tradnl" sz="2800" dirty="0">
                <a:solidFill>
                  <a:schemeClr val="tx2">
                    <a:lumMod val="50000"/>
                  </a:schemeClr>
                </a:solidFill>
                <a:latin typeface="Arial"/>
              </a:rPr>
              <a:t>litigioso</a:t>
            </a:r>
            <a:r>
              <a:rPr sz="2800" dirty="0">
                <a:solidFill>
                  <a:schemeClr val="tx2">
                    <a:lumMod val="50000"/>
                  </a:schemeClr>
                </a:solidFill>
                <a:latin typeface="Arial"/>
              </a:rPr>
              <a:t>.</a:t>
            </a:r>
            <a:endParaRPr lang="es-MX" sz="2800" dirty="0">
              <a:solidFill>
                <a:schemeClr val="tx2">
                  <a:lumMod val="50000"/>
                </a:schemeClr>
              </a:solidFill>
              <a:latin typeface="Arial"/>
            </a:endParaRPr>
          </a:p>
          <a:p>
            <a:pPr defTabSz="609585">
              <a:defRPr sz="1400">
                <a:solidFill>
                  <a:srgbClr val="667080"/>
                </a:solidFill>
                <a:latin typeface="Arial"/>
              </a:defRPr>
            </a:pPr>
            <a:br>
              <a:rPr sz="2800" dirty="0">
                <a:solidFill>
                  <a:schemeClr val="tx2">
                    <a:lumMod val="50000"/>
                  </a:schemeClr>
                </a:solidFill>
                <a:latin typeface="Arial"/>
              </a:rPr>
            </a:br>
            <a:r>
              <a:rPr lang="es-ES_tradnl" sz="2800" dirty="0">
                <a:solidFill>
                  <a:schemeClr val="tx2">
                    <a:lumMod val="50000"/>
                  </a:schemeClr>
                </a:solidFill>
                <a:latin typeface="Arial"/>
              </a:rPr>
              <a:t>Enfocado</a:t>
            </a:r>
            <a:r>
              <a:rPr sz="2800" dirty="0">
                <a:solidFill>
                  <a:schemeClr val="tx2">
                    <a:lumMod val="50000"/>
                  </a:schemeClr>
                </a:solidFill>
                <a:latin typeface="Arial"/>
              </a:rPr>
              <a:t> </a:t>
            </a:r>
            <a:r>
              <a:rPr lang="es-ES_tradnl" sz="2800" dirty="0">
                <a:solidFill>
                  <a:schemeClr val="tx2">
                    <a:lumMod val="50000"/>
                  </a:schemeClr>
                </a:solidFill>
                <a:latin typeface="Arial"/>
              </a:rPr>
              <a:t>en</a:t>
            </a:r>
            <a:r>
              <a:rPr sz="2800" dirty="0">
                <a:solidFill>
                  <a:schemeClr val="tx2">
                    <a:lumMod val="50000"/>
                  </a:schemeClr>
                </a:solidFill>
                <a:latin typeface="Arial"/>
              </a:rPr>
              <a:t> </a:t>
            </a:r>
            <a:r>
              <a:rPr lang="es-ES_tradnl" sz="2800" dirty="0">
                <a:solidFill>
                  <a:schemeClr val="tx2">
                    <a:lumMod val="50000"/>
                  </a:schemeClr>
                </a:solidFill>
                <a:latin typeface="Arial"/>
              </a:rPr>
              <a:t>el</a:t>
            </a:r>
            <a:r>
              <a:rPr sz="2800" dirty="0">
                <a:solidFill>
                  <a:schemeClr val="tx2">
                    <a:lumMod val="50000"/>
                  </a:schemeClr>
                </a:solidFill>
                <a:latin typeface="Arial"/>
              </a:rPr>
              <a:t> </a:t>
            </a:r>
            <a:r>
              <a:rPr lang="es-ES_tradnl" sz="2800" dirty="0">
                <a:solidFill>
                  <a:schemeClr val="tx2">
                    <a:lumMod val="50000"/>
                  </a:schemeClr>
                </a:solidFill>
                <a:latin typeface="Arial"/>
              </a:rPr>
              <a:t>contenido</a:t>
            </a:r>
            <a:r>
              <a:rPr sz="2800" dirty="0">
                <a:solidFill>
                  <a:schemeClr val="tx2">
                    <a:lumMod val="50000"/>
                  </a:schemeClr>
                </a:solidFill>
                <a:latin typeface="Arial"/>
              </a:rPr>
              <a:t> (</a:t>
            </a:r>
            <a:r>
              <a:rPr lang="es-ES_tradnl" sz="2800" dirty="0">
                <a:solidFill>
                  <a:schemeClr val="tx2">
                    <a:lumMod val="50000"/>
                  </a:schemeClr>
                </a:solidFill>
                <a:latin typeface="Arial"/>
              </a:rPr>
              <a:t>fondo</a:t>
            </a:r>
            <a:r>
              <a:rPr sz="2800" dirty="0">
                <a:solidFill>
                  <a:schemeClr val="tx2">
                    <a:lumMod val="50000"/>
                  </a:schemeClr>
                </a:solidFill>
                <a:latin typeface="Arial"/>
              </a:rPr>
              <a:t>).</a:t>
            </a:r>
            <a:endParaRPr lang="es-MX" sz="2800" dirty="0">
              <a:solidFill>
                <a:schemeClr val="tx2">
                  <a:lumMod val="50000"/>
                </a:schemeClr>
              </a:solidFill>
              <a:latin typeface="Arial"/>
            </a:endParaRPr>
          </a:p>
          <a:p>
            <a:pPr defTabSz="609585">
              <a:defRPr sz="1400">
                <a:solidFill>
                  <a:srgbClr val="667080"/>
                </a:solidFill>
                <a:latin typeface="Arial"/>
              </a:defRPr>
            </a:pPr>
            <a:endParaRPr lang="es-MX" sz="2800" dirty="0">
              <a:solidFill>
                <a:schemeClr val="tx2">
                  <a:lumMod val="50000"/>
                </a:schemeClr>
              </a:solidFill>
              <a:latin typeface="Arial"/>
            </a:endParaRPr>
          </a:p>
          <a:p>
            <a:pPr defTabSz="609585">
              <a:defRPr sz="1400">
                <a:solidFill>
                  <a:srgbClr val="667080"/>
                </a:solidFill>
                <a:latin typeface="Arial"/>
              </a:defRPr>
            </a:pPr>
            <a:r>
              <a:rPr lang="es-MX" sz="2800" dirty="0">
                <a:solidFill>
                  <a:schemeClr val="tx2">
                    <a:lumMod val="50000"/>
                  </a:schemeClr>
                </a:solidFill>
                <a:latin typeface="Arial"/>
              </a:rPr>
              <a:t>Suficiente / Insuficiente</a:t>
            </a:r>
          </a:p>
          <a:p>
            <a:pPr defTabSz="609585">
              <a:defRPr sz="1400">
                <a:solidFill>
                  <a:srgbClr val="667080"/>
                </a:solidFill>
                <a:latin typeface="Arial"/>
              </a:defRPr>
            </a:pPr>
            <a:endParaRPr sz="3200" dirty="0">
              <a:solidFill>
                <a:schemeClr val="accent1">
                  <a:lumMod val="50000"/>
                </a:schemeClr>
              </a:solidFill>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F7792B1-0998-4616-83B7-9052799F5FC0}"/>
              </a:ext>
            </a:extLst>
          </p:cNvPr>
          <p:cNvSpPr txBox="1"/>
          <p:nvPr/>
        </p:nvSpPr>
        <p:spPr>
          <a:xfrm>
            <a:off x="203200" y="152400"/>
            <a:ext cx="15621000" cy="769441"/>
          </a:xfrm>
          <a:prstGeom prst="rect">
            <a:avLst/>
          </a:prstGeom>
          <a:noFill/>
        </p:spPr>
        <p:txBody>
          <a:bodyPr wrap="square" rtlCol="0">
            <a:spAutoFit/>
          </a:bodyPr>
          <a:lstStyle/>
          <a:p>
            <a:r>
              <a:rPr lang="es-MX" sz="4400" b="1" dirty="0">
                <a:solidFill>
                  <a:schemeClr val="accent1">
                    <a:lumMod val="50000"/>
                  </a:schemeClr>
                </a:solidFill>
                <a:latin typeface="Arial" panose="020B0604020202020204" pitchFamily="34" charset="0"/>
                <a:cs typeface="Arial" panose="020B0604020202020204" pitchFamily="34" charset="0"/>
              </a:rPr>
              <a:t>Escenarios que exigen flexibilizar el estándar probatorio </a:t>
            </a:r>
          </a:p>
        </p:txBody>
      </p:sp>
      <p:pic>
        <p:nvPicPr>
          <p:cNvPr id="3" name="Picture 2">
            <a:extLst>
              <a:ext uri="{FF2B5EF4-FFF2-40B4-BE49-F238E27FC236}">
                <a16:creationId xmlns:a16="http://schemas.microsoft.com/office/drawing/2014/main" id="{9E2B66AA-3FC6-4378-8AE7-691AEB4F009F}"/>
              </a:ext>
            </a:extLst>
          </p:cNvPr>
          <p:cNvPicPr>
            <a:picLocks noChangeAspect="1"/>
          </p:cNvPicPr>
          <p:nvPr/>
        </p:nvPicPr>
        <p:blipFill rotWithShape="1">
          <a:blip r:embed="rId2"/>
          <a:srcRect l="-1" t="23513" r="211" b="18345"/>
          <a:stretch/>
        </p:blipFill>
        <p:spPr>
          <a:xfrm>
            <a:off x="381000" y="2133599"/>
            <a:ext cx="15519400" cy="5181601"/>
          </a:xfrm>
          <a:prstGeom prst="rect">
            <a:avLst/>
          </a:prstGeom>
        </p:spPr>
      </p:pic>
    </p:spTree>
    <p:extLst>
      <p:ext uri="{BB962C8B-B14F-4D97-AF65-F5344CB8AC3E}">
        <p14:creationId xmlns:p14="http://schemas.microsoft.com/office/powerpoint/2010/main" val="947473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rotWithShape="1">
          <a:blip r:embed="rId3"/>
          <a:srcRect t="22269" r="-1562"/>
          <a:stretch/>
        </p:blipFill>
        <p:spPr>
          <a:xfrm>
            <a:off x="0" y="2157845"/>
            <a:ext cx="16510000" cy="7048500"/>
          </a:xfrm>
          <a:prstGeom prst="rect">
            <a:avLst/>
          </a:prstGeom>
        </p:spPr>
      </p:pic>
      <p:sp>
        <p:nvSpPr>
          <p:cNvPr id="4" name="CuadroTexto 3">
            <a:extLst>
              <a:ext uri="{FF2B5EF4-FFF2-40B4-BE49-F238E27FC236}">
                <a16:creationId xmlns:a16="http://schemas.microsoft.com/office/drawing/2014/main" id="{02EA03B9-4CB3-4D78-8E28-FCD81E78E2F0}"/>
              </a:ext>
            </a:extLst>
          </p:cNvPr>
          <p:cNvSpPr txBox="1"/>
          <p:nvPr/>
        </p:nvSpPr>
        <p:spPr>
          <a:xfrm>
            <a:off x="203200" y="24245"/>
            <a:ext cx="7162800" cy="1200329"/>
          </a:xfrm>
          <a:prstGeom prst="rect">
            <a:avLst/>
          </a:prstGeom>
          <a:noFill/>
        </p:spPr>
        <p:txBody>
          <a:bodyPr wrap="square" rtlCol="0">
            <a:spAutoFit/>
          </a:bodyPr>
          <a:lstStyle/>
          <a:p>
            <a:r>
              <a:rPr lang="es-MX" sz="3600" b="1" dirty="0">
                <a:solidFill>
                  <a:schemeClr val="accent1">
                    <a:lumMod val="50000"/>
                  </a:schemeClr>
                </a:solidFill>
                <a:latin typeface="Arial" panose="020B0604020202020204" pitchFamily="34" charset="0"/>
                <a:cs typeface="Arial" panose="020B0604020202020204" pitchFamily="34" charset="0"/>
              </a:rPr>
              <a:t>Caso práctico II: Abuso de funciones (Art. 57 LGRA)</a:t>
            </a:r>
          </a:p>
        </p:txBody>
      </p:sp>
      <p:pic>
        <p:nvPicPr>
          <p:cNvPr id="7" name="Picture 2">
            <a:extLst>
              <a:ext uri="{FF2B5EF4-FFF2-40B4-BE49-F238E27FC236}">
                <a16:creationId xmlns:a16="http://schemas.microsoft.com/office/drawing/2014/main" id="{2CF96DC9-989A-44C6-A218-F1A96A752793}"/>
              </a:ext>
            </a:extLst>
          </p:cNvPr>
          <p:cNvPicPr/>
          <p:nvPr/>
        </p:nvPicPr>
        <p:blipFill rotWithShape="1">
          <a:blip r:embed="rId3"/>
          <a:srcRect l="52400" t="6851" r="4857" b="78721"/>
          <a:stretch/>
        </p:blipFill>
        <p:spPr bwMode="auto">
          <a:xfrm>
            <a:off x="8478982" y="381000"/>
            <a:ext cx="7421418" cy="1530927"/>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alpha val="76000"/>
          </a:schemeClr>
        </a:solidFill>
        <a:effectLst/>
      </p:bgPr>
    </p:bg>
    <p:spTree>
      <p:nvGrpSpPr>
        <p:cNvPr id="1" name=""/>
        <p:cNvGrpSpPr/>
        <p:nvPr/>
      </p:nvGrpSpPr>
      <p:grpSpPr>
        <a:xfrm>
          <a:off x="0" y="0"/>
          <a:ext cx="0" cy="0"/>
          <a:chOff x="0" y="0"/>
          <a:chExt cx="0" cy="0"/>
        </a:xfrm>
      </p:grpSpPr>
      <p:graphicFrame>
        <p:nvGraphicFramePr>
          <p:cNvPr id="2" name="Table 2">
            <a:extLst>
              <a:ext uri="{FF2B5EF4-FFF2-40B4-BE49-F238E27FC236}">
                <a16:creationId xmlns:a16="http://schemas.microsoft.com/office/drawing/2014/main" id="{7AF828A3-8A9E-435D-A969-E71550A53171}"/>
              </a:ext>
            </a:extLst>
          </p:cNvPr>
          <p:cNvGraphicFramePr>
            <a:graphicFrameLocks noGrp="1"/>
          </p:cNvGraphicFramePr>
          <p:nvPr>
            <p:extLst>
              <p:ext uri="{D42A27DB-BD31-4B8C-83A1-F6EECF244321}">
                <p14:modId xmlns:p14="http://schemas.microsoft.com/office/powerpoint/2010/main" val="2557165549"/>
              </p:ext>
            </p:extLst>
          </p:nvPr>
        </p:nvGraphicFramePr>
        <p:xfrm>
          <a:off x="0" y="0"/>
          <a:ext cx="16256001" cy="9143999"/>
        </p:xfrm>
        <a:graphic>
          <a:graphicData uri="http://schemas.openxmlformats.org/drawingml/2006/table">
            <a:tbl>
              <a:tblPr/>
              <a:tblGrid>
                <a:gridCol w="317500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gridCol w="8890001">
                  <a:extLst>
                    <a:ext uri="{9D8B030D-6E8A-4147-A177-3AD203B41FA5}">
                      <a16:colId xmlns:a16="http://schemas.microsoft.com/office/drawing/2014/main" val="20002"/>
                    </a:ext>
                  </a:extLst>
                </a:gridCol>
              </a:tblGrid>
              <a:tr h="1159859">
                <a:tc>
                  <a:txBody>
                    <a:bodyPr/>
                    <a:lstStyle/>
                    <a:p>
                      <a:pPr algn="ctr"/>
                      <a:r>
                        <a:rPr lang="es-ES_tradnl" sz="2800" b="1" i="0" u="none" noProof="0" dirty="0">
                          <a:solidFill>
                            <a:srgbClr val="FFFFFF"/>
                          </a:solidFill>
                          <a:latin typeface="Arial" panose="020B0604020202020204" pitchFamily="34" charset="0"/>
                          <a:cs typeface="Arial" panose="020B0604020202020204" pitchFamily="34" charset="0"/>
                        </a:rPr>
                        <a:t>Indicio</a:t>
                      </a:r>
                      <a:r>
                        <a:rPr sz="2800" b="1" i="0" u="none" dirty="0">
                          <a:solidFill>
                            <a:srgbClr val="FFFFFF"/>
                          </a:solidFill>
                          <a:latin typeface="Arial" panose="020B0604020202020204" pitchFamily="34" charset="0"/>
                          <a:cs typeface="Arial" panose="020B0604020202020204" pitchFamily="34" charset="0"/>
                        </a:rPr>
                        <a:t> (</a:t>
                      </a:r>
                      <a:r>
                        <a:rPr lang="es-ES_tradnl" sz="2800" b="1" i="0" u="none" noProof="0" dirty="0">
                          <a:solidFill>
                            <a:srgbClr val="FFFFFF"/>
                          </a:solidFill>
                          <a:latin typeface="Arial" panose="020B0604020202020204" pitchFamily="34" charset="0"/>
                          <a:cs typeface="Arial" panose="020B0604020202020204" pitchFamily="34" charset="0"/>
                        </a:rPr>
                        <a:t>Hecho</a:t>
                      </a:r>
                      <a:r>
                        <a:rPr sz="2800" b="1" i="0" u="none" dirty="0">
                          <a:solidFill>
                            <a:srgbClr val="FFFFFF"/>
                          </a:solidFill>
                          <a:latin typeface="Arial" panose="020B0604020202020204" pitchFamily="34" charset="0"/>
                          <a:cs typeface="Arial" panose="020B0604020202020204" pitchFamily="34" charset="0"/>
                        </a:rPr>
                        <a:t> </a:t>
                      </a:r>
                      <a:r>
                        <a:rPr lang="es-ES_tradnl" sz="2800" b="1" i="0" u="none" noProof="0" dirty="0">
                          <a:solidFill>
                            <a:srgbClr val="FFFFFF"/>
                          </a:solidFill>
                          <a:latin typeface="Arial" panose="020B0604020202020204" pitchFamily="34" charset="0"/>
                          <a:cs typeface="Arial" panose="020B0604020202020204" pitchFamily="34" charset="0"/>
                        </a:rPr>
                        <a:t>Probado</a:t>
                      </a:r>
                      <a:r>
                        <a:rPr sz="2800" b="1" i="0" u="none" dirty="0">
                          <a:solidFill>
                            <a:srgbClr val="FFFFFF"/>
                          </a:solidFill>
                          <a:latin typeface="Arial" panose="020B0604020202020204" pitchFamily="34" charset="0"/>
                          <a:cs typeface="Arial" panose="020B0604020202020204" pitchFamily="34" charset="0"/>
                        </a:rPr>
                        <a:t>)</a:t>
                      </a: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0F172A"/>
                    </a:solidFill>
                  </a:tcPr>
                </a:tc>
                <a:tc>
                  <a:txBody>
                    <a:bodyPr/>
                    <a:lstStyle/>
                    <a:p>
                      <a:pPr algn="ctr"/>
                      <a:r>
                        <a:rPr sz="2800" b="1" i="0" u="none" dirty="0">
                          <a:solidFill>
                            <a:srgbClr val="FFFFFF"/>
                          </a:solidFill>
                          <a:latin typeface="Arial" panose="020B0604020202020204" pitchFamily="34" charset="0"/>
                          <a:cs typeface="Arial" panose="020B0604020202020204" pitchFamily="34" charset="0"/>
                        </a:rPr>
                        <a:t>Fuente de </a:t>
                      </a:r>
                      <a:r>
                        <a:rPr lang="es-ES_tradnl" sz="2800" b="1" i="0" u="none" noProof="0" dirty="0">
                          <a:solidFill>
                            <a:srgbClr val="FFFFFF"/>
                          </a:solidFill>
                          <a:latin typeface="Arial" panose="020B0604020202020204" pitchFamily="34" charset="0"/>
                          <a:cs typeface="Arial" panose="020B0604020202020204" pitchFamily="34" charset="0"/>
                        </a:rPr>
                        <a:t>Prueba</a:t>
                      </a:r>
                      <a:r>
                        <a:rPr sz="2800" b="1" i="0" u="none" dirty="0">
                          <a:solidFill>
                            <a:srgbClr val="FFFFFF"/>
                          </a:solidFill>
                          <a:latin typeface="Arial" panose="020B0604020202020204" pitchFamily="34" charset="0"/>
                          <a:cs typeface="Arial" panose="020B0604020202020204" pitchFamily="34" charset="0"/>
                        </a:rPr>
                        <a:t> </a:t>
                      </a:r>
                      <a:r>
                        <a:rPr lang="es-ES_tradnl" sz="2800" b="1" i="0" u="none" noProof="0" dirty="0">
                          <a:solidFill>
                            <a:srgbClr val="FFFFFF"/>
                          </a:solidFill>
                          <a:latin typeface="Arial" panose="020B0604020202020204" pitchFamily="34" charset="0"/>
                          <a:cs typeface="Arial" panose="020B0604020202020204" pitchFamily="34" charset="0"/>
                        </a:rPr>
                        <a:t>Directa</a:t>
                      </a: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0F172A"/>
                    </a:solidFill>
                  </a:tcPr>
                </a:tc>
                <a:tc>
                  <a:txBody>
                    <a:bodyPr/>
                    <a:lstStyle/>
                    <a:p>
                      <a:pPr algn="ctr"/>
                      <a:r>
                        <a:rPr lang="es-ES_tradnl" sz="2800" b="1" i="0" u="none" noProof="0" dirty="0">
                          <a:solidFill>
                            <a:srgbClr val="FFFFFF"/>
                          </a:solidFill>
                          <a:latin typeface="Arial" panose="020B0604020202020204" pitchFamily="34" charset="0"/>
                          <a:cs typeface="Arial" panose="020B0604020202020204" pitchFamily="34" charset="0"/>
                        </a:rPr>
                        <a:t>Inferencia</a:t>
                      </a:r>
                      <a:r>
                        <a:rPr sz="2800" b="1" i="0" u="none" dirty="0">
                          <a:solidFill>
                            <a:srgbClr val="FFFFFF"/>
                          </a:solidFill>
                          <a:latin typeface="Arial" panose="020B0604020202020204" pitchFamily="34" charset="0"/>
                          <a:cs typeface="Arial" panose="020B0604020202020204" pitchFamily="34" charset="0"/>
                        </a:rPr>
                        <a:t> </a:t>
                      </a:r>
                      <a:r>
                        <a:rPr lang="es-ES_tradnl" sz="2800" b="1" i="0" u="none" noProof="0" dirty="0">
                          <a:solidFill>
                            <a:srgbClr val="FFFFFF"/>
                          </a:solidFill>
                          <a:latin typeface="Arial" panose="020B0604020202020204" pitchFamily="34" charset="0"/>
                          <a:cs typeface="Arial" panose="020B0604020202020204" pitchFamily="34" charset="0"/>
                        </a:rPr>
                        <a:t>Generada</a:t>
                      </a: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0F172A"/>
                    </a:solidFill>
                  </a:tcPr>
                </a:tc>
                <a:extLst>
                  <a:ext uri="{0D108BD9-81ED-4DB2-BD59-A6C34878D82A}">
                    <a16:rowId xmlns:a16="http://schemas.microsoft.com/office/drawing/2014/main" val="10000"/>
                  </a:ext>
                </a:extLst>
              </a:tr>
              <a:tr h="1931826">
                <a:tc>
                  <a:txBody>
                    <a:bodyPr/>
                    <a:lstStyle/>
                    <a:p>
                      <a:pPr algn="l"/>
                      <a:r>
                        <a:rPr sz="2400" b="1" i="0" u="none" dirty="0">
                          <a:solidFill>
                            <a:srgbClr val="1E293B"/>
                          </a:solidFill>
                          <a:latin typeface="Arial" panose="020B0604020202020204" pitchFamily="34" charset="0"/>
                          <a:cs typeface="Arial" panose="020B0604020202020204" pitchFamily="34" charset="0"/>
                        </a:rPr>
                        <a:t>1. </a:t>
                      </a:r>
                      <a:r>
                        <a:rPr lang="es-MX" sz="2400" b="1" kern="1200" dirty="0">
                          <a:solidFill>
                            <a:schemeClr val="tx1"/>
                          </a:solidFill>
                          <a:effectLst/>
                          <a:latin typeface="Arial" panose="020B0604020202020204" pitchFamily="34" charset="0"/>
                          <a:ea typeface="+mn-ea"/>
                          <a:cs typeface="Arial" panose="020B0604020202020204" pitchFamily="34" charset="0"/>
                        </a:rPr>
                        <a:t>Conducta reiterada de maltrato o agresividad en el entorno laboral</a:t>
                      </a:r>
                    </a:p>
                    <a:p>
                      <a:pPr algn="ctr"/>
                      <a:endParaRPr sz="2400" b="1"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l"/>
                      <a:r>
                        <a:rPr lang="es-MX" sz="2400" kern="1200" dirty="0">
                          <a:solidFill>
                            <a:schemeClr val="tx1"/>
                          </a:solidFill>
                          <a:effectLst/>
                          <a:latin typeface="Arial" panose="020B0604020202020204" pitchFamily="34" charset="0"/>
                          <a:ea typeface="+mn-ea"/>
                          <a:cs typeface="Arial" panose="020B0604020202020204" pitchFamily="34" charset="0"/>
                        </a:rPr>
                        <a:t>Testimonios de compañeros de trabajo.</a:t>
                      </a:r>
                      <a:endParaRPr sz="2400" b="0"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just"/>
                      <a:r>
                        <a:rPr lang="es-MX" sz="2400" kern="1200" dirty="0">
                          <a:solidFill>
                            <a:schemeClr val="tx1"/>
                          </a:solidFill>
                          <a:effectLst/>
                          <a:latin typeface="Arial" panose="020B0604020202020204" pitchFamily="34" charset="0"/>
                          <a:ea typeface="+mn-ea"/>
                          <a:cs typeface="Arial" panose="020B0604020202020204" pitchFamily="34" charset="0"/>
                        </a:rPr>
                        <a:t>La titular solía dirigirse de forma agresiva frente a otros empleados, lo que demuestra una conducta sistemática y no aislada de descalificación y hostigamiento contra la víctima.</a:t>
                      </a:r>
                      <a:endParaRPr sz="2400" b="0" i="0" u="none" dirty="0">
                        <a:solidFill>
                          <a:srgbClr val="334155"/>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8FAFC"/>
                    </a:solidFill>
                  </a:tcPr>
                </a:tc>
                <a:extLst>
                  <a:ext uri="{0D108BD9-81ED-4DB2-BD59-A6C34878D82A}">
                    <a16:rowId xmlns:a16="http://schemas.microsoft.com/office/drawing/2014/main" val="10001"/>
                  </a:ext>
                </a:extLst>
              </a:tr>
              <a:tr h="1907325">
                <a:tc>
                  <a:txBody>
                    <a:bodyPr/>
                    <a:lstStyle/>
                    <a:p>
                      <a:pPr algn="l"/>
                      <a:r>
                        <a:rPr sz="2400" b="1" i="0" u="none" dirty="0">
                          <a:solidFill>
                            <a:srgbClr val="1E293B"/>
                          </a:solidFill>
                          <a:latin typeface="Arial" panose="020B0604020202020204" pitchFamily="34" charset="0"/>
                          <a:cs typeface="Arial" panose="020B0604020202020204" pitchFamily="34" charset="0"/>
                        </a:rPr>
                        <a:t>2. </a:t>
                      </a:r>
                      <a:r>
                        <a:rPr lang="es-MX" sz="2400" b="1" kern="1200" dirty="0">
                          <a:solidFill>
                            <a:schemeClr val="tx1"/>
                          </a:solidFill>
                          <a:effectLst/>
                          <a:latin typeface="Arial" panose="020B0604020202020204" pitchFamily="34" charset="0"/>
                          <a:ea typeface="+mn-ea"/>
                          <a:cs typeface="Arial" panose="020B0604020202020204" pitchFamily="34" charset="0"/>
                        </a:rPr>
                        <a:t>Patrón generalizado de trato hostil hacia otros colaboradores</a:t>
                      </a:r>
                    </a:p>
                    <a:p>
                      <a:pPr algn="l"/>
                      <a:endParaRPr sz="2400" b="1"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l"/>
                      <a:r>
                        <a:rPr lang="es-MX" sz="2400" kern="1200" dirty="0">
                          <a:solidFill>
                            <a:schemeClr val="tx1"/>
                          </a:solidFill>
                          <a:effectLst/>
                          <a:latin typeface="Arial" panose="020B0604020202020204" pitchFamily="34" charset="0"/>
                          <a:ea typeface="+mn-ea"/>
                          <a:cs typeface="Arial" panose="020B0604020202020204" pitchFamily="34" charset="0"/>
                        </a:rPr>
                        <a:t>Videos y versiones estenográficas de diversas reuniones de trabajo.</a:t>
                      </a:r>
                      <a:endParaRPr sz="2400" b="0"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FFFFF"/>
                    </a:solidFill>
                  </a:tcPr>
                </a:tc>
                <a:tc>
                  <a:txBody>
                    <a:bodyPr/>
                    <a:lstStyle/>
                    <a:p>
                      <a:pPr algn="just"/>
                      <a:r>
                        <a:rPr lang="es-MX" sz="2400" kern="1200" dirty="0">
                          <a:solidFill>
                            <a:schemeClr val="tx1"/>
                          </a:solidFill>
                          <a:effectLst/>
                          <a:latin typeface="Arial" panose="020B0604020202020204" pitchFamily="34" charset="0"/>
                          <a:ea typeface="+mn-ea"/>
                          <a:cs typeface="Arial" panose="020B0604020202020204" pitchFamily="34" charset="0"/>
                        </a:rPr>
                        <a:t>La titular utilizaba las reuniones oficiales para intimidar y expresarse de manera agresiva, confirmando una pauta constante de falta de respeto generada desde su posición.</a:t>
                      </a:r>
                      <a:endParaRPr sz="2400" b="0" i="0" u="none" dirty="0">
                        <a:solidFill>
                          <a:srgbClr val="334155"/>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FFFFF"/>
                    </a:solidFill>
                  </a:tcPr>
                </a:tc>
                <a:extLst>
                  <a:ext uri="{0D108BD9-81ED-4DB2-BD59-A6C34878D82A}">
                    <a16:rowId xmlns:a16="http://schemas.microsoft.com/office/drawing/2014/main" val="10002"/>
                  </a:ext>
                </a:extLst>
              </a:tr>
              <a:tr h="1931826">
                <a:tc>
                  <a:txBody>
                    <a:bodyPr/>
                    <a:lstStyle/>
                    <a:p>
                      <a:pPr algn="l"/>
                      <a:r>
                        <a:rPr sz="2400" b="1" i="0" u="none" dirty="0">
                          <a:solidFill>
                            <a:srgbClr val="1E293B"/>
                          </a:solidFill>
                          <a:latin typeface="Arial" panose="020B0604020202020204" pitchFamily="34" charset="0"/>
                          <a:cs typeface="Arial" panose="020B0604020202020204" pitchFamily="34" charset="0"/>
                        </a:rPr>
                        <a:t>3. </a:t>
                      </a:r>
                      <a:r>
                        <a:rPr lang="es-MX" sz="2400" b="1" kern="1200" dirty="0">
                          <a:solidFill>
                            <a:schemeClr val="tx1"/>
                          </a:solidFill>
                          <a:effectLst/>
                          <a:latin typeface="Arial" panose="020B0604020202020204" pitchFamily="34" charset="0"/>
                          <a:ea typeface="+mn-ea"/>
                          <a:cs typeface="Arial" panose="020B0604020202020204" pitchFamily="34" charset="0"/>
                        </a:rPr>
                        <a:t>Afectación psicológica</a:t>
                      </a:r>
                      <a:endParaRPr sz="2400" b="1"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l"/>
                      <a:r>
                        <a:rPr lang="es-MX" sz="2400" kern="1200" dirty="0">
                          <a:solidFill>
                            <a:schemeClr val="tx1"/>
                          </a:solidFill>
                          <a:effectLst/>
                          <a:latin typeface="Arial" panose="020B0604020202020204" pitchFamily="34" charset="0"/>
                          <a:ea typeface="+mn-ea"/>
                          <a:cs typeface="Arial" panose="020B0604020202020204" pitchFamily="34" charset="0"/>
                        </a:rPr>
                        <a:t>Dictamen pericial en materia de psicología.</a:t>
                      </a:r>
                      <a:endParaRPr sz="2400" b="0"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rgbClr val="F8FAFC"/>
                    </a:solidFill>
                  </a:tcPr>
                </a:tc>
                <a:tc>
                  <a:txBody>
                    <a:bodyPr/>
                    <a:lstStyle/>
                    <a:p>
                      <a:pPr algn="just"/>
                      <a:r>
                        <a:rPr lang="es-MX" sz="2400" kern="1200" dirty="0">
                          <a:solidFill>
                            <a:schemeClr val="tx1"/>
                          </a:solidFill>
                          <a:effectLst/>
                          <a:latin typeface="Arial" panose="020B0604020202020204" pitchFamily="34" charset="0"/>
                          <a:ea typeface="+mn-ea"/>
                          <a:cs typeface="Arial" panose="020B0604020202020204" pitchFamily="34" charset="0"/>
                        </a:rPr>
                        <a:t>La sintomatología y el daño emocional en la víctima son compatibles y consecuencia directa de una dinámica laboral marcada por el maltrato, el abuso de la posición jerárquica</a:t>
                      </a:r>
                      <a:endParaRPr sz="2400" b="0" i="0" u="none" dirty="0">
                        <a:solidFill>
                          <a:srgbClr val="334155"/>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rgbClr val="F8FAFC"/>
                    </a:solidFill>
                  </a:tcPr>
                </a:tc>
                <a:extLst>
                  <a:ext uri="{0D108BD9-81ED-4DB2-BD59-A6C34878D82A}">
                    <a16:rowId xmlns:a16="http://schemas.microsoft.com/office/drawing/2014/main" val="10003"/>
                  </a:ext>
                </a:extLst>
              </a:tr>
              <a:tr h="2213163">
                <a:tc>
                  <a:txBody>
                    <a:bodyPr/>
                    <a:lstStyle/>
                    <a:p>
                      <a:pPr algn="l"/>
                      <a:r>
                        <a:rPr lang="es-MX" sz="2400" b="1" kern="1200" dirty="0">
                          <a:solidFill>
                            <a:schemeClr val="tx1"/>
                          </a:solidFill>
                          <a:effectLst/>
                          <a:latin typeface="Arial" panose="020B0604020202020204" pitchFamily="34" charset="0"/>
                          <a:ea typeface="+mn-ea"/>
                          <a:cs typeface="Arial" panose="020B0604020202020204" pitchFamily="34" charset="0"/>
                        </a:rPr>
                        <a:t>Uso indebido del cargo para cometer hostigamiento</a:t>
                      </a:r>
                      <a:endParaRPr sz="2400" b="1"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a:noFill/>
                    </a:lnL>
                    <a:lnR w="12700" cap="flat" cmpd="sng" algn="ctr">
                      <a:solidFill>
                        <a:schemeClr val="tx1"/>
                      </a:solidFill>
                      <a:prstDash val="solid"/>
                      <a:round/>
                      <a:headEnd type="none" w="med" len="med"/>
                      <a:tailEnd type="none" w="med" len="med"/>
                    </a:lnR>
                    <a:lnT>
                      <a:noFill/>
                    </a:lnT>
                    <a:lnB>
                      <a:noFill/>
                    </a:lnB>
                    <a:solidFill>
                      <a:schemeClr val="bg2">
                        <a:lumMod val="75000"/>
                      </a:schemeClr>
                    </a:solidFill>
                  </a:tcPr>
                </a:tc>
                <a:tc>
                  <a:txBody>
                    <a:bodyPr/>
                    <a:lstStyle/>
                    <a:p>
                      <a:pPr algn="l"/>
                      <a:r>
                        <a:rPr lang="es-MX" sz="2400" kern="1200" dirty="0">
                          <a:solidFill>
                            <a:schemeClr val="tx1"/>
                          </a:solidFill>
                          <a:effectLst/>
                          <a:latin typeface="Arial" panose="020B0604020202020204" pitchFamily="34" charset="0"/>
                          <a:ea typeface="+mn-ea"/>
                          <a:cs typeface="Arial" panose="020B0604020202020204" pitchFamily="34" charset="0"/>
                        </a:rPr>
                        <a:t>Enlace armónico de la prueba testimonial, documental (videos y versiones  estenográficas) y pericial.</a:t>
                      </a:r>
                      <a:endParaRPr sz="2400" b="0" i="0" u="none" dirty="0">
                        <a:solidFill>
                          <a:srgbClr val="1E293B"/>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bg2">
                        <a:lumMod val="75000"/>
                      </a:schemeClr>
                    </a:solidFill>
                  </a:tcPr>
                </a:tc>
                <a:tc>
                  <a:txBody>
                    <a:bodyPr/>
                    <a:lstStyle/>
                    <a:p>
                      <a:pPr algn="just"/>
                      <a:r>
                        <a:rPr lang="es-MX" sz="2400" kern="1200" dirty="0">
                          <a:solidFill>
                            <a:schemeClr val="tx1"/>
                          </a:solidFill>
                          <a:effectLst/>
                          <a:latin typeface="Arial" panose="020B0604020202020204" pitchFamily="34" charset="0"/>
                          <a:ea typeface="+mn-ea"/>
                          <a:cs typeface="Arial" panose="020B0604020202020204" pitchFamily="34" charset="0"/>
                        </a:rPr>
                        <a:t>De la valoración conjunta de la agresividad verbal, el registro de las reuniones y el impacto psicológico documentado, se infiere que la titular utilizó deliberadamente su jerarquía y atribuciones para cometer actos arbitrarios de hostigamiento laboral, configurando la falta grave de abuso de funciones</a:t>
                      </a:r>
                      <a:endParaRPr sz="2400" b="0" i="0" u="none" dirty="0">
                        <a:solidFill>
                          <a:srgbClr val="334155"/>
                        </a:solidFill>
                        <a:latin typeface="Arial" panose="020B0604020202020204" pitchFamily="34" charset="0"/>
                        <a:cs typeface="Arial" panose="020B0604020202020204" pitchFamily="34" charset="0"/>
                      </a:endParaRPr>
                    </a:p>
                  </a:txBody>
                  <a:tcPr marL="63500" marR="63500" marT="25400" marB="25400" anchor="ctr">
                    <a:lnL w="12700" cap="flat" cmpd="sng" algn="ctr">
                      <a:solidFill>
                        <a:schemeClr val="tx1"/>
                      </a:solidFill>
                      <a:prstDash val="solid"/>
                      <a:round/>
                      <a:headEnd type="none" w="med" len="med"/>
                      <a:tailEnd type="none" w="med" len="med"/>
                    </a:lnL>
                    <a:lnR>
                      <a:noFill/>
                    </a:lnR>
                    <a:lnT>
                      <a:noFill/>
                    </a:lnT>
                    <a:lnB>
                      <a:noFill/>
                    </a:lnB>
                    <a:solidFill>
                      <a:schemeClr val="bg2">
                        <a:lumMod val="75000"/>
                      </a:schemeClr>
                    </a:solidFill>
                  </a:tcPr>
                </a:tc>
                <a:extLst>
                  <a:ext uri="{0D108BD9-81ED-4DB2-BD59-A6C34878D82A}">
                    <a16:rowId xmlns:a16="http://schemas.microsoft.com/office/drawing/2014/main" val="275674481"/>
                  </a:ext>
                </a:extLst>
              </a:tr>
            </a:tbl>
          </a:graphicData>
        </a:graphic>
      </p:graphicFrame>
    </p:spTree>
    <p:extLst>
      <p:ext uri="{BB962C8B-B14F-4D97-AF65-F5344CB8AC3E}">
        <p14:creationId xmlns:p14="http://schemas.microsoft.com/office/powerpoint/2010/main" val="2594513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B71BA63-6371-459B-A3D6-ECCB3C33D314}"/>
              </a:ext>
            </a:extLst>
          </p:cNvPr>
          <p:cNvSpPr txBox="1"/>
          <p:nvPr/>
        </p:nvSpPr>
        <p:spPr>
          <a:xfrm>
            <a:off x="355600" y="152400"/>
            <a:ext cx="6248400" cy="830997"/>
          </a:xfrm>
          <a:prstGeom prst="rect">
            <a:avLst/>
          </a:prstGeom>
          <a:noFill/>
        </p:spPr>
        <p:txBody>
          <a:bodyPr wrap="square" rtlCol="0">
            <a:spAutoFit/>
          </a:bodyPr>
          <a:lstStyle/>
          <a:p>
            <a:r>
              <a:rPr lang="es-MX" sz="4800" b="1" dirty="0">
                <a:solidFill>
                  <a:schemeClr val="accent1">
                    <a:lumMod val="50000"/>
                  </a:schemeClr>
                </a:solidFill>
                <a:latin typeface="Arial" panose="020B0604020202020204" pitchFamily="34" charset="0"/>
                <a:cs typeface="Arial" panose="020B0604020202020204" pitchFamily="34" charset="0"/>
              </a:rPr>
              <a:t>Criterios de apoyo </a:t>
            </a:r>
          </a:p>
        </p:txBody>
      </p:sp>
      <p:graphicFrame>
        <p:nvGraphicFramePr>
          <p:cNvPr id="4" name="Tabla 4">
            <a:extLst>
              <a:ext uri="{FF2B5EF4-FFF2-40B4-BE49-F238E27FC236}">
                <a16:creationId xmlns:a16="http://schemas.microsoft.com/office/drawing/2014/main" id="{0A4D3633-8D3F-4BDC-BDE3-496C9721127E}"/>
              </a:ext>
            </a:extLst>
          </p:cNvPr>
          <p:cNvGraphicFramePr>
            <a:graphicFrameLocks noGrp="1"/>
          </p:cNvGraphicFramePr>
          <p:nvPr>
            <p:extLst>
              <p:ext uri="{D42A27DB-BD31-4B8C-83A1-F6EECF244321}">
                <p14:modId xmlns:p14="http://schemas.microsoft.com/office/powerpoint/2010/main" val="180154164"/>
              </p:ext>
            </p:extLst>
          </p:nvPr>
        </p:nvGraphicFramePr>
        <p:xfrm>
          <a:off x="508000" y="1143000"/>
          <a:ext cx="15392399" cy="7498080"/>
        </p:xfrm>
        <a:graphic>
          <a:graphicData uri="http://schemas.openxmlformats.org/drawingml/2006/table">
            <a:tbl>
              <a:tblPr firstRow="1" bandRow="1">
                <a:tableStyleId>{5C22544A-7EE6-4342-B048-85BDC9FD1C3A}</a:tableStyleId>
              </a:tblPr>
              <a:tblGrid>
                <a:gridCol w="15392399">
                  <a:extLst>
                    <a:ext uri="{9D8B030D-6E8A-4147-A177-3AD203B41FA5}">
                      <a16:colId xmlns:a16="http://schemas.microsoft.com/office/drawing/2014/main" val="3967304304"/>
                    </a:ext>
                  </a:extLst>
                </a:gridCol>
              </a:tblGrid>
              <a:tr h="370840">
                <a:tc>
                  <a:txBody>
                    <a:bodyPr/>
                    <a:lstStyle/>
                    <a:p>
                      <a:pPr algn="l"/>
                      <a:r>
                        <a:rPr lang="es-MX" sz="2400" dirty="0">
                          <a:solidFill>
                            <a:sysClr val="windowText" lastClr="000000"/>
                          </a:solidFill>
                          <a:latin typeface="Arial" panose="020B0604020202020204" pitchFamily="34" charset="0"/>
                          <a:cs typeface="Arial" panose="020B0604020202020204" pitchFamily="34" charset="0"/>
                        </a:rPr>
                        <a:t>PRUEBA INDICIARIA O CIRCUNSTANCIAL. ES COMPATIBLE CON EL SISTEMA PENAL ACUSATORIO Y ORAL, CONFORME A LA VALORACIÓN LIBRE Y LÓGICA DE LAS PRUEBAS.</a:t>
                      </a:r>
                    </a:p>
                    <a:p>
                      <a:pPr algn="l"/>
                      <a:endParaRPr lang="es-MX" sz="2400" dirty="0">
                        <a:solidFill>
                          <a:sysClr val="windowText" lastClr="000000"/>
                        </a:solidFill>
                        <a:latin typeface="Arial" panose="020B0604020202020204" pitchFamily="34" charset="0"/>
                        <a:cs typeface="Arial" panose="020B0604020202020204" pitchFamily="34" charset="0"/>
                      </a:endParaRPr>
                    </a:p>
                    <a:p>
                      <a:pPr algn="l"/>
                      <a:r>
                        <a:rPr lang="es-MX" sz="2400" dirty="0">
                          <a:solidFill>
                            <a:sysClr val="windowText" lastClr="000000"/>
                          </a:solidFill>
                          <a:latin typeface="Arial" panose="020B0604020202020204" pitchFamily="34" charset="0"/>
                          <a:cs typeface="Arial" panose="020B0604020202020204" pitchFamily="34" charset="0"/>
                        </a:rPr>
                        <a:t>… </a:t>
                      </a:r>
                      <a:r>
                        <a:rPr lang="es-MX" sz="2400" b="0" i="0" kern="1200" dirty="0">
                          <a:solidFill>
                            <a:sysClr val="windowText" lastClr="000000"/>
                          </a:solidFill>
                          <a:effectLst/>
                          <a:latin typeface="Arial" panose="020B0604020202020204" pitchFamily="34" charset="0"/>
                          <a:ea typeface="+mn-ea"/>
                          <a:cs typeface="Arial" panose="020B0604020202020204" pitchFamily="34" charset="0"/>
                        </a:rPr>
                        <a:t>es compatible siempre que el juzgador exprese el razonamiento jurídico por medio del cual construyó sus inferencias, haciendo mención de las pruebas específicas para tener por acreditados los hechos base y de los criterios racionales que guiaron su valoración…</a:t>
                      </a:r>
                      <a:endParaRPr lang="es-MX" sz="2400" dirty="0">
                        <a:solidFill>
                          <a:sysClr val="windowText" lastClr="000000"/>
                        </a:solidFill>
                        <a:latin typeface="Arial" panose="020B0604020202020204" pitchFamily="34" charset="0"/>
                        <a:cs typeface="Arial" panose="020B0604020202020204" pitchFamily="34" charset="0"/>
                      </a:endParaRPr>
                    </a:p>
                    <a:p>
                      <a:pPr algn="l"/>
                      <a:endParaRPr lang="es-MX" sz="2400" dirty="0">
                        <a:solidFill>
                          <a:sysClr val="windowText" lastClr="000000"/>
                        </a:solidFill>
                        <a:latin typeface="Arial" panose="020B0604020202020204" pitchFamily="34" charset="0"/>
                        <a:cs typeface="Arial" panose="020B0604020202020204" pitchFamily="34" charset="0"/>
                      </a:endParaRPr>
                    </a:p>
                    <a:p>
                      <a:pPr algn="l"/>
                      <a:r>
                        <a:rPr lang="es-MX" sz="1800" b="1" i="0" kern="1200" dirty="0">
                          <a:solidFill>
                            <a:sysClr val="windowText" lastClr="000000"/>
                          </a:solidFill>
                          <a:effectLst/>
                          <a:latin typeface="Arial" panose="020B0604020202020204" pitchFamily="34" charset="0"/>
                          <a:ea typeface="+mn-ea"/>
                          <a:cs typeface="Arial" panose="020B0604020202020204" pitchFamily="34" charset="0"/>
                        </a:rPr>
                        <a:t>Registro digital: </a:t>
                      </a:r>
                      <a:r>
                        <a:rPr lang="es-MX" sz="1800" b="0" i="0" kern="1200" dirty="0">
                          <a:solidFill>
                            <a:sysClr val="windowText" lastClr="000000"/>
                          </a:solidFill>
                          <a:effectLst/>
                          <a:latin typeface="Arial" panose="020B0604020202020204" pitchFamily="34" charset="0"/>
                          <a:ea typeface="+mn-ea"/>
                          <a:cs typeface="Arial" panose="020B0604020202020204" pitchFamily="34" charset="0"/>
                        </a:rPr>
                        <a:t>2026663</a:t>
                      </a:r>
                      <a:endParaRPr lang="es-MX" sz="1800" dirty="0">
                        <a:solidFill>
                          <a:sysClr val="windowText" lastClr="000000"/>
                        </a:solidFill>
                        <a:latin typeface="Arial" panose="020B0604020202020204" pitchFamily="34" charset="0"/>
                        <a:cs typeface="Arial" panose="020B0604020202020204" pitchFamily="34" charset="0"/>
                      </a:endParaRPr>
                    </a:p>
                    <a:p>
                      <a:pPr algn="l"/>
                      <a:r>
                        <a:rPr lang="es-MX" sz="1800" b="1" i="0" kern="1200" dirty="0">
                          <a:solidFill>
                            <a:sysClr val="windowText" lastClr="000000"/>
                          </a:solidFill>
                          <a:effectLst/>
                          <a:latin typeface="Arial" panose="020B0604020202020204" pitchFamily="34" charset="0"/>
                          <a:ea typeface="+mn-ea"/>
                          <a:cs typeface="Arial" panose="020B0604020202020204" pitchFamily="34" charset="0"/>
                        </a:rPr>
                        <a:t>Tesis: </a:t>
                      </a:r>
                      <a:r>
                        <a:rPr lang="es-MX" sz="1800" b="0" i="0" kern="1200" dirty="0">
                          <a:solidFill>
                            <a:sysClr val="windowText" lastClr="000000"/>
                          </a:solidFill>
                          <a:effectLst/>
                          <a:latin typeface="Arial" panose="020B0604020202020204" pitchFamily="34" charset="0"/>
                          <a:ea typeface="+mn-ea"/>
                          <a:cs typeface="Arial" panose="020B0604020202020204" pitchFamily="34" charset="0"/>
                        </a:rPr>
                        <a:t>PR.P.CN. J/3 P (11a.)</a:t>
                      </a:r>
                    </a:p>
                    <a:p>
                      <a:pPr algn="l"/>
                      <a:endParaRPr lang="es-MX" sz="2400" dirty="0">
                        <a:solidFill>
                          <a:sysClr val="windowText" lastClr="000000"/>
                        </a:solidFill>
                        <a:latin typeface="Arial" panose="020B0604020202020204" pitchFamily="34" charset="0"/>
                        <a:cs typeface="Arial" panose="020B0604020202020204" pitchFamily="34" charset="0"/>
                      </a:endParaRPr>
                    </a:p>
                    <a:p>
                      <a:endParaRPr lang="es-MX" sz="2400" dirty="0"/>
                    </a:p>
                  </a:txBody>
                  <a:tcPr/>
                </a:tc>
                <a:extLst>
                  <a:ext uri="{0D108BD9-81ED-4DB2-BD59-A6C34878D82A}">
                    <a16:rowId xmlns:a16="http://schemas.microsoft.com/office/drawing/2014/main" val="4109119393"/>
                  </a:ext>
                </a:extLst>
              </a:tr>
              <a:tr h="370840">
                <a:tc>
                  <a:txBody>
                    <a:bodyPr/>
                    <a:lstStyle/>
                    <a:p>
                      <a:pPr algn="r"/>
                      <a:r>
                        <a:rPr lang="es-MX" sz="2400" b="1" i="0" kern="1200" dirty="0">
                          <a:solidFill>
                            <a:schemeClr val="dk1"/>
                          </a:solidFill>
                          <a:effectLst/>
                          <a:latin typeface="Arial" panose="020B0604020202020204" pitchFamily="34" charset="0"/>
                          <a:ea typeface="+mn-ea"/>
                          <a:cs typeface="Arial" panose="020B0604020202020204" pitchFamily="34" charset="0"/>
                        </a:rPr>
                        <a:t>PRUEBA INDICIARIA. NATURALEZA Y OPERATIVIDAD.</a:t>
                      </a:r>
                    </a:p>
                    <a:p>
                      <a:pPr algn="r"/>
                      <a:endParaRPr lang="es-MX" sz="2400" b="1" i="0" kern="1200" dirty="0">
                        <a:solidFill>
                          <a:schemeClr val="dk1"/>
                        </a:solidFill>
                        <a:effectLst/>
                        <a:latin typeface="Arial" panose="020B0604020202020204" pitchFamily="34" charset="0"/>
                        <a:ea typeface="+mn-ea"/>
                        <a:cs typeface="Arial" panose="020B0604020202020204" pitchFamily="34" charset="0"/>
                      </a:endParaRPr>
                    </a:p>
                    <a:p>
                      <a:pPr algn="r"/>
                      <a:r>
                        <a:rPr lang="es-MX" sz="2400" b="0" i="0" kern="1200" dirty="0">
                          <a:solidFill>
                            <a:schemeClr val="dk1"/>
                          </a:solidFill>
                          <a:effectLst/>
                          <a:latin typeface="Arial" panose="020B0604020202020204" pitchFamily="34" charset="0"/>
                          <a:ea typeface="+mn-ea"/>
                          <a:cs typeface="Arial" panose="020B0604020202020204" pitchFamily="34" charset="0"/>
                        </a:rPr>
                        <a:t>la indiciaria presupone: </a:t>
                      </a:r>
                    </a:p>
                    <a:p>
                      <a:pPr algn="r"/>
                      <a:r>
                        <a:rPr lang="es-MX" sz="2400" b="0" i="0" kern="1200" dirty="0">
                          <a:solidFill>
                            <a:schemeClr val="dk1"/>
                          </a:solidFill>
                          <a:effectLst/>
                          <a:latin typeface="Arial" panose="020B0604020202020204" pitchFamily="34" charset="0"/>
                          <a:ea typeface="+mn-ea"/>
                          <a:cs typeface="Arial" panose="020B0604020202020204" pitchFamily="34" charset="0"/>
                        </a:rPr>
                        <a:t>1) que los hechos que se toman como indicios estén acreditados…, </a:t>
                      </a:r>
                    </a:p>
                    <a:p>
                      <a:pPr algn="r"/>
                      <a:r>
                        <a:rPr lang="es-MX" sz="2400" b="0" i="0" kern="1200" dirty="0">
                          <a:solidFill>
                            <a:schemeClr val="dk1"/>
                          </a:solidFill>
                          <a:effectLst/>
                          <a:latin typeface="Arial" panose="020B0604020202020204" pitchFamily="34" charset="0"/>
                          <a:ea typeface="+mn-ea"/>
                          <a:cs typeface="Arial" panose="020B0604020202020204" pitchFamily="34" charset="0"/>
                        </a:rPr>
                        <a:t>2) que concurra una pluralidad y variedad de hechos demostrados,</a:t>
                      </a:r>
                    </a:p>
                    <a:p>
                      <a:pPr algn="r"/>
                      <a:r>
                        <a:rPr lang="es-MX" sz="2400" b="0" i="0" kern="1200" dirty="0">
                          <a:solidFill>
                            <a:schemeClr val="dk1"/>
                          </a:solidFill>
                          <a:effectLst/>
                          <a:latin typeface="Arial" panose="020B0604020202020204" pitchFamily="34" charset="0"/>
                          <a:ea typeface="+mn-ea"/>
                          <a:cs typeface="Arial" panose="020B0604020202020204" pitchFamily="34" charset="0"/>
                        </a:rPr>
                        <a:t>3) que guarden relación con el hecho que se trata de demostrar </a:t>
                      </a:r>
                    </a:p>
                    <a:p>
                      <a:pPr algn="r"/>
                      <a:r>
                        <a:rPr lang="es-MX" sz="2400" b="0" i="0" kern="1200" dirty="0">
                          <a:solidFill>
                            <a:schemeClr val="dk1"/>
                          </a:solidFill>
                          <a:effectLst/>
                          <a:latin typeface="Arial" panose="020B0604020202020204" pitchFamily="34" charset="0"/>
                          <a:ea typeface="+mn-ea"/>
                          <a:cs typeface="Arial" panose="020B0604020202020204" pitchFamily="34" charset="0"/>
                        </a:rPr>
                        <a:t>4) que exista concordancia entre ellos</a:t>
                      </a:r>
                    </a:p>
                    <a:p>
                      <a:pPr algn="r"/>
                      <a:endParaRPr lang="es-MX" sz="2400" b="0" i="0" kern="1200" dirty="0">
                        <a:solidFill>
                          <a:schemeClr val="dk1"/>
                        </a:solidFill>
                        <a:effectLst/>
                        <a:latin typeface="Arial" panose="020B0604020202020204" pitchFamily="34" charset="0"/>
                        <a:ea typeface="+mn-ea"/>
                        <a:cs typeface="Arial" panose="020B0604020202020204" pitchFamily="34" charset="0"/>
                      </a:endParaRPr>
                    </a:p>
                    <a:p>
                      <a:pPr algn="r"/>
                      <a:r>
                        <a:rPr lang="es-MX" sz="1800" b="1" i="0" kern="1200" dirty="0">
                          <a:solidFill>
                            <a:schemeClr val="dk1"/>
                          </a:solidFill>
                          <a:effectLst/>
                          <a:latin typeface="Arial" panose="020B0604020202020204" pitchFamily="34" charset="0"/>
                          <a:ea typeface="+mn-ea"/>
                          <a:cs typeface="Arial" panose="020B0604020202020204" pitchFamily="34" charset="0"/>
                        </a:rPr>
                        <a:t>Registro digital: </a:t>
                      </a:r>
                      <a:r>
                        <a:rPr lang="es-MX" sz="1800" b="0" i="0" kern="1200" dirty="0">
                          <a:solidFill>
                            <a:schemeClr val="dk1"/>
                          </a:solidFill>
                          <a:effectLst/>
                          <a:latin typeface="Arial" panose="020B0604020202020204" pitchFamily="34" charset="0"/>
                          <a:ea typeface="+mn-ea"/>
                          <a:cs typeface="Arial" panose="020B0604020202020204" pitchFamily="34" charset="0"/>
                        </a:rPr>
                        <a:t>166315</a:t>
                      </a:r>
                    </a:p>
                    <a:p>
                      <a:pPr algn="r"/>
                      <a:r>
                        <a:rPr lang="sv-SE" sz="1800" b="1" i="0" kern="1200" dirty="0">
                          <a:solidFill>
                            <a:schemeClr val="dk1"/>
                          </a:solidFill>
                          <a:effectLst/>
                          <a:latin typeface="Arial" panose="020B0604020202020204" pitchFamily="34" charset="0"/>
                          <a:ea typeface="+mn-ea"/>
                          <a:cs typeface="Arial" panose="020B0604020202020204" pitchFamily="34" charset="0"/>
                        </a:rPr>
                        <a:t>Tesis: </a:t>
                      </a:r>
                      <a:r>
                        <a:rPr lang="sv-SE" sz="1800" b="0" i="0" kern="1200" dirty="0">
                          <a:solidFill>
                            <a:schemeClr val="dk1"/>
                          </a:solidFill>
                          <a:effectLst/>
                          <a:latin typeface="Arial" panose="020B0604020202020204" pitchFamily="34" charset="0"/>
                          <a:ea typeface="+mn-ea"/>
                          <a:cs typeface="Arial" panose="020B0604020202020204" pitchFamily="34" charset="0"/>
                        </a:rPr>
                        <a:t>I.1o.P. J/19</a:t>
                      </a:r>
                      <a:endParaRPr lang="es-MX"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4595329"/>
                  </a:ext>
                </a:extLst>
              </a:tr>
            </a:tbl>
          </a:graphicData>
        </a:graphic>
      </p:graphicFrame>
    </p:spTree>
    <p:extLst>
      <p:ext uri="{BB962C8B-B14F-4D97-AF65-F5344CB8AC3E}">
        <p14:creationId xmlns:p14="http://schemas.microsoft.com/office/powerpoint/2010/main" val="8854535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7B71BA63-6371-459B-A3D6-ECCB3C33D314}"/>
              </a:ext>
            </a:extLst>
          </p:cNvPr>
          <p:cNvSpPr txBox="1"/>
          <p:nvPr/>
        </p:nvSpPr>
        <p:spPr>
          <a:xfrm>
            <a:off x="355600" y="152400"/>
            <a:ext cx="6248400" cy="830997"/>
          </a:xfrm>
          <a:prstGeom prst="rect">
            <a:avLst/>
          </a:prstGeom>
          <a:noFill/>
        </p:spPr>
        <p:txBody>
          <a:bodyPr wrap="square" rtlCol="0">
            <a:spAutoFit/>
          </a:bodyPr>
          <a:lstStyle/>
          <a:p>
            <a:r>
              <a:rPr lang="es-MX" sz="4800" b="1" dirty="0">
                <a:solidFill>
                  <a:schemeClr val="accent1">
                    <a:lumMod val="50000"/>
                  </a:schemeClr>
                </a:solidFill>
                <a:latin typeface="Arial" panose="020B0604020202020204" pitchFamily="34" charset="0"/>
                <a:cs typeface="Arial" panose="020B0604020202020204" pitchFamily="34" charset="0"/>
              </a:rPr>
              <a:t>Criterios de apoyo </a:t>
            </a:r>
          </a:p>
        </p:txBody>
      </p:sp>
      <p:graphicFrame>
        <p:nvGraphicFramePr>
          <p:cNvPr id="4" name="Tabla 4">
            <a:extLst>
              <a:ext uri="{FF2B5EF4-FFF2-40B4-BE49-F238E27FC236}">
                <a16:creationId xmlns:a16="http://schemas.microsoft.com/office/drawing/2014/main" id="{0A4D3633-8D3F-4BDC-BDE3-496C9721127E}"/>
              </a:ext>
            </a:extLst>
          </p:cNvPr>
          <p:cNvGraphicFramePr>
            <a:graphicFrameLocks noGrp="1"/>
          </p:cNvGraphicFramePr>
          <p:nvPr>
            <p:extLst>
              <p:ext uri="{D42A27DB-BD31-4B8C-83A1-F6EECF244321}">
                <p14:modId xmlns:p14="http://schemas.microsoft.com/office/powerpoint/2010/main" val="2191969352"/>
              </p:ext>
            </p:extLst>
          </p:nvPr>
        </p:nvGraphicFramePr>
        <p:xfrm>
          <a:off x="279401" y="914400"/>
          <a:ext cx="15697199" cy="8168640"/>
        </p:xfrm>
        <a:graphic>
          <a:graphicData uri="http://schemas.openxmlformats.org/drawingml/2006/table">
            <a:tbl>
              <a:tblPr firstRow="1" bandRow="1">
                <a:tableStyleId>{5C22544A-7EE6-4342-B048-85BDC9FD1C3A}</a:tableStyleId>
              </a:tblPr>
              <a:tblGrid>
                <a:gridCol w="15697199">
                  <a:extLst>
                    <a:ext uri="{9D8B030D-6E8A-4147-A177-3AD203B41FA5}">
                      <a16:colId xmlns:a16="http://schemas.microsoft.com/office/drawing/2014/main" val="3967304304"/>
                    </a:ext>
                  </a:extLst>
                </a:gridCol>
              </a:tblGrid>
              <a:tr h="370840">
                <a:tc>
                  <a:txBody>
                    <a:bodyPr/>
                    <a:lstStyle/>
                    <a:p>
                      <a:pPr algn="l"/>
                      <a:r>
                        <a:rPr lang="es-MX" sz="2400" b="1" i="0" kern="1200" dirty="0">
                          <a:solidFill>
                            <a:schemeClr val="dk1"/>
                          </a:solidFill>
                          <a:effectLst/>
                          <a:latin typeface="Arial" panose="020B0604020202020204" pitchFamily="34" charset="0"/>
                          <a:ea typeface="+mn-ea"/>
                          <a:cs typeface="Arial" panose="020B0604020202020204" pitchFamily="34" charset="0"/>
                        </a:rPr>
                        <a:t>HOSTIGAMIENTO Y/O ACOSO LABORAL. AL JUZGAR CON PERSPECTIVA DE GÉNERO, ES SUFICIENTE QUE SE ACREDITE DE MANERA INDICIARIA PARA TENERLO POR CONFIGURADO.</a:t>
                      </a:r>
                    </a:p>
                    <a:p>
                      <a:pPr algn="l"/>
                      <a:br>
                        <a:rPr lang="es-MX" sz="2400" dirty="0">
                          <a:latin typeface="Arial" panose="020B0604020202020204" pitchFamily="34" charset="0"/>
                          <a:cs typeface="Arial" panose="020B0604020202020204" pitchFamily="34" charset="0"/>
                        </a:rPr>
                      </a:br>
                      <a:r>
                        <a:rPr lang="es-MX" sz="2400" dirty="0">
                          <a:solidFill>
                            <a:schemeClr val="tx1"/>
                          </a:solidFill>
                          <a:latin typeface="Arial" panose="020B0604020202020204" pitchFamily="34" charset="0"/>
                          <a:cs typeface="Arial" panose="020B0604020202020204" pitchFamily="34" charset="0"/>
                        </a:rPr>
                        <a:t>…</a:t>
                      </a:r>
                      <a:r>
                        <a:rPr lang="es-MX" sz="2400" dirty="0">
                          <a:latin typeface="Arial" panose="020B0604020202020204" pitchFamily="34" charset="0"/>
                          <a:cs typeface="Arial" panose="020B0604020202020204" pitchFamily="34" charset="0"/>
                        </a:rPr>
                        <a:t> </a:t>
                      </a:r>
                      <a:r>
                        <a:rPr lang="es-MX" sz="2400" b="0" i="0" kern="1200" dirty="0">
                          <a:solidFill>
                            <a:schemeClr val="dk1"/>
                          </a:solidFill>
                          <a:effectLst/>
                          <a:latin typeface="Arial" panose="020B0604020202020204" pitchFamily="34" charset="0"/>
                          <a:ea typeface="+mn-ea"/>
                          <a:cs typeface="Arial" panose="020B0604020202020204" pitchFamily="34" charset="0"/>
                        </a:rPr>
                        <a:t>Tribunal Colegiado de Circuito determina que al juzgar con perspectiva de género, la demostración de la conducta configurativa del hostigamiento y/o acoso laboral no amerita un estándar de prueba estricto, sino flexible, debido a la dificultad para comprobarlos, por lo que basta que la trabajadora la acredite de manera indiciaria para que la carga probatoria se traslade al patrón a fin de desvirtuar los indicios de los actos atribuidos como violencia psicológica..</a:t>
                      </a:r>
                    </a:p>
                    <a:p>
                      <a:pPr algn="l"/>
                      <a:endParaRPr lang="es-MX" sz="2400" b="0" i="0" kern="1200" dirty="0">
                        <a:solidFill>
                          <a:schemeClr val="dk1"/>
                        </a:solidFill>
                        <a:effectLst/>
                        <a:latin typeface="Arial" panose="020B0604020202020204" pitchFamily="34" charset="0"/>
                        <a:ea typeface="+mn-ea"/>
                        <a:cs typeface="Arial" panose="020B0604020202020204" pitchFamily="34" charset="0"/>
                      </a:endParaRPr>
                    </a:p>
                    <a:p>
                      <a:pPr algn="l"/>
                      <a:r>
                        <a:rPr lang="es-MX" sz="1800" b="1" i="0" kern="1200" dirty="0">
                          <a:solidFill>
                            <a:schemeClr val="dk1"/>
                          </a:solidFill>
                          <a:effectLst/>
                          <a:latin typeface="Arial" panose="020B0604020202020204" pitchFamily="34" charset="0"/>
                          <a:ea typeface="+mn-ea"/>
                          <a:cs typeface="Arial" panose="020B0604020202020204" pitchFamily="34" charset="0"/>
                        </a:rPr>
                        <a:t>Registro digital: </a:t>
                      </a:r>
                      <a:r>
                        <a:rPr lang="es-MX" sz="1800" b="0" i="0" kern="1200" dirty="0">
                          <a:solidFill>
                            <a:schemeClr val="dk1"/>
                          </a:solidFill>
                          <a:effectLst/>
                          <a:latin typeface="Arial" panose="020B0604020202020204" pitchFamily="34" charset="0"/>
                          <a:ea typeface="+mn-ea"/>
                          <a:cs typeface="Arial" panose="020B0604020202020204" pitchFamily="34" charset="0"/>
                        </a:rPr>
                        <a:t>2030146</a:t>
                      </a:r>
                    </a:p>
                    <a:p>
                      <a:pPr algn="l"/>
                      <a:r>
                        <a:rPr lang="en-US" sz="1800" b="1" i="0" kern="1200" dirty="0" err="1">
                          <a:solidFill>
                            <a:schemeClr val="dk1"/>
                          </a:solidFill>
                          <a:effectLst/>
                          <a:latin typeface="Arial" panose="020B0604020202020204" pitchFamily="34" charset="0"/>
                          <a:ea typeface="+mn-ea"/>
                          <a:cs typeface="Arial" panose="020B0604020202020204" pitchFamily="34" charset="0"/>
                        </a:rPr>
                        <a:t>Tesis</a:t>
                      </a:r>
                      <a:r>
                        <a:rPr lang="en-US" sz="1800" b="1" i="0" kern="1200" dirty="0">
                          <a:solidFill>
                            <a:schemeClr val="dk1"/>
                          </a:solidFill>
                          <a:effectLst/>
                          <a:latin typeface="Arial" panose="020B0604020202020204" pitchFamily="34" charset="0"/>
                          <a:ea typeface="+mn-ea"/>
                          <a:cs typeface="Arial" panose="020B0604020202020204" pitchFamily="34" charset="0"/>
                        </a:rPr>
                        <a:t>: </a:t>
                      </a:r>
                      <a:r>
                        <a:rPr lang="en-US" sz="1800" b="0" i="0" kern="1200" dirty="0">
                          <a:solidFill>
                            <a:schemeClr val="dk1"/>
                          </a:solidFill>
                          <a:effectLst/>
                          <a:latin typeface="Arial" panose="020B0604020202020204" pitchFamily="34" charset="0"/>
                          <a:ea typeface="+mn-ea"/>
                          <a:cs typeface="Arial" panose="020B0604020202020204" pitchFamily="34" charset="0"/>
                        </a:rPr>
                        <a:t>I.14o.T.46 L (11a.)</a:t>
                      </a:r>
                      <a:endParaRPr lang="es-MX" sz="1800" dirty="0">
                        <a:latin typeface="Arial" panose="020B0604020202020204" pitchFamily="34" charset="0"/>
                        <a:cs typeface="Arial" panose="020B0604020202020204" pitchFamily="34" charset="0"/>
                      </a:endParaRPr>
                    </a:p>
                    <a:p>
                      <a:pPr algn="l"/>
                      <a:endParaRPr lang="es-MX" sz="2400" dirty="0">
                        <a:solidFill>
                          <a:sysClr val="windowText" lastClr="000000"/>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109119393"/>
                  </a:ext>
                </a:extLst>
              </a:tr>
              <a:tr h="370840">
                <a:tc>
                  <a:txBody>
                    <a:bodyPr/>
                    <a:lstStyle/>
                    <a:p>
                      <a:pPr algn="r"/>
                      <a:r>
                        <a:rPr lang="es-MX" sz="2400" b="1" i="0" kern="1200" dirty="0">
                          <a:solidFill>
                            <a:schemeClr val="dk1"/>
                          </a:solidFill>
                          <a:effectLst/>
                          <a:latin typeface="Arial" panose="020B0604020202020204" pitchFamily="34" charset="0"/>
                          <a:ea typeface="+mn-ea"/>
                          <a:cs typeface="Arial" panose="020B0604020202020204" pitchFamily="34" charset="0"/>
                        </a:rPr>
                        <a:t>ORDEN DE CATEO. SU AUTORIZACIÓN ES ILEGAL CUANDO SE SUSTENTA EN LA SIMPLE TRANSCRIPCIÓN DE LAS RAZONES EXPUESTAS EN LA SOLICITUD RELATIVA, SIN QUE EL JUEZ DE CONTROL EMITA UN JUICIO DE VALOR RESPECTO DE CADA DATO DE PRUEBA APORTADO POR LA FISCALÍA QUE RESPALDE LA NECESIDAD DE SU PRÁCTICA.</a:t>
                      </a:r>
                    </a:p>
                    <a:p>
                      <a:pPr algn="r"/>
                      <a:endParaRPr lang="es-MX" sz="2400" b="1" i="0" kern="1200" dirty="0">
                        <a:solidFill>
                          <a:schemeClr val="dk1"/>
                        </a:solidFill>
                        <a:effectLst/>
                        <a:latin typeface="Arial" panose="020B0604020202020204" pitchFamily="34" charset="0"/>
                        <a:ea typeface="+mn-ea"/>
                        <a:cs typeface="Arial" panose="020B0604020202020204" pitchFamily="34" charset="0"/>
                      </a:endParaRPr>
                    </a:p>
                    <a:p>
                      <a:pPr algn="r"/>
                      <a:r>
                        <a:rPr lang="es-MX" sz="2400" b="0" i="0" kern="1200" dirty="0">
                          <a:solidFill>
                            <a:schemeClr val="dk1"/>
                          </a:solidFill>
                          <a:effectLst/>
                          <a:latin typeface="Arial" panose="020B0604020202020204" pitchFamily="34" charset="0"/>
                          <a:ea typeface="+mn-ea"/>
                          <a:cs typeface="Arial" panose="020B0604020202020204" pitchFamily="34" charset="0"/>
                        </a:rPr>
                        <a:t>…su autorización es ilegal cuando se sustenta en la simple transcripción de las razones expuestas en la solicitud respectiva, sin que el juzgador emita un juicio de valor respecto de cada dato de prueba aportado por la Fiscalía que respalde la necesidad de su práctica..</a:t>
                      </a:r>
                    </a:p>
                    <a:p>
                      <a:pPr algn="r"/>
                      <a:endParaRPr lang="es-MX" sz="2000" b="1" i="0" kern="1200" dirty="0">
                        <a:solidFill>
                          <a:schemeClr val="dk1"/>
                        </a:solidFill>
                        <a:effectLst/>
                        <a:latin typeface="+mn-lt"/>
                        <a:ea typeface="+mn-ea"/>
                        <a:cs typeface="+mn-cs"/>
                      </a:endParaRPr>
                    </a:p>
                    <a:p>
                      <a:pPr algn="r"/>
                      <a:r>
                        <a:rPr lang="es-MX" sz="1800" b="1" i="0" kern="1200" dirty="0">
                          <a:solidFill>
                            <a:schemeClr val="dk1"/>
                          </a:solidFill>
                          <a:effectLst/>
                          <a:latin typeface="Arial" panose="020B0604020202020204" pitchFamily="34" charset="0"/>
                          <a:ea typeface="+mn-ea"/>
                          <a:cs typeface="Arial" panose="020B0604020202020204" pitchFamily="34" charset="0"/>
                        </a:rPr>
                        <a:t>Registro digital: </a:t>
                      </a:r>
                      <a:r>
                        <a:rPr lang="es-MX" sz="1800" b="0" i="0" kern="1200" dirty="0">
                          <a:solidFill>
                            <a:schemeClr val="dk1"/>
                          </a:solidFill>
                          <a:effectLst/>
                          <a:latin typeface="Arial" panose="020B0604020202020204" pitchFamily="34" charset="0"/>
                          <a:ea typeface="+mn-ea"/>
                          <a:cs typeface="Arial" panose="020B0604020202020204" pitchFamily="34" charset="0"/>
                        </a:rPr>
                        <a:t>2027883</a:t>
                      </a:r>
                    </a:p>
                    <a:p>
                      <a:pPr algn="r"/>
                      <a:r>
                        <a:rPr lang="es-MX" sz="1800" b="1" i="0" kern="1200" dirty="0">
                          <a:solidFill>
                            <a:schemeClr val="dk1"/>
                          </a:solidFill>
                          <a:effectLst/>
                          <a:latin typeface="Arial" panose="020B0604020202020204" pitchFamily="34" charset="0"/>
                          <a:ea typeface="+mn-ea"/>
                          <a:cs typeface="Arial" panose="020B0604020202020204" pitchFamily="34" charset="0"/>
                        </a:rPr>
                        <a:t>Tesis: </a:t>
                      </a:r>
                      <a:r>
                        <a:rPr lang="es-MX" sz="1800" b="0" i="0" kern="1200" dirty="0">
                          <a:solidFill>
                            <a:schemeClr val="dk1"/>
                          </a:solidFill>
                          <a:effectLst/>
                          <a:latin typeface="Arial" panose="020B0604020202020204" pitchFamily="34" charset="0"/>
                          <a:ea typeface="+mn-ea"/>
                          <a:cs typeface="Arial" panose="020B0604020202020204" pitchFamily="34" charset="0"/>
                        </a:rPr>
                        <a:t>XXXI.2 P (11a.)</a:t>
                      </a:r>
                    </a:p>
                  </a:txBody>
                  <a:tcPr/>
                </a:tc>
                <a:extLst>
                  <a:ext uri="{0D108BD9-81ED-4DB2-BD59-A6C34878D82A}">
                    <a16:rowId xmlns:a16="http://schemas.microsoft.com/office/drawing/2014/main" val="124595329"/>
                  </a:ext>
                </a:extLst>
              </a:tr>
            </a:tbl>
          </a:graphicData>
        </a:graphic>
      </p:graphicFrame>
    </p:spTree>
    <p:extLst>
      <p:ext uri="{BB962C8B-B14F-4D97-AF65-F5344CB8AC3E}">
        <p14:creationId xmlns:p14="http://schemas.microsoft.com/office/powerpoint/2010/main" val="2144703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0FA7624-743D-4C96-8324-38A378CDE649}"/>
              </a:ext>
            </a:extLst>
          </p:cNvPr>
          <p:cNvPicPr>
            <a:picLocks noChangeAspect="1"/>
          </p:cNvPicPr>
          <p:nvPr/>
        </p:nvPicPr>
        <p:blipFill rotWithShape="1">
          <a:blip r:embed="rId3"/>
          <a:srcRect t="20589" r="5008" b="48285"/>
          <a:stretch/>
        </p:blipFill>
        <p:spPr>
          <a:xfrm>
            <a:off x="50800" y="1905000"/>
            <a:ext cx="15900400" cy="2971800"/>
          </a:xfrm>
          <a:prstGeom prst="rect">
            <a:avLst/>
          </a:prstGeom>
        </p:spPr>
      </p:pic>
      <p:sp>
        <p:nvSpPr>
          <p:cNvPr id="4" name="CuadroTexto 3">
            <a:extLst>
              <a:ext uri="{FF2B5EF4-FFF2-40B4-BE49-F238E27FC236}">
                <a16:creationId xmlns:a16="http://schemas.microsoft.com/office/drawing/2014/main" id="{7A80DCF2-1234-4F9C-8AAF-C15EBBA8E59C}"/>
              </a:ext>
            </a:extLst>
          </p:cNvPr>
          <p:cNvSpPr txBox="1"/>
          <p:nvPr/>
        </p:nvSpPr>
        <p:spPr>
          <a:xfrm>
            <a:off x="6146800" y="457200"/>
            <a:ext cx="4419600" cy="1015663"/>
          </a:xfrm>
          <a:prstGeom prst="rect">
            <a:avLst/>
          </a:prstGeom>
          <a:noFill/>
        </p:spPr>
        <p:txBody>
          <a:bodyPr wrap="square" rtlCol="0">
            <a:spAutoFit/>
          </a:bodyPr>
          <a:lstStyle/>
          <a:p>
            <a:r>
              <a:rPr lang="es-MX" sz="6000" dirty="0">
                <a:solidFill>
                  <a:schemeClr val="tx2">
                    <a:lumMod val="50000"/>
                  </a:schemeClr>
                </a:solidFill>
                <a:latin typeface="Arial Black" panose="020B0A04020102020204" pitchFamily="34" charset="0"/>
              </a:rPr>
              <a:t>Resumen</a:t>
            </a:r>
          </a:p>
        </p:txBody>
      </p:sp>
      <p:sp>
        <p:nvSpPr>
          <p:cNvPr id="5" name="CuadroTexto 4">
            <a:extLst>
              <a:ext uri="{FF2B5EF4-FFF2-40B4-BE49-F238E27FC236}">
                <a16:creationId xmlns:a16="http://schemas.microsoft.com/office/drawing/2014/main" id="{3156E77B-9597-4236-8B4C-1CD055AEF3ED}"/>
              </a:ext>
            </a:extLst>
          </p:cNvPr>
          <p:cNvSpPr txBox="1"/>
          <p:nvPr/>
        </p:nvSpPr>
        <p:spPr>
          <a:xfrm>
            <a:off x="50800" y="4876800"/>
            <a:ext cx="5562600" cy="3970318"/>
          </a:xfrm>
          <a:prstGeom prst="rect">
            <a:avLst/>
          </a:prstGeom>
          <a:noFill/>
        </p:spPr>
        <p:txBody>
          <a:bodyPr wrap="square" rtlCol="0">
            <a:spAutoFit/>
          </a:bodyPr>
          <a:lstStyle/>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Técnica de razonamiento.</a:t>
            </a:r>
          </a:p>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Requiere hechos plurales y concomitantes para construir una inferencia lógica válida y libre de conjeturas</a:t>
            </a:r>
          </a:p>
          <a:p>
            <a:endParaRPr lang="es-MX" sz="2800" dirty="0">
              <a:latin typeface="Arial" panose="020B0604020202020204" pitchFamily="34" charset="0"/>
              <a:cs typeface="Arial" panose="020B0604020202020204" pitchFamily="34" charset="0"/>
            </a:endParaRPr>
          </a:p>
          <a:p>
            <a:endParaRPr lang="es-MX" sz="2800" dirty="0">
              <a:latin typeface="Arial" panose="020B060402020202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C3E2E9C8-7CF3-48C1-A037-6F910C98D3F6}"/>
              </a:ext>
            </a:extLst>
          </p:cNvPr>
          <p:cNvSpPr txBox="1"/>
          <p:nvPr/>
        </p:nvSpPr>
        <p:spPr>
          <a:xfrm>
            <a:off x="5842000" y="5029200"/>
            <a:ext cx="5105400" cy="3539430"/>
          </a:xfrm>
          <a:prstGeom prst="rect">
            <a:avLst/>
          </a:prstGeom>
          <a:noFill/>
        </p:spPr>
        <p:txBody>
          <a:bodyPr wrap="square" rtlCol="0">
            <a:spAutoFit/>
          </a:bodyPr>
          <a:lstStyle/>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En escenarios asimétricos el estándar probatorio se atenúa (violencia de género, acoso laboral, grupos vulnerables).</a:t>
            </a:r>
          </a:p>
          <a:p>
            <a:endParaRPr lang="es-MX" sz="2800" dirty="0">
              <a:latin typeface="Arial" panose="020B0604020202020204" pitchFamily="34" charset="0"/>
              <a:cs typeface="Arial" panose="020B0604020202020204" pitchFamily="34" charset="0"/>
            </a:endParaRPr>
          </a:p>
          <a:p>
            <a:endParaRPr lang="es-MX" sz="2800" dirty="0">
              <a:latin typeface="Arial" panose="020B0604020202020204" pitchFamily="34" charset="0"/>
              <a:cs typeface="Arial" panose="020B0604020202020204" pitchFamily="34" charset="0"/>
            </a:endParaRPr>
          </a:p>
          <a:p>
            <a:endParaRPr lang="es-MX" sz="2800" dirty="0">
              <a:latin typeface="Arial" panose="020B06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27D08CFF-59B3-4CB6-9AE6-E35F81FF189E}"/>
              </a:ext>
            </a:extLst>
          </p:cNvPr>
          <p:cNvSpPr txBox="1"/>
          <p:nvPr/>
        </p:nvSpPr>
        <p:spPr>
          <a:xfrm>
            <a:off x="50800" y="4876800"/>
            <a:ext cx="5791200" cy="3970318"/>
          </a:xfrm>
          <a:prstGeom prst="rect">
            <a:avLst/>
          </a:prstGeom>
          <a:noFill/>
        </p:spPr>
        <p:txBody>
          <a:bodyPr wrap="square" rtlCol="0">
            <a:spAutoFit/>
          </a:bodyPr>
          <a:lstStyle/>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Técnica de razonamiento.</a:t>
            </a:r>
          </a:p>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Requiere hechos plurales y concomitantes para construir una inferencia lógica válida y libre de conjeturas.</a:t>
            </a:r>
          </a:p>
          <a:p>
            <a:endParaRPr lang="es-MX" sz="2800" dirty="0">
              <a:latin typeface="Arial" panose="020B0604020202020204" pitchFamily="34" charset="0"/>
              <a:cs typeface="Arial" panose="020B0604020202020204" pitchFamily="34" charset="0"/>
            </a:endParaRPr>
          </a:p>
          <a:p>
            <a:endParaRPr lang="es-MX" sz="2800" dirty="0">
              <a:latin typeface="Arial" panose="020B0604020202020204" pitchFamily="34" charset="0"/>
              <a:cs typeface="Arial" panose="020B0604020202020204" pitchFamily="34" charset="0"/>
            </a:endParaRPr>
          </a:p>
        </p:txBody>
      </p:sp>
      <p:sp>
        <p:nvSpPr>
          <p:cNvPr id="8" name="CuadroTexto 7">
            <a:extLst>
              <a:ext uri="{FF2B5EF4-FFF2-40B4-BE49-F238E27FC236}">
                <a16:creationId xmlns:a16="http://schemas.microsoft.com/office/drawing/2014/main" id="{236FD42C-9B05-42FE-8D14-48ECB5C6E601}"/>
              </a:ext>
            </a:extLst>
          </p:cNvPr>
          <p:cNvSpPr txBox="1"/>
          <p:nvPr/>
        </p:nvSpPr>
        <p:spPr>
          <a:xfrm>
            <a:off x="11099800" y="5029200"/>
            <a:ext cx="5156200" cy="3970318"/>
          </a:xfrm>
          <a:prstGeom prst="rect">
            <a:avLst/>
          </a:prstGeom>
          <a:noFill/>
        </p:spPr>
        <p:txBody>
          <a:bodyPr wrap="square" rtlCol="0">
            <a:spAutoFit/>
          </a:bodyPr>
          <a:lstStyle/>
          <a:p>
            <a:endParaRPr lang="es-MX" sz="2800" dirty="0">
              <a:latin typeface="Arial" panose="020B0604020202020204" pitchFamily="34" charset="0"/>
              <a:cs typeface="Arial" panose="020B0604020202020204" pitchFamily="34" charset="0"/>
            </a:endParaRPr>
          </a:p>
          <a:p>
            <a:r>
              <a:rPr lang="es-MX" sz="2800" dirty="0">
                <a:latin typeface="Arial" panose="020B0604020202020204" pitchFamily="34" charset="0"/>
                <a:cs typeface="Arial" panose="020B0604020202020204" pitchFamily="34" charset="0"/>
              </a:rPr>
              <a:t>Ya sea para determinar responsabilidad, sancionar o imponer medidas cautelares, le corresponde a la autoridad argumentar y establecer el nexo lógico.</a:t>
            </a:r>
          </a:p>
          <a:p>
            <a:endParaRPr lang="es-MX" sz="2800" dirty="0">
              <a:latin typeface="Arial" panose="020B0604020202020204" pitchFamily="34" charset="0"/>
              <a:cs typeface="Arial" panose="020B0604020202020204" pitchFamily="34" charset="0"/>
            </a:endParaRPr>
          </a:p>
          <a:p>
            <a:endParaRPr lang="es-MX" sz="28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alpha val="48000"/>
          </a:schemeClr>
        </a:solidFill>
        <a:effectLst/>
      </p:bgPr>
    </p:bg>
    <p:spTree>
      <p:nvGrpSpPr>
        <p:cNvPr id="1" name=""/>
        <p:cNvGrpSpPr/>
        <p:nvPr/>
      </p:nvGrpSpPr>
      <p:grpSpPr>
        <a:xfrm>
          <a:off x="0" y="0"/>
          <a:ext cx="0" cy="0"/>
          <a:chOff x="0" y="0"/>
          <a:chExt cx="0" cy="0"/>
        </a:xfrm>
      </p:grpSpPr>
      <p:sp>
        <p:nvSpPr>
          <p:cNvPr id="14" name="TextBox 13"/>
          <p:cNvSpPr txBox="1"/>
          <p:nvPr/>
        </p:nvSpPr>
        <p:spPr>
          <a:xfrm>
            <a:off x="2565400" y="2525554"/>
            <a:ext cx="13411200" cy="5355312"/>
          </a:xfrm>
          <a:prstGeom prst="rect">
            <a:avLst/>
          </a:prstGeom>
          <a:noFill/>
        </p:spPr>
        <p:txBody>
          <a:bodyPr wrap="square" lIns="0" tIns="0" rIns="0" bIns="0" anchor="t">
            <a:spAutoFit/>
          </a:bodyPr>
          <a:lstStyle/>
          <a:p>
            <a:pPr marL="514350" indent="-514350" algn="l">
              <a:buFont typeface="+mj-lt"/>
              <a:buAutoNum type="arabicPeriod"/>
            </a:pPr>
            <a:r>
              <a:rPr sz="3200" b="1" dirty="0">
                <a:solidFill>
                  <a:schemeClr val="tx2">
                    <a:lumMod val="50000"/>
                  </a:schemeClr>
                </a:solidFill>
                <a:latin typeface="Arial" panose="020B0604020202020204" pitchFamily="34" charset="0"/>
                <a:cs typeface="Arial" panose="020B0604020202020204" pitchFamily="34" charset="0"/>
              </a:rPr>
              <a:t>No </a:t>
            </a:r>
            <a:r>
              <a:rPr lang="es-MX" sz="3200" b="1" dirty="0">
                <a:solidFill>
                  <a:schemeClr val="tx2">
                    <a:lumMod val="50000"/>
                  </a:schemeClr>
                </a:solidFill>
                <a:latin typeface="Arial" panose="020B0604020202020204" pitchFamily="34" charset="0"/>
                <a:cs typeface="Arial" panose="020B0604020202020204" pitchFamily="34" charset="0"/>
              </a:rPr>
              <a:t>descartar denuncias</a:t>
            </a:r>
            <a:r>
              <a:rPr sz="3200" b="1" dirty="0">
                <a:solidFill>
                  <a:schemeClr val="tx2">
                    <a:lumMod val="50000"/>
                  </a:schemeClr>
                </a:solidFill>
                <a:latin typeface="Arial" panose="020B0604020202020204" pitchFamily="34" charset="0"/>
                <a:cs typeface="Arial" panose="020B0604020202020204" pitchFamily="34" charset="0"/>
              </a:rPr>
              <a:t> por </a:t>
            </a:r>
            <a:r>
              <a:rPr lang="es-MX" sz="3200" b="1" dirty="0">
                <a:solidFill>
                  <a:schemeClr val="tx2">
                    <a:lumMod val="50000"/>
                  </a:schemeClr>
                </a:solidFill>
                <a:latin typeface="Arial" panose="020B0604020202020204" pitchFamily="34" charset="0"/>
                <a:cs typeface="Arial" panose="020B0604020202020204" pitchFamily="34" charset="0"/>
              </a:rPr>
              <a:t>falta</a:t>
            </a:r>
            <a:r>
              <a:rPr sz="3200" b="1" dirty="0">
                <a:solidFill>
                  <a:schemeClr val="tx2">
                    <a:lumMod val="50000"/>
                  </a:schemeClr>
                </a:solidFill>
                <a:latin typeface="Arial" panose="020B0604020202020204" pitchFamily="34" charset="0"/>
                <a:cs typeface="Arial" panose="020B0604020202020204" pitchFamily="34" charset="0"/>
              </a:rPr>
              <a:t> de </a:t>
            </a:r>
            <a:r>
              <a:rPr lang="es-MX" sz="3200" b="1" dirty="0">
                <a:solidFill>
                  <a:schemeClr val="tx2">
                    <a:lumMod val="50000"/>
                  </a:schemeClr>
                </a:solidFill>
                <a:latin typeface="Arial" panose="020B0604020202020204" pitchFamily="34" charset="0"/>
                <a:cs typeface="Arial" panose="020B0604020202020204" pitchFamily="34" charset="0"/>
              </a:rPr>
              <a:t>prueba directa.</a:t>
            </a:r>
          </a:p>
          <a:p>
            <a:pPr marL="514350" indent="-514350" algn="l">
              <a:buFont typeface="+mj-lt"/>
              <a:buAutoNum type="arabicPeriod"/>
            </a:pPr>
            <a:endParaRPr lang="es-MX" sz="2800" b="1" dirty="0">
              <a:solidFill>
                <a:schemeClr val="tx2">
                  <a:lumMod val="50000"/>
                </a:schemeClr>
              </a:solidFill>
              <a:latin typeface="Arial" panose="020B0604020202020204" pitchFamily="34" charset="0"/>
              <a:cs typeface="Arial" panose="020B0604020202020204" pitchFamily="34" charset="0"/>
            </a:endParaRPr>
          </a:p>
          <a:p>
            <a:pPr marL="514350" indent="-514350">
              <a:buFont typeface="+mj-lt"/>
              <a:buAutoNum type="arabicPeriod"/>
            </a:pPr>
            <a:r>
              <a:rPr lang="es-MX" sz="3200" b="1" dirty="0">
                <a:solidFill>
                  <a:schemeClr val="tx2">
                    <a:lumMod val="50000"/>
                  </a:schemeClr>
                </a:solidFill>
                <a:latin typeface="Arial" panose="020B0604020202020204" pitchFamily="34" charset="0"/>
                <a:cs typeface="Arial" panose="020B0604020202020204" pitchFamily="34" charset="0"/>
              </a:rPr>
              <a:t>Buscar activamente el hecho secundario.</a:t>
            </a:r>
          </a:p>
          <a:p>
            <a:endParaRPr lang="es-MX" sz="2800" b="1" dirty="0">
              <a:solidFill>
                <a:schemeClr val="tx2">
                  <a:lumMod val="50000"/>
                </a:schemeClr>
              </a:solidFill>
              <a:latin typeface="Arial" panose="020B0604020202020204" pitchFamily="34" charset="0"/>
              <a:cs typeface="Arial" panose="020B0604020202020204" pitchFamily="34" charset="0"/>
            </a:endParaRPr>
          </a:p>
          <a:p>
            <a:pPr lvl="1"/>
            <a:r>
              <a:rPr lang="es-MX" sz="2800" dirty="0">
                <a:latin typeface="Arial" panose="020B0604020202020204" pitchFamily="34" charset="0"/>
                <a:cs typeface="Arial" panose="020B0604020202020204" pitchFamily="34" charset="0"/>
              </a:rPr>
              <a:t>Rastrear bitácoras de acceso, peajes, estados de cuenta de terceros, relaciones del Registro Civil, videos, conversaciones, testimonios, resguardos</a:t>
            </a:r>
            <a:r>
              <a:rPr lang="es-MX" sz="2800" dirty="0">
                <a:solidFill>
                  <a:schemeClr val="tx2">
                    <a:lumMod val="50000"/>
                  </a:schemeClr>
                </a:solidFill>
                <a:latin typeface="Arial" panose="020B0604020202020204" pitchFamily="34" charset="0"/>
                <a:cs typeface="Arial" panose="020B0604020202020204" pitchFamily="34" charset="0"/>
              </a:rPr>
              <a:t>.</a:t>
            </a:r>
          </a:p>
          <a:p>
            <a:endParaRPr lang="es-MX" sz="2800" b="1" dirty="0">
              <a:solidFill>
                <a:schemeClr val="tx2">
                  <a:lumMod val="50000"/>
                </a:schemeClr>
              </a:solidFill>
              <a:latin typeface="Arial" panose="020B0604020202020204" pitchFamily="34" charset="0"/>
              <a:cs typeface="Arial" panose="020B0604020202020204" pitchFamily="34" charset="0"/>
            </a:endParaRPr>
          </a:p>
          <a:p>
            <a:r>
              <a:rPr lang="es-MX" sz="2800" b="1" dirty="0">
                <a:solidFill>
                  <a:schemeClr val="tx2">
                    <a:lumMod val="50000"/>
                  </a:schemeClr>
                </a:solidFill>
                <a:latin typeface="Arial" panose="020B0604020202020204" pitchFamily="34" charset="0"/>
                <a:cs typeface="Arial" panose="020B0604020202020204" pitchFamily="34" charset="0"/>
              </a:rPr>
              <a:t>3. </a:t>
            </a:r>
            <a:r>
              <a:rPr lang="es-MX" sz="3200" b="1" dirty="0">
                <a:solidFill>
                  <a:schemeClr val="tx2">
                    <a:lumMod val="50000"/>
                  </a:schemeClr>
                </a:solidFill>
                <a:latin typeface="Arial" panose="020B0604020202020204" pitchFamily="34" charset="0"/>
                <a:cs typeface="Arial" panose="020B0604020202020204" pitchFamily="34" charset="0"/>
              </a:rPr>
              <a:t>Redactar, explícitamente, el razonamiento.</a:t>
            </a:r>
          </a:p>
          <a:p>
            <a:endParaRPr lang="es-MX" sz="2800" b="1" dirty="0">
              <a:solidFill>
                <a:schemeClr val="tx2">
                  <a:lumMod val="50000"/>
                </a:schemeClr>
              </a:solidFill>
              <a:latin typeface="Arial" panose="020B0604020202020204" pitchFamily="34" charset="0"/>
              <a:cs typeface="Arial" panose="020B0604020202020204" pitchFamily="34" charset="0"/>
            </a:endParaRPr>
          </a:p>
          <a:p>
            <a:pPr lvl="1"/>
            <a:r>
              <a:rPr lang="es-MX" sz="2800" dirty="0">
                <a:latin typeface="Arial" panose="020B0604020202020204" pitchFamily="34" charset="0"/>
                <a:cs typeface="Arial" panose="020B0604020202020204" pitchFamily="34" charset="0"/>
              </a:rPr>
              <a:t>Explicar con claridad en el IPRA el puente lógico que une cada indicio probado con la falta cometida.</a:t>
            </a:r>
            <a:endParaRPr lang="es-MX" sz="2800" b="1" dirty="0">
              <a:latin typeface="Arial" panose="020B0604020202020204" pitchFamily="34" charset="0"/>
              <a:cs typeface="Arial" panose="020B0604020202020204" pitchFamily="34" charset="0"/>
            </a:endParaRPr>
          </a:p>
          <a:p>
            <a:pPr marL="514350" indent="-514350" algn="l">
              <a:buFont typeface="+mj-lt"/>
              <a:buAutoNum type="arabicPeriod"/>
            </a:pPr>
            <a:endParaRPr sz="2800" b="1" dirty="0">
              <a:solidFill>
                <a:schemeClr val="tx2">
                  <a:lumMod val="50000"/>
                </a:schemeClr>
              </a:solidFill>
              <a:latin typeface="Arial" panose="020B0604020202020204" pitchFamily="34" charset="0"/>
              <a:cs typeface="Arial" panose="020B0604020202020204" pitchFamily="34" charset="0"/>
            </a:endParaRPr>
          </a:p>
        </p:txBody>
      </p:sp>
      <p:sp>
        <p:nvSpPr>
          <p:cNvPr id="19" name="TextBox 18"/>
          <p:cNvSpPr txBox="1"/>
          <p:nvPr/>
        </p:nvSpPr>
        <p:spPr>
          <a:xfrm>
            <a:off x="1943101" y="6635749"/>
            <a:ext cx="70532" cy="307777"/>
          </a:xfrm>
          <a:prstGeom prst="rect">
            <a:avLst/>
          </a:prstGeom>
          <a:noFill/>
        </p:spPr>
        <p:txBody>
          <a:bodyPr wrap="none" lIns="0" tIns="0" rIns="0" bIns="0" anchor="t">
            <a:spAutoFit/>
          </a:bodyPr>
          <a:lstStyle/>
          <a:p>
            <a:pPr algn="l"/>
            <a:r>
              <a:rPr sz="2000" dirty="0">
                <a:solidFill>
                  <a:srgbClr val="334155"/>
                </a:solidFill>
                <a:latin typeface="Arial" panose="020B0604020202020204" pitchFamily="34" charset="0"/>
                <a:cs typeface="Arial" panose="020B0604020202020204" pitchFamily="34" charset="0"/>
              </a:rPr>
              <a:t>.</a:t>
            </a:r>
          </a:p>
        </p:txBody>
      </p:sp>
      <p:sp>
        <p:nvSpPr>
          <p:cNvPr id="20" name="CuadroTexto 19">
            <a:extLst>
              <a:ext uri="{FF2B5EF4-FFF2-40B4-BE49-F238E27FC236}">
                <a16:creationId xmlns:a16="http://schemas.microsoft.com/office/drawing/2014/main" id="{D15E5000-511A-4F3C-9B30-2EAEEC55BA40}"/>
              </a:ext>
            </a:extLst>
          </p:cNvPr>
          <p:cNvSpPr txBox="1"/>
          <p:nvPr/>
        </p:nvSpPr>
        <p:spPr>
          <a:xfrm>
            <a:off x="584200" y="555248"/>
            <a:ext cx="7391400" cy="1323439"/>
          </a:xfrm>
          <a:prstGeom prst="rect">
            <a:avLst/>
          </a:prstGeom>
          <a:noFill/>
        </p:spPr>
        <p:txBody>
          <a:bodyPr wrap="square" rtlCol="0">
            <a:spAutoFit/>
          </a:bodyPr>
          <a:lstStyle/>
          <a:p>
            <a:r>
              <a:rPr lang="es-MX" sz="4000" b="1" dirty="0">
                <a:solidFill>
                  <a:schemeClr val="tx2">
                    <a:lumMod val="75000"/>
                  </a:schemeClr>
                </a:solidFill>
                <a:latin typeface="Arial" panose="020B0604020202020204" pitchFamily="34" charset="0"/>
                <a:cs typeface="Arial" panose="020B0604020202020204" pitchFamily="34" charset="0"/>
              </a:rPr>
              <a:t>El 1-2-3 de las autoridades investigadoras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876</TotalTime>
  <Words>997</Words>
  <Application>Microsoft Office PowerPoint</Application>
  <PresentationFormat>Personalizado</PresentationFormat>
  <Paragraphs>100</Paragraphs>
  <Slides>13</Slides>
  <Notes>2</Notes>
  <HiddenSlides>0</HiddenSlides>
  <MMClips>0</MMClips>
  <ScaleCrop>false</ScaleCrop>
  <HeadingPairs>
    <vt:vector size="6" baseType="variant">
      <vt:variant>
        <vt:lpstr>Fuentes usadas</vt:lpstr>
      </vt:variant>
      <vt:variant>
        <vt:i4>3</vt:i4>
      </vt:variant>
      <vt:variant>
        <vt:lpstr>Tema</vt:lpstr>
      </vt:variant>
      <vt:variant>
        <vt:i4>2</vt:i4>
      </vt:variant>
      <vt:variant>
        <vt:lpstr>Títulos de diapositiva</vt:lpstr>
      </vt:variant>
      <vt:variant>
        <vt:i4>13</vt:i4>
      </vt:variant>
    </vt:vector>
  </HeadingPairs>
  <TitlesOfParts>
    <vt:vector size="18" baseType="lpstr">
      <vt:lpstr>Arial</vt:lpstr>
      <vt:lpstr>Arial Black</vt:lpstr>
      <vt:lpstr>Calibri</vt:lpstr>
      <vt:lpstr>Office Theme</vt:lpstr>
      <vt:lpstr>1_Office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Priscila Soto</cp:lastModifiedBy>
  <cp:revision>37</cp:revision>
  <cp:lastPrinted>2026-10-02T00:45:05Z</cp:lastPrinted>
  <dcterms:created xsi:type="dcterms:W3CDTF">2006-08-16T00:00:00Z</dcterms:created>
  <dcterms:modified xsi:type="dcterms:W3CDTF">2026-10-02T04:57:55Z</dcterms:modified>
</cp:coreProperties>
</file>